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414" r:id="rId3"/>
    <p:sldId id="409" r:id="rId4"/>
    <p:sldId id="411" r:id="rId5"/>
    <p:sldId id="410" r:id="rId6"/>
    <p:sldId id="412" r:id="rId7"/>
    <p:sldId id="269" r:id="rId8"/>
  </p:sldIdLst>
  <p:sldSz cx="9144000" cy="6858000" type="screen4x3"/>
  <p:notesSz cx="6723063" cy="9853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1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643"/>
  </p:normalViewPr>
  <p:slideViewPr>
    <p:cSldViewPr>
      <p:cViewPr varScale="1">
        <p:scale>
          <a:sx n="82" d="100"/>
          <a:sy n="82" d="100"/>
        </p:scale>
        <p:origin x="12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3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18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A67A7-37D4-4E64-B020-D021F0C3A438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18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384F4-CF2D-4E32-B39F-1AD6A1F6F0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384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0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30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49007-C176-4A11-901B-272F80BA21A3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31900"/>
            <a:ext cx="4435475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1863"/>
            <a:ext cx="5378450" cy="3879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9900"/>
            <a:ext cx="29130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59900"/>
            <a:ext cx="291306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F43F9-D098-4DAF-B48D-F924F88701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3203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808" y="953688"/>
            <a:ext cx="7610383" cy="786336"/>
          </a:xfrm>
        </p:spPr>
        <p:txBody>
          <a:bodyPr anchor="b">
            <a:noAutofit/>
          </a:bodyPr>
          <a:lstStyle>
            <a:lvl1pPr algn="l"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808" y="1986302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 descr="7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410508"/>
            <a:ext cx="4519414" cy="199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8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468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7314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6501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816234"/>
            <a:ext cx="7886700" cy="1325563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717426" y="3027285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Font typeface="Arial" panose="020B0604020202020204" pitchFamily="34" charset="0"/>
              <a:buNone/>
            </a:pPr>
            <a:r>
              <a:rPr lang="en-US" sz="3600" u="none" dirty="0">
                <a:solidFill>
                  <a:schemeClr val="bg1"/>
                </a:solidFill>
              </a:rPr>
              <a:t>www.agbizgrain.co.za</a:t>
            </a:r>
          </a:p>
        </p:txBody>
      </p:sp>
    </p:spTree>
    <p:extLst>
      <p:ext uri="{BB962C8B-B14F-4D97-AF65-F5344CB8AC3E}">
        <p14:creationId xmlns:p14="http://schemas.microsoft.com/office/powerpoint/2010/main" val="312167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688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789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8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51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945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250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070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801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4D8CA-7FE5-47EC-B68B-4BBD7A6BDAD4}" type="datetimeFigureOut">
              <a:rPr lang="en-ZA" smtClean="0"/>
              <a:t>2019/08/13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0" y="-13573"/>
            <a:ext cx="9144000" cy="6858000"/>
          </a:xfrm>
          <a:prstGeom prst="rect">
            <a:avLst/>
          </a:prstGeom>
          <a:solidFill>
            <a:srgbClr val="00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0" y="6659997"/>
            <a:ext cx="9144000" cy="228600"/>
          </a:xfrm>
          <a:prstGeom prst="rect">
            <a:avLst/>
          </a:prstGeom>
          <a:solidFill>
            <a:srgbClr val="0098D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14290"/>
            <a:ext cx="2199179" cy="95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1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5A9347-FDBA-40C9-85AB-9744E65DC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0" y="2558988"/>
            <a:ext cx="9144000" cy="1740024"/>
          </a:xfrm>
        </p:spPr>
        <p:txBody>
          <a:bodyPr/>
          <a:lstStyle/>
          <a:p>
            <a:pPr algn="ctr"/>
            <a:r>
              <a:rPr lang="en-ZA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The way forward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en-US" sz="4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6</a:t>
            </a:r>
            <a:r>
              <a:rPr lang="en-US" sz="4400" baseline="30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th</a:t>
            </a:r>
            <a:r>
              <a:rPr lang="en-US" sz="4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Agbiz Grain </a:t>
            </a:r>
            <a:br>
              <a:rPr lang="en-US" sz="4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en-US" sz="4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Sympos</a:t>
            </a:r>
            <a:r>
              <a:rPr lang="en-US" sz="5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ium</a:t>
            </a:r>
            <a:br>
              <a:rPr lang="en-US" sz="5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en-Z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901DA597-07A4-4B50-A351-2A3CD428DDAC}"/>
              </a:ext>
            </a:extLst>
          </p:cNvPr>
          <p:cNvSpPr txBox="1">
            <a:spLocks/>
          </p:cNvSpPr>
          <p:nvPr/>
        </p:nvSpPr>
        <p:spPr>
          <a:xfrm>
            <a:off x="107504" y="5373216"/>
            <a:ext cx="4176464" cy="786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</a:p>
          <a:p>
            <a:pPr algn="ctr"/>
            <a:r>
              <a:rPr lang="en-ZA" sz="2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14 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August</a:t>
            </a:r>
            <a:r>
              <a:rPr lang="en-ZA" sz="2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96903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B48E8A3-DE40-4F07-B276-863BA6C4A744}"/>
              </a:ext>
            </a:extLst>
          </p:cNvPr>
          <p:cNvSpPr txBox="1"/>
          <p:nvPr/>
        </p:nvSpPr>
        <p:spPr>
          <a:xfrm>
            <a:off x="899592" y="1536174"/>
            <a:ext cx="78128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Interaction with relevant agricultural sector role players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Interaction with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Commodity group focus - Maize, wheat, soybean, sunflower and sorghum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Value chain focus -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Production, Milling, Baking, Trading, Feed Processing, Commercial and Developing Agriculture, Seed and Research  </a:t>
            </a:r>
            <a:endParaRPr lang="en-Z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lvl="0"/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E713AB5F-98BD-4B71-95FA-9ECB781FC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Routine Matters for Grain &amp; Oilseeds</a:t>
            </a:r>
            <a:endParaRPr lang="en-ZA" sz="3600" cap="small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0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B48E8A3-DE40-4F07-B276-863BA6C4A744}"/>
              </a:ext>
            </a:extLst>
          </p:cNvPr>
          <p:cNvSpPr txBox="1"/>
          <p:nvPr/>
        </p:nvSpPr>
        <p:spPr>
          <a:xfrm>
            <a:off x="1115616" y="1484784"/>
            <a:ext cx="78128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Maize, wheat, soybean, sunflower and sorghum </a:t>
            </a:r>
          </a:p>
          <a:p>
            <a:pPr lvl="0"/>
            <a:endParaRPr lang="en-US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Interaction with Grain &amp; Oilseeds value chain role players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Interaction with Government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CEO Forum / DAFF Round Table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Crop Estimates 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Supply and Demand calculations  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Climate Change 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Cultivar development/Release criteria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Inputs - Cost and availability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Legislative and regulatory matters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Information for the value chain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lvl="0"/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8766A65B-6B80-4141-BC61-D1ECD990149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3600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Routine Matters for Grain &amp; Oilseeds</a:t>
            </a:r>
            <a:endParaRPr lang="en-ZA" sz="3600" cap="small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16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B48E8A3-DE40-4F07-B276-863BA6C4A744}"/>
              </a:ext>
            </a:extLst>
          </p:cNvPr>
          <p:cNvSpPr txBox="1"/>
          <p:nvPr/>
        </p:nvSpPr>
        <p:spPr>
          <a:xfrm>
            <a:off x="899592" y="1556792"/>
            <a:ext cx="774086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Maize, wheat, soybean, sunflower and sorghum </a:t>
            </a:r>
          </a:p>
          <a:p>
            <a:pPr lvl="0"/>
            <a:endParaRPr lang="en-US" sz="20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Drive the Five-Year Sector Plan 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Establish a Single Forum for Grains and Oilseeds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Improve the Trade Environment  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Grading Regulations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Alternative Import Tariff System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SA Customs Union/ Trade Agreements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BLNS Rebate System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SAFEX - Origin Discount on Foreign Wheat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Location Differentials    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lvl="0"/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lvl="0"/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C3174E26-BA20-4380-AD20-F60C2D79B78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3600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Continuation of 2019 Initiatives for Grain &amp; Oilseeds</a:t>
            </a:r>
            <a:endParaRPr lang="en-ZA" sz="3600" cap="small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8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B48E8A3-DE40-4F07-B276-863BA6C4A744}"/>
              </a:ext>
            </a:extLst>
          </p:cNvPr>
          <p:cNvSpPr txBox="1"/>
          <p:nvPr/>
        </p:nvSpPr>
        <p:spPr>
          <a:xfrm>
            <a:off x="881590" y="1988840"/>
            <a:ext cx="738082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Maize, wheat, soybean, sunflower and sorghum </a:t>
            </a:r>
          </a:p>
          <a:p>
            <a:pPr lvl="0"/>
            <a:endParaRPr lang="en-US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SACTA funding  as collateral for Transformation initiatives  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DPE - Transnet Freight Rail / Road Freight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DoT – Branch lines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Collaboration with GOSA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Recalling of LEAF Inspection Services 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Monitoring research activities &amp; priorities  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Establish sustainable funding models for industry information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lvl="0"/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AA09A59C-CEEC-4BF3-953A-3117FE4C41DE}"/>
              </a:ext>
            </a:extLst>
          </p:cNvPr>
          <p:cNvSpPr txBox="1">
            <a:spLocks/>
          </p:cNvSpPr>
          <p:nvPr/>
        </p:nvSpPr>
        <p:spPr>
          <a:xfrm>
            <a:off x="0" y="65722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3600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Continuation of 2019 Initiatives</a:t>
            </a:r>
          </a:p>
          <a:p>
            <a:pPr algn="ctr"/>
            <a:r>
              <a:rPr lang="en-US" sz="3600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for Grain &amp; Oilseeds</a:t>
            </a:r>
            <a:endParaRPr lang="en-ZA" sz="3600" cap="small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3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B48E8A3-DE40-4F07-B276-863BA6C4A744}"/>
              </a:ext>
            </a:extLst>
          </p:cNvPr>
          <p:cNvSpPr txBox="1"/>
          <p:nvPr/>
        </p:nvSpPr>
        <p:spPr>
          <a:xfrm>
            <a:off x="467544" y="1700808"/>
            <a:ext cx="853244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Maize, wheat, soybean, sunflower and sorghum </a:t>
            </a:r>
          </a:p>
          <a:p>
            <a:pPr lvl="0"/>
            <a:endParaRPr lang="en-US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SACTA funding  as collateral for Transformation initiatives  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Collaboration with GOSA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Recalling of LEAF Inspection Services 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Monitor research activities &amp; priorities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Regulation for dispute resolution i.t.o. </a:t>
            </a:r>
            <a:r>
              <a:rPr lang="af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Sampling device &amp; grading  </a:t>
            </a:r>
            <a:endParaRPr lang="en-Z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On-line training platform for Grain Depot Manager &amp; Grain Grader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Secure support from AgriSETA &amp; FoodBev SETA for skills development</a:t>
            </a:r>
            <a:endParaRPr lang="en-Z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Improved implementation of food safety processes across whole sector  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DPE - Road 2 Rail /Transnet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DoT – Branch lines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lvl="0"/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AFCC80E8-AB0D-48D1-9E6F-4D6CC7CDD461}"/>
              </a:ext>
            </a:extLst>
          </p:cNvPr>
          <p:cNvSpPr txBox="1">
            <a:spLocks/>
          </p:cNvSpPr>
          <p:nvPr/>
        </p:nvSpPr>
        <p:spPr>
          <a:xfrm>
            <a:off x="0" y="65722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4400" b="0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2020</a:t>
            </a:r>
            <a:r>
              <a:rPr lang="en-US" sz="3600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New Initiatives</a:t>
            </a:r>
          </a:p>
          <a:p>
            <a:pPr algn="ctr"/>
            <a:r>
              <a:rPr lang="en-US" sz="3600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for Grain &amp; Oilseeds</a:t>
            </a:r>
            <a:endParaRPr lang="en-ZA" sz="3600" cap="small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2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886700" cy="3816424"/>
          </a:xfrm>
        </p:spPr>
        <p:txBody>
          <a:bodyPr>
            <a:normAutofit/>
          </a:bodyPr>
          <a:lstStyle/>
          <a:p>
            <a:pPr algn="ctr"/>
            <a:r>
              <a:rPr lang="en-ZA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Thank you</a:t>
            </a:r>
            <a:br>
              <a:rPr lang="en-Z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br>
              <a:rPr lang="en-Z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en-Z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www.agbizgrain.co.za</a:t>
            </a:r>
          </a:p>
        </p:txBody>
      </p:sp>
    </p:spTree>
    <p:extLst>
      <p:ext uri="{BB962C8B-B14F-4D97-AF65-F5344CB8AC3E}">
        <p14:creationId xmlns:p14="http://schemas.microsoft.com/office/powerpoint/2010/main" val="322205566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Agbi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Agbiz</Template>
  <TotalTime>5027</TotalTime>
  <Words>325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Constantia</vt:lpstr>
      <vt:lpstr>Wingdings</vt:lpstr>
      <vt:lpstr>Theme Agbiz</vt:lpstr>
      <vt:lpstr>The way forward   6th Agbiz Grain  Symposium  </vt:lpstr>
      <vt:lpstr>Routine Matters for Grain &amp; Oilseeds</vt:lpstr>
      <vt:lpstr>PowerPoint Presentation</vt:lpstr>
      <vt:lpstr>PowerPoint Presentation</vt:lpstr>
      <vt:lpstr>PowerPoint Presentation</vt:lpstr>
      <vt:lpstr>PowerPoint Presentation</vt:lpstr>
      <vt:lpstr>Thank you    www.agbizgrain.co.za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Association meeting   Facilitated by Prof Karaan  7 July 2014</dc:title>
  <dc:creator>user</dc:creator>
  <cp:lastModifiedBy>Mariana Purnell</cp:lastModifiedBy>
  <cp:revision>180</cp:revision>
  <dcterms:created xsi:type="dcterms:W3CDTF">2014-07-13T19:23:50Z</dcterms:created>
  <dcterms:modified xsi:type="dcterms:W3CDTF">2019-08-13T19:23:50Z</dcterms:modified>
</cp:coreProperties>
</file>