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514" r:id="rId3"/>
    <p:sldId id="504" r:id="rId4"/>
    <p:sldId id="273" r:id="rId5"/>
    <p:sldId id="499" r:id="rId6"/>
    <p:sldId id="503" r:id="rId7"/>
    <p:sldId id="505" r:id="rId8"/>
    <p:sldId id="297" r:id="rId9"/>
    <p:sldId id="508" r:id="rId10"/>
    <p:sldId id="511" r:id="rId11"/>
    <p:sldId id="267" r:id="rId12"/>
    <p:sldId id="517" r:id="rId13"/>
    <p:sldId id="509" r:id="rId14"/>
    <p:sldId id="516" r:id="rId15"/>
    <p:sldId id="515" r:id="rId16"/>
    <p:sldId id="513" r:id="rId17"/>
    <p:sldId id="285" r:id="rId1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CDF5"/>
    <a:srgbClr val="CEE4FE"/>
    <a:srgbClr val="FCD59C"/>
    <a:srgbClr val="CCECFF"/>
    <a:srgbClr val="F0E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71" autoAdjust="0"/>
    <p:restoredTop sz="94660"/>
  </p:normalViewPr>
  <p:slideViewPr>
    <p:cSldViewPr snapToGrid="0">
      <p:cViewPr varScale="1">
        <p:scale>
          <a:sx n="65" d="100"/>
          <a:sy n="65" d="100"/>
        </p:scale>
        <p:origin x="53" y="2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10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erth\AppData\Local\Packages\Microsoft.MicrosoftEdge_8wekyb3d8bbwe\TempState\Downloads\Wheat_Historic_Deliveries_Consumption_Imports_and_Exports(201901)%20(1)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600" b="1" i="0" u="none" strike="noStrike" baseline="0" dirty="0">
                <a:solidFill>
                  <a:srgbClr val="000000"/>
                </a:solidFill>
                <a:latin typeface="Calibri"/>
              </a:rPr>
              <a:t>SOYBEANS: AREA PLANTED AND PRODUCTION</a:t>
            </a:r>
          </a:p>
          <a:p>
            <a:pPr>
              <a:defRPr sz="16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 sz="1600" b="1" i="0" u="none" strike="noStrike" baseline="0" dirty="0">
              <a:solidFill>
                <a:srgbClr val="000000"/>
              </a:solidFill>
              <a:latin typeface="Calibri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601538245901413"/>
          <c:y val="0.11586236960901077"/>
          <c:w val="0.75187583565466853"/>
          <c:h val="0.65532407667920289"/>
        </c:manualLayout>
      </c:layout>
      <c:barChart>
        <c:barDir val="col"/>
        <c:grouping val="clustered"/>
        <c:varyColors val="0"/>
        <c:ser>
          <c:idx val="0"/>
          <c:order val="0"/>
          <c:tx>
            <c:v>Area / Oppervlakte</c:v>
          </c:tx>
          <c:invertIfNegative val="0"/>
          <c:trendline>
            <c:spPr>
              <a:ln w="25400">
                <a:solidFill>
                  <a:srgbClr val="0070C0"/>
                </a:solidFill>
              </a:ln>
            </c:spPr>
            <c:trendlineType val="linear"/>
            <c:dispRSqr val="0"/>
            <c:dispEq val="0"/>
          </c:trendline>
          <c:cat>
            <c:strRef>
              <c:f>'Data- Sojabone'!$D$12:$AE$12</c:f>
              <c:strCache>
                <c:ptCount val="28"/>
                <c:pt idx="0">
                  <c:v>1990/91</c:v>
                </c:pt>
                <c:pt idx="1">
                  <c:v>1991/92</c:v>
                </c:pt>
                <c:pt idx="2">
                  <c:v>1992/93</c:v>
                </c:pt>
                <c:pt idx="3">
                  <c:v>1993/94</c:v>
                </c:pt>
                <c:pt idx="4">
                  <c:v>1994/95</c:v>
                </c:pt>
                <c:pt idx="5">
                  <c:v>1995/96</c:v>
                </c:pt>
                <c:pt idx="6">
                  <c:v>1996/97</c:v>
                </c:pt>
                <c:pt idx="7">
                  <c:v>1997/98</c:v>
                </c:pt>
                <c:pt idx="8">
                  <c:v>1998/99</c:v>
                </c:pt>
                <c:pt idx="9">
                  <c:v>1999/2000</c:v>
                </c:pt>
                <c:pt idx="10">
                  <c:v>2000/2001</c:v>
                </c:pt>
                <c:pt idx="11">
                  <c:v>2001/2002</c:v>
                </c:pt>
                <c:pt idx="12">
                  <c:v>2002/2003</c:v>
                </c:pt>
                <c:pt idx="13">
                  <c:v>2003/2004</c:v>
                </c:pt>
                <c:pt idx="14">
                  <c:v>2004/2005</c:v>
                </c:pt>
                <c:pt idx="15">
                  <c:v>2005/2006</c:v>
                </c:pt>
                <c:pt idx="16">
                  <c:v>2006/2007</c:v>
                </c:pt>
                <c:pt idx="17">
                  <c:v>2007/2008</c:v>
                </c:pt>
                <c:pt idx="18">
                  <c:v>2008/2009</c:v>
                </c:pt>
                <c:pt idx="19">
                  <c:v>2009/2010</c:v>
                </c:pt>
                <c:pt idx="20">
                  <c:v>2010/2011</c:v>
                </c:pt>
                <c:pt idx="21">
                  <c:v>2011/2012</c:v>
                </c:pt>
                <c:pt idx="22">
                  <c:v>2012/2013</c:v>
                </c:pt>
                <c:pt idx="23">
                  <c:v>2013/2014</c:v>
                </c:pt>
                <c:pt idx="24">
                  <c:v>2014/2015</c:v>
                </c:pt>
                <c:pt idx="25">
                  <c:v>2015/2016</c:v>
                </c:pt>
                <c:pt idx="26">
                  <c:v>2016/2017</c:v>
                </c:pt>
                <c:pt idx="27">
                  <c:v>2017/2018*</c:v>
                </c:pt>
              </c:strCache>
            </c:strRef>
          </c:cat>
          <c:val>
            <c:numRef>
              <c:f>'Data- Sojabone'!$D$25:$AE$25</c:f>
              <c:numCache>
                <c:formatCode>_ * #,##0_ ;_ * \-#,##0_ ;_ * "-"??_ ;_ @_ </c:formatCode>
                <c:ptCount val="28"/>
                <c:pt idx="0">
                  <c:v>87</c:v>
                </c:pt>
                <c:pt idx="1">
                  <c:v>82.970000000000013</c:v>
                </c:pt>
                <c:pt idx="2">
                  <c:v>46</c:v>
                </c:pt>
                <c:pt idx="3">
                  <c:v>54.999999999999993</c:v>
                </c:pt>
                <c:pt idx="4">
                  <c:v>65</c:v>
                </c:pt>
                <c:pt idx="5">
                  <c:v>68.000000000000014</c:v>
                </c:pt>
                <c:pt idx="6">
                  <c:v>71</c:v>
                </c:pt>
                <c:pt idx="7">
                  <c:v>124.99999999999999</c:v>
                </c:pt>
                <c:pt idx="8">
                  <c:v>130.5</c:v>
                </c:pt>
                <c:pt idx="9">
                  <c:v>93.79</c:v>
                </c:pt>
                <c:pt idx="10">
                  <c:v>134.042</c:v>
                </c:pt>
                <c:pt idx="11">
                  <c:v>124.06</c:v>
                </c:pt>
                <c:pt idx="12">
                  <c:v>100.13</c:v>
                </c:pt>
                <c:pt idx="13">
                  <c:v>135</c:v>
                </c:pt>
                <c:pt idx="14">
                  <c:v>150</c:v>
                </c:pt>
                <c:pt idx="15">
                  <c:v>240.57</c:v>
                </c:pt>
                <c:pt idx="16">
                  <c:v>183</c:v>
                </c:pt>
                <c:pt idx="17">
                  <c:v>165.4</c:v>
                </c:pt>
                <c:pt idx="18">
                  <c:v>237.75</c:v>
                </c:pt>
                <c:pt idx="19">
                  <c:v>311.45</c:v>
                </c:pt>
                <c:pt idx="20">
                  <c:v>418</c:v>
                </c:pt>
                <c:pt idx="21">
                  <c:v>472</c:v>
                </c:pt>
                <c:pt idx="22">
                  <c:v>516.5</c:v>
                </c:pt>
                <c:pt idx="23" formatCode="0.000_)">
                  <c:v>502.9</c:v>
                </c:pt>
                <c:pt idx="24" formatCode="0.000_)">
                  <c:v>687.3</c:v>
                </c:pt>
                <c:pt idx="25" formatCode="0.000_)">
                  <c:v>502.8</c:v>
                </c:pt>
                <c:pt idx="26" formatCode="0.000_)">
                  <c:v>573.94999999999993</c:v>
                </c:pt>
                <c:pt idx="27" formatCode="0.000_)">
                  <c:v>787.2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3F-4916-8AED-5079CD7AF722}"/>
            </c:ext>
          </c:extLst>
        </c:ser>
        <c:ser>
          <c:idx val="1"/>
          <c:order val="1"/>
          <c:tx>
            <c:v>Production / Produksie</c:v>
          </c:tx>
          <c:invertIfNegative val="0"/>
          <c:cat>
            <c:strRef>
              <c:f>'Data- Sojabone'!$D$12:$AE$12</c:f>
              <c:strCache>
                <c:ptCount val="28"/>
                <c:pt idx="0">
                  <c:v>1990/91</c:v>
                </c:pt>
                <c:pt idx="1">
                  <c:v>1991/92</c:v>
                </c:pt>
                <c:pt idx="2">
                  <c:v>1992/93</c:v>
                </c:pt>
                <c:pt idx="3">
                  <c:v>1993/94</c:v>
                </c:pt>
                <c:pt idx="4">
                  <c:v>1994/95</c:v>
                </c:pt>
                <c:pt idx="5">
                  <c:v>1995/96</c:v>
                </c:pt>
                <c:pt idx="6">
                  <c:v>1996/97</c:v>
                </c:pt>
                <c:pt idx="7">
                  <c:v>1997/98</c:v>
                </c:pt>
                <c:pt idx="8">
                  <c:v>1998/99</c:v>
                </c:pt>
                <c:pt idx="9">
                  <c:v>1999/2000</c:v>
                </c:pt>
                <c:pt idx="10">
                  <c:v>2000/2001</c:v>
                </c:pt>
                <c:pt idx="11">
                  <c:v>2001/2002</c:v>
                </c:pt>
                <c:pt idx="12">
                  <c:v>2002/2003</c:v>
                </c:pt>
                <c:pt idx="13">
                  <c:v>2003/2004</c:v>
                </c:pt>
                <c:pt idx="14">
                  <c:v>2004/2005</c:v>
                </c:pt>
                <c:pt idx="15">
                  <c:v>2005/2006</c:v>
                </c:pt>
                <c:pt idx="16">
                  <c:v>2006/2007</c:v>
                </c:pt>
                <c:pt idx="17">
                  <c:v>2007/2008</c:v>
                </c:pt>
                <c:pt idx="18">
                  <c:v>2008/2009</c:v>
                </c:pt>
                <c:pt idx="19">
                  <c:v>2009/2010</c:v>
                </c:pt>
                <c:pt idx="20">
                  <c:v>2010/2011</c:v>
                </c:pt>
                <c:pt idx="21">
                  <c:v>2011/2012</c:v>
                </c:pt>
                <c:pt idx="22">
                  <c:v>2012/2013</c:v>
                </c:pt>
                <c:pt idx="23">
                  <c:v>2013/2014</c:v>
                </c:pt>
                <c:pt idx="24">
                  <c:v>2014/2015</c:v>
                </c:pt>
                <c:pt idx="25">
                  <c:v>2015/2016</c:v>
                </c:pt>
                <c:pt idx="26">
                  <c:v>2016/2017</c:v>
                </c:pt>
                <c:pt idx="27">
                  <c:v>2017/2018*</c:v>
                </c:pt>
              </c:strCache>
            </c:strRef>
          </c:cat>
          <c:val>
            <c:numRef>
              <c:f>'Data- Sojabone'!$D$46:$AE$46</c:f>
              <c:numCache>
                <c:formatCode>_ * #,##0_ ;_ * \-#,##0_ ;_ * "-"??_ ;_ @_ </c:formatCode>
                <c:ptCount val="28"/>
                <c:pt idx="0">
                  <c:v>126</c:v>
                </c:pt>
                <c:pt idx="1">
                  <c:v>62.9</c:v>
                </c:pt>
                <c:pt idx="2">
                  <c:v>68.600000000000009</c:v>
                </c:pt>
                <c:pt idx="3">
                  <c:v>63.099999999999994</c:v>
                </c:pt>
                <c:pt idx="4">
                  <c:v>58.2</c:v>
                </c:pt>
                <c:pt idx="5">
                  <c:v>80</c:v>
                </c:pt>
                <c:pt idx="6">
                  <c:v>97.999999999999986</c:v>
                </c:pt>
                <c:pt idx="7">
                  <c:v>215</c:v>
                </c:pt>
                <c:pt idx="8">
                  <c:v>199</c:v>
                </c:pt>
                <c:pt idx="9">
                  <c:v>153.92499999999995</c:v>
                </c:pt>
                <c:pt idx="10">
                  <c:v>226.21</c:v>
                </c:pt>
                <c:pt idx="11">
                  <c:v>223.00000000000003</c:v>
                </c:pt>
                <c:pt idx="12">
                  <c:v>136.52000000000001</c:v>
                </c:pt>
                <c:pt idx="13">
                  <c:v>220.00000000000003</c:v>
                </c:pt>
                <c:pt idx="14">
                  <c:v>272.5</c:v>
                </c:pt>
                <c:pt idx="15">
                  <c:v>424</c:v>
                </c:pt>
                <c:pt idx="16">
                  <c:v>205</c:v>
                </c:pt>
                <c:pt idx="17">
                  <c:v>282</c:v>
                </c:pt>
                <c:pt idx="18">
                  <c:v>516</c:v>
                </c:pt>
                <c:pt idx="19">
                  <c:v>565.99999999999989</c:v>
                </c:pt>
                <c:pt idx="20">
                  <c:v>710</c:v>
                </c:pt>
                <c:pt idx="21">
                  <c:v>650.00000000000011</c:v>
                </c:pt>
                <c:pt idx="22">
                  <c:v>787.1</c:v>
                </c:pt>
                <c:pt idx="23">
                  <c:v>948.00000000000011</c:v>
                </c:pt>
                <c:pt idx="24">
                  <c:v>1070</c:v>
                </c:pt>
                <c:pt idx="25">
                  <c:v>742</c:v>
                </c:pt>
                <c:pt idx="26">
                  <c:v>1316.37</c:v>
                </c:pt>
                <c:pt idx="27">
                  <c:v>1394.8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3F-4916-8AED-5079CD7AF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4182872"/>
        <c:axId val="1"/>
      </c:barChart>
      <c:lineChart>
        <c:grouping val="standard"/>
        <c:varyColors val="0"/>
        <c:ser>
          <c:idx val="2"/>
          <c:order val="2"/>
          <c:tx>
            <c:v>Yield / Opbrengs</c:v>
          </c:tx>
          <c:trendline>
            <c:spPr>
              <a:ln w="25400">
                <a:solidFill>
                  <a:srgbClr val="92D050"/>
                </a:solidFill>
              </a:ln>
            </c:spPr>
            <c:trendlineType val="linear"/>
            <c:dispRSqr val="0"/>
            <c:dispEq val="0"/>
          </c:trendline>
          <c:val>
            <c:numRef>
              <c:f>'Data- Sojabone'!$D$66:$AE$66</c:f>
              <c:numCache>
                <c:formatCode>_ * #,##0.00_ ;_ * \-#,##0.00_ ;_ * "-"??_ ;_ @_ </c:formatCode>
                <c:ptCount val="28"/>
                <c:pt idx="0">
                  <c:v>1.4482758620689655</c:v>
                </c:pt>
                <c:pt idx="1">
                  <c:v>0.75810533927925738</c:v>
                </c:pt>
                <c:pt idx="2">
                  <c:v>1.4913043478260872</c:v>
                </c:pt>
                <c:pt idx="3">
                  <c:v>1.1472727272727272</c:v>
                </c:pt>
                <c:pt idx="4">
                  <c:v>0.89538461538461545</c:v>
                </c:pt>
                <c:pt idx="5">
                  <c:v>1.1764705882352939</c:v>
                </c:pt>
                <c:pt idx="6">
                  <c:v>1.3802816901408448</c:v>
                </c:pt>
                <c:pt idx="7">
                  <c:v>1.7200000000000002</c:v>
                </c:pt>
                <c:pt idx="8">
                  <c:v>1.524904214559387</c:v>
                </c:pt>
                <c:pt idx="9">
                  <c:v>1.6411664356541202</c:v>
                </c:pt>
                <c:pt idx="10">
                  <c:v>1.6876053774190181</c:v>
                </c:pt>
                <c:pt idx="11">
                  <c:v>1.797517330324037</c:v>
                </c:pt>
                <c:pt idx="12">
                  <c:v>1.3634275441925499</c:v>
                </c:pt>
                <c:pt idx="13">
                  <c:v>1.6296296296296298</c:v>
                </c:pt>
                <c:pt idx="14">
                  <c:v>1.8166666666666667</c:v>
                </c:pt>
                <c:pt idx="15">
                  <c:v>1.7624807748264539</c:v>
                </c:pt>
                <c:pt idx="16">
                  <c:v>1.1202185792349726</c:v>
                </c:pt>
                <c:pt idx="17">
                  <c:v>1.7049576783555018</c:v>
                </c:pt>
                <c:pt idx="18">
                  <c:v>2.170347003154574</c:v>
                </c:pt>
                <c:pt idx="19">
                  <c:v>1.8173061486594957</c:v>
                </c:pt>
                <c:pt idx="20">
                  <c:v>1.6985645933014355</c:v>
                </c:pt>
                <c:pt idx="21">
                  <c:v>1.3771186440677969</c:v>
                </c:pt>
                <c:pt idx="22">
                  <c:v>1.5239109390125847</c:v>
                </c:pt>
                <c:pt idx="23">
                  <c:v>1.8850666136408831</c:v>
                </c:pt>
                <c:pt idx="24">
                  <c:v>1.5568165284446385</c:v>
                </c:pt>
                <c:pt idx="25">
                  <c:v>1.4757358790771677</c:v>
                </c:pt>
                <c:pt idx="26">
                  <c:v>2.2935273107413541</c:v>
                </c:pt>
                <c:pt idx="27">
                  <c:v>1.7718495934959348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13F-4916-8AED-5079CD7AF7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"/>
        <c:axId val="4"/>
      </c:lineChart>
      <c:catAx>
        <c:axId val="5641828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800" b="1" dirty="0"/>
                  <a:t>Production Years </a:t>
                </a:r>
              </a:p>
            </c:rich>
          </c:tx>
          <c:layout>
            <c:manualLayout>
              <c:xMode val="edge"/>
              <c:yMode val="edge"/>
              <c:x val="0.38708223333032515"/>
              <c:y val="0.88764402644840257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1400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sz="1600" b="1" i="0" u="none" strike="noStrike" baseline="0" dirty="0">
                    <a:solidFill>
                      <a:srgbClr val="000000"/>
                    </a:solidFill>
                    <a:latin typeface="Calibri"/>
                  </a:rPr>
                  <a:t>Thousand ha and ton</a:t>
                </a:r>
              </a:p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 sz="1600" b="1" i="0" u="none" strike="noStrike" baseline="0" dirty="0">
                  <a:solidFill>
                    <a:srgbClr val="000000"/>
                  </a:solidFill>
                  <a:latin typeface="Calibri"/>
                </a:endParaRPr>
              </a:p>
            </c:rich>
          </c:tx>
          <c:layout>
            <c:manualLayout>
              <c:xMode val="edge"/>
              <c:yMode val="edge"/>
              <c:x val="1.3333267083753991E-2"/>
              <c:y val="0.34615479651892678"/>
            </c:manualLayout>
          </c:layout>
          <c:overlay val="0"/>
        </c:title>
        <c:numFmt formatCode="_ * #,##0_ ;_ * \-#,##0_ ;_ * &quot;-&quot;??_ ;_ @_ 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564182872"/>
        <c:crosses val="autoZero"/>
        <c:crossBetween val="between"/>
      </c:valAx>
      <c:catAx>
        <c:axId val="3"/>
        <c:scaling>
          <c:orientation val="minMax"/>
        </c:scaling>
        <c:delete val="1"/>
        <c:axPos val="b"/>
        <c:majorTickMark val="out"/>
        <c:minorTickMark val="none"/>
        <c:tickLblPos val="nextTo"/>
        <c:crossAx val="4"/>
        <c:crosses val="autoZero"/>
        <c:auto val="1"/>
        <c:lblAlgn val="ctr"/>
        <c:lblOffset val="100"/>
        <c:noMultiLvlLbl val="0"/>
      </c:catAx>
      <c:valAx>
        <c:axId val="4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 dirty="0"/>
                  <a:t>t/ha</a:t>
                </a:r>
              </a:p>
            </c:rich>
          </c:tx>
          <c:overlay val="0"/>
        </c:title>
        <c:numFmt formatCode="_ * #,##0.00_ ;_ * \-#,##0.00_ ;_ * &quot;-&quot;??_ ;_ @_ 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4.938271604938272E-2"/>
          <c:y val="0.95371498172959801"/>
          <c:w val="0.90123456790123468"/>
          <c:h val="3.4104750304506701E-2"/>
        </c:manualLayout>
      </c:layout>
      <c:overlay val="0"/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2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54943755409377E-2"/>
          <c:y val="9.8041666666666666E-2"/>
          <c:w val="0.9203989658801629"/>
          <c:h val="0.77365567585301842"/>
        </c:manualLayout>
      </c:layout>
      <c:barChart>
        <c:barDir val="col"/>
        <c:grouping val="clustered"/>
        <c:varyColors val="0"/>
        <c:ser>
          <c:idx val="0"/>
          <c:order val="0"/>
          <c:tx>
            <c:v>Producer Deliveries</c:v>
          </c:tx>
          <c:spPr>
            <a:solidFill>
              <a:srgbClr val="00B050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</c:spPr>
          <c:invertIfNegative val="0"/>
          <c:trendline>
            <c:spPr>
              <a:ln w="3810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'1936-2019'!$A$6:$A$88</c:f>
              <c:strCache>
                <c:ptCount val="33"/>
                <c:pt idx="0">
                  <c:v>1986/87</c:v>
                </c:pt>
                <c:pt idx="1">
                  <c:v>1987/88</c:v>
                </c:pt>
                <c:pt idx="2">
                  <c:v>1988/89</c:v>
                </c:pt>
                <c:pt idx="3">
                  <c:v>1989/90</c:v>
                </c:pt>
                <c:pt idx="4">
                  <c:v>1990/91</c:v>
                </c:pt>
                <c:pt idx="5">
                  <c:v>1991/92</c:v>
                </c:pt>
                <c:pt idx="6">
                  <c:v>1992/93</c:v>
                </c:pt>
                <c:pt idx="7">
                  <c:v>1993/94</c:v>
                </c:pt>
                <c:pt idx="8">
                  <c:v>1994/95</c:v>
                </c:pt>
                <c:pt idx="9">
                  <c:v>1995/96</c:v>
                </c:pt>
                <c:pt idx="10">
                  <c:v>1996/97</c:v>
                </c:pt>
                <c:pt idx="11">
                  <c:v>1997/98</c:v>
                </c:pt>
                <c:pt idx="12">
                  <c:v>1998/99</c:v>
                </c:pt>
                <c:pt idx="13">
                  <c:v>1999/00</c:v>
                </c:pt>
                <c:pt idx="14">
                  <c:v>2000/01</c:v>
                </c:pt>
                <c:pt idx="15">
                  <c:v>2001/02</c:v>
                </c:pt>
                <c:pt idx="16">
                  <c:v>2002/03</c:v>
                </c:pt>
                <c:pt idx="17">
                  <c:v>2003/04</c:v>
                </c:pt>
                <c:pt idx="18">
                  <c:v>2004/05</c:v>
                </c:pt>
                <c:pt idx="19">
                  <c:v>2005/06</c:v>
                </c:pt>
                <c:pt idx="20">
                  <c:v>2006/07</c:v>
                </c:pt>
                <c:pt idx="21">
                  <c:v>2007/08</c:v>
                </c:pt>
                <c:pt idx="22">
                  <c:v>2008/09</c:v>
                </c:pt>
                <c:pt idx="23">
                  <c:v>2009/10</c:v>
                </c:pt>
                <c:pt idx="24">
                  <c:v>2010/11</c:v>
                </c:pt>
                <c:pt idx="25">
                  <c:v>2011/12</c:v>
                </c:pt>
                <c:pt idx="26">
                  <c:v>2012/13</c:v>
                </c:pt>
                <c:pt idx="27">
                  <c:v>2013/14</c:v>
                </c:pt>
                <c:pt idx="28">
                  <c:v>2014/15</c:v>
                </c:pt>
                <c:pt idx="29">
                  <c:v>2015/16</c:v>
                </c:pt>
                <c:pt idx="30">
                  <c:v>2016/17</c:v>
                </c:pt>
                <c:pt idx="31">
                  <c:v>2017/18</c:v>
                </c:pt>
                <c:pt idx="32">
                  <c:v>* 2018/19</c:v>
                </c:pt>
              </c:strCache>
              <c:extLst/>
            </c:strRef>
          </c:cat>
          <c:val>
            <c:numRef>
              <c:f>'1936-2019'!$F$6:$F$88</c:f>
              <c:numCache>
                <c:formatCode>#,##0</c:formatCode>
                <c:ptCount val="33"/>
                <c:pt idx="0">
                  <c:v>2249000</c:v>
                </c:pt>
                <c:pt idx="1">
                  <c:v>3037283</c:v>
                </c:pt>
                <c:pt idx="2">
                  <c:v>3490040</c:v>
                </c:pt>
                <c:pt idx="3">
                  <c:v>1961514</c:v>
                </c:pt>
                <c:pt idx="4">
                  <c:v>1665871</c:v>
                </c:pt>
                <c:pt idx="5">
                  <c:v>2085074</c:v>
                </c:pt>
                <c:pt idx="6">
                  <c:v>1270373</c:v>
                </c:pt>
                <c:pt idx="7">
                  <c:v>1913408</c:v>
                </c:pt>
                <c:pt idx="8">
                  <c:v>1775452</c:v>
                </c:pt>
                <c:pt idx="9">
                  <c:v>1898788</c:v>
                </c:pt>
                <c:pt idx="10">
                  <c:v>2649723</c:v>
                </c:pt>
                <c:pt idx="11">
                  <c:v>2449000</c:v>
                </c:pt>
                <c:pt idx="12">
                  <c:v>1644000</c:v>
                </c:pt>
                <c:pt idx="13">
                  <c:v>1725000</c:v>
                </c:pt>
                <c:pt idx="14">
                  <c:v>2353000</c:v>
                </c:pt>
                <c:pt idx="15">
                  <c:v>2415000</c:v>
                </c:pt>
                <c:pt idx="16">
                  <c:v>2387000</c:v>
                </c:pt>
                <c:pt idx="17">
                  <c:v>1512000</c:v>
                </c:pt>
                <c:pt idx="18">
                  <c:v>1670000</c:v>
                </c:pt>
                <c:pt idx="19">
                  <c:v>1893000</c:v>
                </c:pt>
                <c:pt idx="20">
                  <c:v>2045000</c:v>
                </c:pt>
                <c:pt idx="21">
                  <c:v>1876000</c:v>
                </c:pt>
                <c:pt idx="22">
                  <c:v>2130000</c:v>
                </c:pt>
                <c:pt idx="23">
                  <c:v>1910000</c:v>
                </c:pt>
                <c:pt idx="24">
                  <c:v>1389000</c:v>
                </c:pt>
                <c:pt idx="25">
                  <c:v>1973000</c:v>
                </c:pt>
                <c:pt idx="26">
                  <c:v>1837137</c:v>
                </c:pt>
                <c:pt idx="27">
                  <c:v>1816981</c:v>
                </c:pt>
                <c:pt idx="28">
                  <c:v>1699546</c:v>
                </c:pt>
                <c:pt idx="29">
                  <c:v>1406752</c:v>
                </c:pt>
                <c:pt idx="30">
                  <c:v>1870525</c:v>
                </c:pt>
                <c:pt idx="31">
                  <c:v>1547486</c:v>
                </c:pt>
                <c:pt idx="32">
                  <c:v>1083009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069-45B0-9C73-0374B3FF6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90251632"/>
        <c:axId val="490252944"/>
        <c:extLst>
          <c:ext xmlns:c15="http://schemas.microsoft.com/office/drawing/2012/chart" uri="{02D57815-91ED-43cb-92C2-25804820EDAC}">
            <c15:filteredBarSeries>
              <c15:ser>
                <c:idx val="4"/>
                <c:order val="4"/>
                <c:tx>
                  <c:v>Imports</c:v>
                </c:tx>
                <c:spPr>
                  <a:solidFill>
                    <a:schemeClr val="accent6">
                      <a:lumMod val="75000"/>
                    </a:schemeClr>
                  </a:solidFill>
                  <a:ln>
                    <a:solidFill>
                      <a:schemeClr val="accent6">
                        <a:lumMod val="75000"/>
                      </a:schemeClr>
                    </a:solidFill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'1936-2019'!$A$6:$A$88</c15:sqref>
                        </c15:formulaRef>
                      </c:ext>
                    </c:extLst>
                    <c:strCache>
                      <c:ptCount val="33"/>
                      <c:pt idx="0">
                        <c:v>1986/87</c:v>
                      </c:pt>
                      <c:pt idx="1">
                        <c:v>1987/88</c:v>
                      </c:pt>
                      <c:pt idx="2">
                        <c:v>1988/89</c:v>
                      </c:pt>
                      <c:pt idx="3">
                        <c:v>1989/90</c:v>
                      </c:pt>
                      <c:pt idx="4">
                        <c:v>1990/91</c:v>
                      </c:pt>
                      <c:pt idx="5">
                        <c:v>1991/92</c:v>
                      </c:pt>
                      <c:pt idx="6">
                        <c:v>1992/93</c:v>
                      </c:pt>
                      <c:pt idx="7">
                        <c:v>1993/94</c:v>
                      </c:pt>
                      <c:pt idx="8">
                        <c:v>1994/95</c:v>
                      </c:pt>
                      <c:pt idx="9">
                        <c:v>1995/96</c:v>
                      </c:pt>
                      <c:pt idx="10">
                        <c:v>1996/97</c:v>
                      </c:pt>
                      <c:pt idx="11">
                        <c:v>1997/98</c:v>
                      </c:pt>
                      <c:pt idx="12">
                        <c:v>1998/99</c:v>
                      </c:pt>
                      <c:pt idx="13">
                        <c:v>1999/00</c:v>
                      </c:pt>
                      <c:pt idx="14">
                        <c:v>2000/01</c:v>
                      </c:pt>
                      <c:pt idx="15">
                        <c:v>2001/02</c:v>
                      </c:pt>
                      <c:pt idx="16">
                        <c:v>2002/03</c:v>
                      </c:pt>
                      <c:pt idx="17">
                        <c:v>2003/04</c:v>
                      </c:pt>
                      <c:pt idx="18">
                        <c:v>2004/05</c:v>
                      </c:pt>
                      <c:pt idx="19">
                        <c:v>2005/06</c:v>
                      </c:pt>
                      <c:pt idx="20">
                        <c:v>2006/07</c:v>
                      </c:pt>
                      <c:pt idx="21">
                        <c:v>2007/08</c:v>
                      </c:pt>
                      <c:pt idx="22">
                        <c:v>2008/09</c:v>
                      </c:pt>
                      <c:pt idx="23">
                        <c:v>2009/10</c:v>
                      </c:pt>
                      <c:pt idx="24">
                        <c:v>2010/11</c:v>
                      </c:pt>
                      <c:pt idx="25">
                        <c:v>2011/12</c:v>
                      </c:pt>
                      <c:pt idx="26">
                        <c:v>2012/13</c:v>
                      </c:pt>
                      <c:pt idx="27">
                        <c:v>2013/14</c:v>
                      </c:pt>
                      <c:pt idx="28">
                        <c:v>2014/15</c:v>
                      </c:pt>
                      <c:pt idx="29">
                        <c:v>2015/16</c:v>
                      </c:pt>
                      <c:pt idx="30">
                        <c:v>2016/17</c:v>
                      </c:pt>
                      <c:pt idx="31">
                        <c:v>2017/18</c:v>
                      </c:pt>
                      <c:pt idx="32">
                        <c:v>* 2018/19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'1936-2019'!$J$6:$J$88</c15:sqref>
                        </c15:formulaRef>
                      </c:ext>
                    </c:extLst>
                    <c:numCache>
                      <c:formatCode>#,##0</c:formatCode>
                      <c:ptCount val="33"/>
                      <c:pt idx="1">
                        <c:v>0</c:v>
                      </c:pt>
                      <c:pt idx="2">
                        <c:v>0</c:v>
                      </c:pt>
                      <c:pt idx="3">
                        <c:v>226785</c:v>
                      </c:pt>
                      <c:pt idx="4">
                        <c:v>438427</c:v>
                      </c:pt>
                      <c:pt idx="5">
                        <c:v>109701</c:v>
                      </c:pt>
                      <c:pt idx="6">
                        <c:v>837547</c:v>
                      </c:pt>
                      <c:pt idx="7">
                        <c:v>233985</c:v>
                      </c:pt>
                      <c:pt idx="8">
                        <c:v>681559</c:v>
                      </c:pt>
                      <c:pt idx="9">
                        <c:v>393688</c:v>
                      </c:pt>
                      <c:pt idx="10">
                        <c:v>0</c:v>
                      </c:pt>
                      <c:pt idx="11">
                        <c:v>469000</c:v>
                      </c:pt>
                      <c:pt idx="12">
                        <c:v>484000</c:v>
                      </c:pt>
                      <c:pt idx="13">
                        <c:v>624000</c:v>
                      </c:pt>
                      <c:pt idx="14">
                        <c:v>308000</c:v>
                      </c:pt>
                      <c:pt idx="15">
                        <c:v>407000</c:v>
                      </c:pt>
                      <c:pt idx="16">
                        <c:v>747000</c:v>
                      </c:pt>
                      <c:pt idx="17">
                        <c:v>1042000</c:v>
                      </c:pt>
                      <c:pt idx="18">
                        <c:v>1227000</c:v>
                      </c:pt>
                      <c:pt idx="19">
                        <c:v>1055000</c:v>
                      </c:pt>
                      <c:pt idx="20">
                        <c:v>777000</c:v>
                      </c:pt>
                      <c:pt idx="21">
                        <c:v>1396000</c:v>
                      </c:pt>
                      <c:pt idx="22">
                        <c:v>1192000</c:v>
                      </c:pt>
                      <c:pt idx="23">
                        <c:v>1285000</c:v>
                      </c:pt>
                      <c:pt idx="24">
                        <c:v>1649000</c:v>
                      </c:pt>
                      <c:pt idx="25">
                        <c:v>1724000</c:v>
                      </c:pt>
                      <c:pt idx="26">
                        <c:v>1393215</c:v>
                      </c:pt>
                      <c:pt idx="27">
                        <c:v>1668412</c:v>
                      </c:pt>
                      <c:pt idx="28">
                        <c:v>1832441</c:v>
                      </c:pt>
                      <c:pt idx="29">
                        <c:v>2062765</c:v>
                      </c:pt>
                      <c:pt idx="30">
                        <c:v>934765</c:v>
                      </c:pt>
                      <c:pt idx="31">
                        <c:v>2173757</c:v>
                      </c:pt>
                      <c:pt idx="32">
                        <c:v>140338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6-5069-45B0-9C73-0374B3FF6BD3}"/>
                  </c:ext>
                </c:extLst>
              </c15:ser>
            </c15:filteredBarSeries>
          </c:ext>
        </c:extLst>
      </c:barChart>
      <c:barChart>
        <c:barDir val="col"/>
        <c:grouping val="clustered"/>
        <c:varyColors val="0"/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'1936-2019'!$A$6:$A$88</c:f>
              <c:strCache>
                <c:ptCount val="83"/>
                <c:pt idx="0">
                  <c:v>1936/37</c:v>
                </c:pt>
                <c:pt idx="1">
                  <c:v>1937/38</c:v>
                </c:pt>
                <c:pt idx="2">
                  <c:v>1938/39</c:v>
                </c:pt>
                <c:pt idx="3">
                  <c:v>1339/40</c:v>
                </c:pt>
                <c:pt idx="4">
                  <c:v>1940/41</c:v>
                </c:pt>
                <c:pt idx="5">
                  <c:v>1941/42</c:v>
                </c:pt>
                <c:pt idx="6">
                  <c:v>1942/43</c:v>
                </c:pt>
                <c:pt idx="7">
                  <c:v>1943/44</c:v>
                </c:pt>
                <c:pt idx="8">
                  <c:v>1944/45</c:v>
                </c:pt>
                <c:pt idx="9">
                  <c:v>1945/46</c:v>
                </c:pt>
                <c:pt idx="10">
                  <c:v>1946/47</c:v>
                </c:pt>
                <c:pt idx="11">
                  <c:v>1947/48</c:v>
                </c:pt>
                <c:pt idx="12">
                  <c:v>1948/49</c:v>
                </c:pt>
                <c:pt idx="13">
                  <c:v>1949/50</c:v>
                </c:pt>
                <c:pt idx="14">
                  <c:v>1950/51</c:v>
                </c:pt>
                <c:pt idx="15">
                  <c:v>1951/52</c:v>
                </c:pt>
                <c:pt idx="16">
                  <c:v>1952/53</c:v>
                </c:pt>
                <c:pt idx="17">
                  <c:v>1953/54</c:v>
                </c:pt>
                <c:pt idx="18">
                  <c:v>1954/55</c:v>
                </c:pt>
                <c:pt idx="19">
                  <c:v>1955/56</c:v>
                </c:pt>
                <c:pt idx="20">
                  <c:v>1956/57</c:v>
                </c:pt>
                <c:pt idx="21">
                  <c:v>1957/58</c:v>
                </c:pt>
                <c:pt idx="22">
                  <c:v>1958/59</c:v>
                </c:pt>
                <c:pt idx="23">
                  <c:v>1959/60</c:v>
                </c:pt>
                <c:pt idx="24">
                  <c:v>1960/61</c:v>
                </c:pt>
                <c:pt idx="25">
                  <c:v>1961/62</c:v>
                </c:pt>
                <c:pt idx="26">
                  <c:v>1962/63</c:v>
                </c:pt>
                <c:pt idx="27">
                  <c:v>1963/64</c:v>
                </c:pt>
                <c:pt idx="28">
                  <c:v>1964/65</c:v>
                </c:pt>
                <c:pt idx="29">
                  <c:v>1965/66</c:v>
                </c:pt>
                <c:pt idx="30">
                  <c:v>1966/67</c:v>
                </c:pt>
                <c:pt idx="31">
                  <c:v>1967/68</c:v>
                </c:pt>
                <c:pt idx="32">
                  <c:v>1968/69</c:v>
                </c:pt>
                <c:pt idx="33">
                  <c:v>1969/70</c:v>
                </c:pt>
                <c:pt idx="34">
                  <c:v>1970/71</c:v>
                </c:pt>
                <c:pt idx="35">
                  <c:v>1971/72</c:v>
                </c:pt>
                <c:pt idx="36">
                  <c:v>1972/73</c:v>
                </c:pt>
                <c:pt idx="37">
                  <c:v>1973/74</c:v>
                </c:pt>
                <c:pt idx="38">
                  <c:v>1974/75</c:v>
                </c:pt>
                <c:pt idx="39">
                  <c:v>1975/76</c:v>
                </c:pt>
                <c:pt idx="40">
                  <c:v>1976/77</c:v>
                </c:pt>
                <c:pt idx="41">
                  <c:v>1977/78</c:v>
                </c:pt>
                <c:pt idx="42">
                  <c:v>1978/79</c:v>
                </c:pt>
                <c:pt idx="43">
                  <c:v>1979/80</c:v>
                </c:pt>
                <c:pt idx="44">
                  <c:v>1980/81</c:v>
                </c:pt>
                <c:pt idx="45">
                  <c:v>1981/82</c:v>
                </c:pt>
                <c:pt idx="46">
                  <c:v>1982/83</c:v>
                </c:pt>
                <c:pt idx="47">
                  <c:v>1983/84</c:v>
                </c:pt>
                <c:pt idx="48">
                  <c:v>1984/85</c:v>
                </c:pt>
                <c:pt idx="49">
                  <c:v>1985/86</c:v>
                </c:pt>
                <c:pt idx="50">
                  <c:v>1986/87</c:v>
                </c:pt>
                <c:pt idx="51">
                  <c:v>1987/88</c:v>
                </c:pt>
                <c:pt idx="52">
                  <c:v>1988/89</c:v>
                </c:pt>
                <c:pt idx="53">
                  <c:v>1989/90</c:v>
                </c:pt>
                <c:pt idx="54">
                  <c:v>1990/91</c:v>
                </c:pt>
                <c:pt idx="55">
                  <c:v>1991/92</c:v>
                </c:pt>
                <c:pt idx="56">
                  <c:v>1992/93</c:v>
                </c:pt>
                <c:pt idx="57">
                  <c:v>1993/94</c:v>
                </c:pt>
                <c:pt idx="58">
                  <c:v>1994/95</c:v>
                </c:pt>
                <c:pt idx="59">
                  <c:v>1995/96</c:v>
                </c:pt>
                <c:pt idx="60">
                  <c:v>1996/97</c:v>
                </c:pt>
                <c:pt idx="61">
                  <c:v>1997/98</c:v>
                </c:pt>
                <c:pt idx="62">
                  <c:v>1998/99</c:v>
                </c:pt>
                <c:pt idx="63">
                  <c:v>1999/00</c:v>
                </c:pt>
                <c:pt idx="64">
                  <c:v>2000/01</c:v>
                </c:pt>
                <c:pt idx="65">
                  <c:v>2001/02</c:v>
                </c:pt>
                <c:pt idx="66">
                  <c:v>2002/03</c:v>
                </c:pt>
                <c:pt idx="67">
                  <c:v>2003/04</c:v>
                </c:pt>
                <c:pt idx="68">
                  <c:v>2004/05</c:v>
                </c:pt>
                <c:pt idx="69">
                  <c:v>2005/06</c:v>
                </c:pt>
                <c:pt idx="70">
                  <c:v>2006/07</c:v>
                </c:pt>
                <c:pt idx="71">
                  <c:v>2007/08</c:v>
                </c:pt>
                <c:pt idx="72">
                  <c:v>2008/09</c:v>
                </c:pt>
                <c:pt idx="73">
                  <c:v>2009/10</c:v>
                </c:pt>
                <c:pt idx="74">
                  <c:v>2010/11</c:v>
                </c:pt>
                <c:pt idx="75">
                  <c:v>2011/12</c:v>
                </c:pt>
                <c:pt idx="76">
                  <c:v>2012/13</c:v>
                </c:pt>
                <c:pt idx="77">
                  <c:v>2013/14</c:v>
                </c:pt>
                <c:pt idx="78">
                  <c:v>2014/15</c:v>
                </c:pt>
                <c:pt idx="79">
                  <c:v>2015/16</c:v>
                </c:pt>
                <c:pt idx="80">
                  <c:v>2016/17</c:v>
                </c:pt>
                <c:pt idx="81">
                  <c:v>2017/18</c:v>
                </c:pt>
                <c:pt idx="82">
                  <c:v>* 2018/19</c:v>
                </c:pt>
              </c:strCache>
              <c:extLst/>
            </c:strRef>
          </c:cat>
          <c:val>
            <c:numRef>
              <c:f>'1936-2019'!$G$6:$G$88</c:f>
              <c:extLst/>
            </c:numRef>
          </c:val>
          <c:extLst>
            <c:ext xmlns:c16="http://schemas.microsoft.com/office/drawing/2014/chart" uri="{C3380CC4-5D6E-409C-BE32-E72D297353CC}">
              <c16:uniqueId val="{00000002-5069-45B0-9C73-0374B3FF6BD3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'1936-2019'!$A$6:$A$88</c:f>
              <c:strCache>
                <c:ptCount val="83"/>
                <c:pt idx="0">
                  <c:v>1936/37</c:v>
                </c:pt>
                <c:pt idx="1">
                  <c:v>1937/38</c:v>
                </c:pt>
                <c:pt idx="2">
                  <c:v>1938/39</c:v>
                </c:pt>
                <c:pt idx="3">
                  <c:v>1339/40</c:v>
                </c:pt>
                <c:pt idx="4">
                  <c:v>1940/41</c:v>
                </c:pt>
                <c:pt idx="5">
                  <c:v>1941/42</c:v>
                </c:pt>
                <c:pt idx="6">
                  <c:v>1942/43</c:v>
                </c:pt>
                <c:pt idx="7">
                  <c:v>1943/44</c:v>
                </c:pt>
                <c:pt idx="8">
                  <c:v>1944/45</c:v>
                </c:pt>
                <c:pt idx="9">
                  <c:v>1945/46</c:v>
                </c:pt>
                <c:pt idx="10">
                  <c:v>1946/47</c:v>
                </c:pt>
                <c:pt idx="11">
                  <c:v>1947/48</c:v>
                </c:pt>
                <c:pt idx="12">
                  <c:v>1948/49</c:v>
                </c:pt>
                <c:pt idx="13">
                  <c:v>1949/50</c:v>
                </c:pt>
                <c:pt idx="14">
                  <c:v>1950/51</c:v>
                </c:pt>
                <c:pt idx="15">
                  <c:v>1951/52</c:v>
                </c:pt>
                <c:pt idx="16">
                  <c:v>1952/53</c:v>
                </c:pt>
                <c:pt idx="17">
                  <c:v>1953/54</c:v>
                </c:pt>
                <c:pt idx="18">
                  <c:v>1954/55</c:v>
                </c:pt>
                <c:pt idx="19">
                  <c:v>1955/56</c:v>
                </c:pt>
                <c:pt idx="20">
                  <c:v>1956/57</c:v>
                </c:pt>
                <c:pt idx="21">
                  <c:v>1957/58</c:v>
                </c:pt>
                <c:pt idx="22">
                  <c:v>1958/59</c:v>
                </c:pt>
                <c:pt idx="23">
                  <c:v>1959/60</c:v>
                </c:pt>
                <c:pt idx="24">
                  <c:v>1960/61</c:v>
                </c:pt>
                <c:pt idx="25">
                  <c:v>1961/62</c:v>
                </c:pt>
                <c:pt idx="26">
                  <c:v>1962/63</c:v>
                </c:pt>
                <c:pt idx="27">
                  <c:v>1963/64</c:v>
                </c:pt>
                <c:pt idx="28">
                  <c:v>1964/65</c:v>
                </c:pt>
                <c:pt idx="29">
                  <c:v>1965/66</c:v>
                </c:pt>
                <c:pt idx="30">
                  <c:v>1966/67</c:v>
                </c:pt>
                <c:pt idx="31">
                  <c:v>1967/68</c:v>
                </c:pt>
                <c:pt idx="32">
                  <c:v>1968/69</c:v>
                </c:pt>
                <c:pt idx="33">
                  <c:v>1969/70</c:v>
                </c:pt>
                <c:pt idx="34">
                  <c:v>1970/71</c:v>
                </c:pt>
                <c:pt idx="35">
                  <c:v>1971/72</c:v>
                </c:pt>
                <c:pt idx="36">
                  <c:v>1972/73</c:v>
                </c:pt>
                <c:pt idx="37">
                  <c:v>1973/74</c:v>
                </c:pt>
                <c:pt idx="38">
                  <c:v>1974/75</c:v>
                </c:pt>
                <c:pt idx="39">
                  <c:v>1975/76</c:v>
                </c:pt>
                <c:pt idx="40">
                  <c:v>1976/77</c:v>
                </c:pt>
                <c:pt idx="41">
                  <c:v>1977/78</c:v>
                </c:pt>
                <c:pt idx="42">
                  <c:v>1978/79</c:v>
                </c:pt>
                <c:pt idx="43">
                  <c:v>1979/80</c:v>
                </c:pt>
                <c:pt idx="44">
                  <c:v>1980/81</c:v>
                </c:pt>
                <c:pt idx="45">
                  <c:v>1981/82</c:v>
                </c:pt>
                <c:pt idx="46">
                  <c:v>1982/83</c:v>
                </c:pt>
                <c:pt idx="47">
                  <c:v>1983/84</c:v>
                </c:pt>
                <c:pt idx="48">
                  <c:v>1984/85</c:v>
                </c:pt>
                <c:pt idx="49">
                  <c:v>1985/86</c:v>
                </c:pt>
                <c:pt idx="50">
                  <c:v>1986/87</c:v>
                </c:pt>
                <c:pt idx="51">
                  <c:v>1987/88</c:v>
                </c:pt>
                <c:pt idx="52">
                  <c:v>1988/89</c:v>
                </c:pt>
                <c:pt idx="53">
                  <c:v>1989/90</c:v>
                </c:pt>
                <c:pt idx="54">
                  <c:v>1990/91</c:v>
                </c:pt>
                <c:pt idx="55">
                  <c:v>1991/92</c:v>
                </c:pt>
                <c:pt idx="56">
                  <c:v>1992/93</c:v>
                </c:pt>
                <c:pt idx="57">
                  <c:v>1993/94</c:v>
                </c:pt>
                <c:pt idx="58">
                  <c:v>1994/95</c:v>
                </c:pt>
                <c:pt idx="59">
                  <c:v>1995/96</c:v>
                </c:pt>
                <c:pt idx="60">
                  <c:v>1996/97</c:v>
                </c:pt>
                <c:pt idx="61">
                  <c:v>1997/98</c:v>
                </c:pt>
                <c:pt idx="62">
                  <c:v>1998/99</c:v>
                </c:pt>
                <c:pt idx="63">
                  <c:v>1999/00</c:v>
                </c:pt>
                <c:pt idx="64">
                  <c:v>2000/01</c:v>
                </c:pt>
                <c:pt idx="65">
                  <c:v>2001/02</c:v>
                </c:pt>
                <c:pt idx="66">
                  <c:v>2002/03</c:v>
                </c:pt>
                <c:pt idx="67">
                  <c:v>2003/04</c:v>
                </c:pt>
                <c:pt idx="68">
                  <c:v>2004/05</c:v>
                </c:pt>
                <c:pt idx="69">
                  <c:v>2005/06</c:v>
                </c:pt>
                <c:pt idx="70">
                  <c:v>2006/07</c:v>
                </c:pt>
                <c:pt idx="71">
                  <c:v>2007/08</c:v>
                </c:pt>
                <c:pt idx="72">
                  <c:v>2008/09</c:v>
                </c:pt>
                <c:pt idx="73">
                  <c:v>2009/10</c:v>
                </c:pt>
                <c:pt idx="74">
                  <c:v>2010/11</c:v>
                </c:pt>
                <c:pt idx="75">
                  <c:v>2011/12</c:v>
                </c:pt>
                <c:pt idx="76">
                  <c:v>2012/13</c:v>
                </c:pt>
                <c:pt idx="77">
                  <c:v>2013/14</c:v>
                </c:pt>
                <c:pt idx="78">
                  <c:v>2014/15</c:v>
                </c:pt>
                <c:pt idx="79">
                  <c:v>2015/16</c:v>
                </c:pt>
                <c:pt idx="80">
                  <c:v>2016/17</c:v>
                </c:pt>
                <c:pt idx="81">
                  <c:v>2017/18</c:v>
                </c:pt>
                <c:pt idx="82">
                  <c:v>* 2018/19</c:v>
                </c:pt>
              </c:strCache>
              <c:extLst/>
            </c:strRef>
          </c:cat>
          <c:val>
            <c:numRef>
              <c:f>'1936-2019'!$I$6:$I$88</c:f>
              <c:extLst/>
            </c:numRef>
          </c:val>
          <c:extLst>
            <c:ext xmlns:c16="http://schemas.microsoft.com/office/drawing/2014/chart" uri="{C3380CC4-5D6E-409C-BE32-E72D297353CC}">
              <c16:uniqueId val="{00000003-5069-45B0-9C73-0374B3FF6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90251632"/>
        <c:axId val="490252944"/>
      </c:barChart>
      <c:lineChart>
        <c:grouping val="standard"/>
        <c:varyColors val="0"/>
        <c:ser>
          <c:idx val="2"/>
          <c:order val="2"/>
          <c:tx>
            <c:v>Consumption</c:v>
          </c:tx>
          <c:spPr>
            <a:ln w="28575" cap="rnd">
              <a:solidFill>
                <a:schemeClr val="tx2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trendline>
            <c:spPr>
              <a:ln w="22225" cap="rnd">
                <a:solidFill>
                  <a:srgbClr val="0070C0"/>
                </a:solidFill>
                <a:prstDash val="dash"/>
              </a:ln>
              <a:effectLst/>
            </c:spPr>
            <c:trendlineType val="linear"/>
            <c:dispRSqr val="0"/>
            <c:dispEq val="0"/>
          </c:trendline>
          <c:cat>
            <c:strRef>
              <c:f>'1936-2019'!$A$6:$A$88</c:f>
              <c:strCache>
                <c:ptCount val="33"/>
                <c:pt idx="0">
                  <c:v>1986/87</c:v>
                </c:pt>
                <c:pt idx="1">
                  <c:v>1987/88</c:v>
                </c:pt>
                <c:pt idx="2">
                  <c:v>1988/89</c:v>
                </c:pt>
                <c:pt idx="3">
                  <c:v>1989/90</c:v>
                </c:pt>
                <c:pt idx="4">
                  <c:v>1990/91</c:v>
                </c:pt>
                <c:pt idx="5">
                  <c:v>1991/92</c:v>
                </c:pt>
                <c:pt idx="6">
                  <c:v>1992/93</c:v>
                </c:pt>
                <c:pt idx="7">
                  <c:v>1993/94</c:v>
                </c:pt>
                <c:pt idx="8">
                  <c:v>1994/95</c:v>
                </c:pt>
                <c:pt idx="9">
                  <c:v>1995/96</c:v>
                </c:pt>
                <c:pt idx="10">
                  <c:v>1996/97</c:v>
                </c:pt>
                <c:pt idx="11">
                  <c:v>1997/98</c:v>
                </c:pt>
                <c:pt idx="12">
                  <c:v>1998/99</c:v>
                </c:pt>
                <c:pt idx="13">
                  <c:v>1999/00</c:v>
                </c:pt>
                <c:pt idx="14">
                  <c:v>2000/01</c:v>
                </c:pt>
                <c:pt idx="15">
                  <c:v>2001/02</c:v>
                </c:pt>
                <c:pt idx="16">
                  <c:v>2002/03</c:v>
                </c:pt>
                <c:pt idx="17">
                  <c:v>2003/04</c:v>
                </c:pt>
                <c:pt idx="18">
                  <c:v>2004/05</c:v>
                </c:pt>
                <c:pt idx="19">
                  <c:v>2005/06</c:v>
                </c:pt>
                <c:pt idx="20">
                  <c:v>2006/07</c:v>
                </c:pt>
                <c:pt idx="21">
                  <c:v>2007/08</c:v>
                </c:pt>
                <c:pt idx="22">
                  <c:v>2008/09</c:v>
                </c:pt>
                <c:pt idx="23">
                  <c:v>2009/10</c:v>
                </c:pt>
                <c:pt idx="24">
                  <c:v>2010/11</c:v>
                </c:pt>
                <c:pt idx="25">
                  <c:v>2011/12</c:v>
                </c:pt>
                <c:pt idx="26">
                  <c:v>2012/13</c:v>
                </c:pt>
                <c:pt idx="27">
                  <c:v>2013/14</c:v>
                </c:pt>
                <c:pt idx="28">
                  <c:v>2014/15</c:v>
                </c:pt>
                <c:pt idx="29">
                  <c:v>2015/16</c:v>
                </c:pt>
                <c:pt idx="30">
                  <c:v>2016/17</c:v>
                </c:pt>
                <c:pt idx="31">
                  <c:v>2017/18</c:v>
                </c:pt>
                <c:pt idx="32">
                  <c:v>* 2018/19</c:v>
                </c:pt>
              </c:strCache>
              <c:extLst/>
            </c:strRef>
          </c:cat>
          <c:val>
            <c:numRef>
              <c:f>'1936-2019'!$H$6:$H$88</c:f>
              <c:numCache>
                <c:formatCode>#,##0</c:formatCode>
                <c:ptCount val="33"/>
                <c:pt idx="0">
                  <c:v>2345000</c:v>
                </c:pt>
                <c:pt idx="1">
                  <c:v>2614019</c:v>
                </c:pt>
                <c:pt idx="2">
                  <c:v>2349962</c:v>
                </c:pt>
                <c:pt idx="3">
                  <c:v>2307429</c:v>
                </c:pt>
                <c:pt idx="4">
                  <c:v>2173797</c:v>
                </c:pt>
                <c:pt idx="5">
                  <c:v>2142905</c:v>
                </c:pt>
                <c:pt idx="6">
                  <c:v>2132378</c:v>
                </c:pt>
                <c:pt idx="7">
                  <c:v>2259101</c:v>
                </c:pt>
                <c:pt idx="8">
                  <c:v>2353056</c:v>
                </c:pt>
                <c:pt idx="9">
                  <c:v>2418665</c:v>
                </c:pt>
                <c:pt idx="10">
                  <c:v>2564600</c:v>
                </c:pt>
                <c:pt idx="11">
                  <c:v>2181000</c:v>
                </c:pt>
                <c:pt idx="12">
                  <c:v>2400000</c:v>
                </c:pt>
                <c:pt idx="13">
                  <c:v>2371000</c:v>
                </c:pt>
                <c:pt idx="14">
                  <c:v>2427000</c:v>
                </c:pt>
                <c:pt idx="15">
                  <c:v>2541000</c:v>
                </c:pt>
                <c:pt idx="16">
                  <c:v>2577000</c:v>
                </c:pt>
                <c:pt idx="17">
                  <c:v>2653000</c:v>
                </c:pt>
                <c:pt idx="18">
                  <c:v>2736000</c:v>
                </c:pt>
                <c:pt idx="19">
                  <c:v>2793000</c:v>
                </c:pt>
                <c:pt idx="20">
                  <c:v>2820000</c:v>
                </c:pt>
                <c:pt idx="21">
                  <c:v>2845000</c:v>
                </c:pt>
                <c:pt idx="22">
                  <c:v>2857000</c:v>
                </c:pt>
                <c:pt idx="23">
                  <c:v>3017000</c:v>
                </c:pt>
                <c:pt idx="24">
                  <c:v>2945000</c:v>
                </c:pt>
                <c:pt idx="25">
                  <c:v>3202000</c:v>
                </c:pt>
                <c:pt idx="26">
                  <c:v>3040086</c:v>
                </c:pt>
                <c:pt idx="27">
                  <c:v>3175834</c:v>
                </c:pt>
                <c:pt idx="28">
                  <c:v>3112718</c:v>
                </c:pt>
                <c:pt idx="29">
                  <c:v>3144414</c:v>
                </c:pt>
                <c:pt idx="30">
                  <c:v>3163196</c:v>
                </c:pt>
                <c:pt idx="31">
                  <c:v>3207944</c:v>
                </c:pt>
                <c:pt idx="32">
                  <c:v>3207944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5-5069-45B0-9C73-0374B3FF6B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0251632"/>
        <c:axId val="490252944"/>
        <c:extLst>
          <c:ext xmlns:c15="http://schemas.microsoft.com/office/drawing/2012/chart" uri="{02D57815-91ED-43cb-92C2-25804820EDAC}">
            <c15:filteredLineSeries>
              <c15:ser>
                <c:idx val="5"/>
                <c:order val="5"/>
                <c:tx>
                  <c:v>Exports</c:v>
                </c:tx>
                <c:spPr>
                  <a:ln w="28575" cap="rnd">
                    <a:solidFill>
                      <a:srgbClr val="3B4A1E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'1936-2019'!$A$6:$A$88</c15:sqref>
                        </c15:formulaRef>
                      </c:ext>
                    </c:extLst>
                    <c:strCache>
                      <c:ptCount val="33"/>
                      <c:pt idx="0">
                        <c:v>1986/87</c:v>
                      </c:pt>
                      <c:pt idx="1">
                        <c:v>1987/88</c:v>
                      </c:pt>
                      <c:pt idx="2">
                        <c:v>1988/89</c:v>
                      </c:pt>
                      <c:pt idx="3">
                        <c:v>1989/90</c:v>
                      </c:pt>
                      <c:pt idx="4">
                        <c:v>1990/91</c:v>
                      </c:pt>
                      <c:pt idx="5">
                        <c:v>1991/92</c:v>
                      </c:pt>
                      <c:pt idx="6">
                        <c:v>1992/93</c:v>
                      </c:pt>
                      <c:pt idx="7">
                        <c:v>1993/94</c:v>
                      </c:pt>
                      <c:pt idx="8">
                        <c:v>1994/95</c:v>
                      </c:pt>
                      <c:pt idx="9">
                        <c:v>1995/96</c:v>
                      </c:pt>
                      <c:pt idx="10">
                        <c:v>1996/97</c:v>
                      </c:pt>
                      <c:pt idx="11">
                        <c:v>1997/98</c:v>
                      </c:pt>
                      <c:pt idx="12">
                        <c:v>1998/99</c:v>
                      </c:pt>
                      <c:pt idx="13">
                        <c:v>1999/00</c:v>
                      </c:pt>
                      <c:pt idx="14">
                        <c:v>2000/01</c:v>
                      </c:pt>
                      <c:pt idx="15">
                        <c:v>2001/02</c:v>
                      </c:pt>
                      <c:pt idx="16">
                        <c:v>2002/03</c:v>
                      </c:pt>
                      <c:pt idx="17">
                        <c:v>2003/04</c:v>
                      </c:pt>
                      <c:pt idx="18">
                        <c:v>2004/05</c:v>
                      </c:pt>
                      <c:pt idx="19">
                        <c:v>2005/06</c:v>
                      </c:pt>
                      <c:pt idx="20">
                        <c:v>2006/07</c:v>
                      </c:pt>
                      <c:pt idx="21">
                        <c:v>2007/08</c:v>
                      </c:pt>
                      <c:pt idx="22">
                        <c:v>2008/09</c:v>
                      </c:pt>
                      <c:pt idx="23">
                        <c:v>2009/10</c:v>
                      </c:pt>
                      <c:pt idx="24">
                        <c:v>2010/11</c:v>
                      </c:pt>
                      <c:pt idx="25">
                        <c:v>2011/12</c:v>
                      </c:pt>
                      <c:pt idx="26">
                        <c:v>2012/13</c:v>
                      </c:pt>
                      <c:pt idx="27">
                        <c:v>2013/14</c:v>
                      </c:pt>
                      <c:pt idx="28">
                        <c:v>2014/15</c:v>
                      </c:pt>
                      <c:pt idx="29">
                        <c:v>2015/16</c:v>
                      </c:pt>
                      <c:pt idx="30">
                        <c:v>2016/17</c:v>
                      </c:pt>
                      <c:pt idx="31">
                        <c:v>2017/18</c:v>
                      </c:pt>
                      <c:pt idx="32">
                        <c:v>* 2018/19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'1936-2019'!$K$6:$K$88</c15:sqref>
                        </c15:formulaRef>
                      </c:ext>
                    </c:extLst>
                    <c:numCache>
                      <c:formatCode>#,##0</c:formatCode>
                      <c:ptCount val="33"/>
                      <c:pt idx="0">
                        <c:v>53000</c:v>
                      </c:pt>
                      <c:pt idx="1">
                        <c:v>284698</c:v>
                      </c:pt>
                      <c:pt idx="2">
                        <c:v>1248922</c:v>
                      </c:pt>
                      <c:pt idx="3">
                        <c:v>268011</c:v>
                      </c:pt>
                      <c:pt idx="4">
                        <c:v>115522</c:v>
                      </c:pt>
                      <c:pt idx="5">
                        <c:v>148160</c:v>
                      </c:pt>
                      <c:pt idx="6">
                        <c:v>194802</c:v>
                      </c:pt>
                      <c:pt idx="7">
                        <c:v>79750</c:v>
                      </c:pt>
                      <c:pt idx="8">
                        <c:v>159864</c:v>
                      </c:pt>
                      <c:pt idx="9">
                        <c:v>155706</c:v>
                      </c:pt>
                      <c:pt idx="10">
                        <c:v>233500</c:v>
                      </c:pt>
                      <c:pt idx="11">
                        <c:v>79000</c:v>
                      </c:pt>
                      <c:pt idx="12">
                        <c:v>75000</c:v>
                      </c:pt>
                      <c:pt idx="13">
                        <c:v>72000</c:v>
                      </c:pt>
                      <c:pt idx="14">
                        <c:v>103000</c:v>
                      </c:pt>
                      <c:pt idx="15">
                        <c:v>149000</c:v>
                      </c:pt>
                      <c:pt idx="16">
                        <c:v>179000</c:v>
                      </c:pt>
                      <c:pt idx="17">
                        <c:v>158000</c:v>
                      </c:pt>
                      <c:pt idx="18">
                        <c:v>158000</c:v>
                      </c:pt>
                      <c:pt idx="19">
                        <c:v>111000</c:v>
                      </c:pt>
                      <c:pt idx="20">
                        <c:v>211000</c:v>
                      </c:pt>
                      <c:pt idx="21">
                        <c:v>223000</c:v>
                      </c:pt>
                      <c:pt idx="22">
                        <c:v>231000</c:v>
                      </c:pt>
                      <c:pt idx="23">
                        <c:v>240000</c:v>
                      </c:pt>
                      <c:pt idx="24">
                        <c:v>179000</c:v>
                      </c:pt>
                      <c:pt idx="25">
                        <c:v>288000</c:v>
                      </c:pt>
                      <c:pt idx="26">
                        <c:v>304236</c:v>
                      </c:pt>
                      <c:pt idx="27">
                        <c:v>268451</c:v>
                      </c:pt>
                      <c:pt idx="28">
                        <c:v>291828</c:v>
                      </c:pt>
                      <c:pt idx="29">
                        <c:v>68525</c:v>
                      </c:pt>
                      <c:pt idx="30">
                        <c:v>104847</c:v>
                      </c:pt>
                      <c:pt idx="31">
                        <c:v>112697</c:v>
                      </c:pt>
                      <c:pt idx="32">
                        <c:v>10830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7-5069-45B0-9C73-0374B3FF6BD3}"/>
                  </c:ext>
                </c:extLst>
              </c15:ser>
            </c15:filteredLineSeries>
          </c:ext>
        </c:extLst>
      </c:lineChart>
      <c:catAx>
        <c:axId val="490251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90252944"/>
        <c:crosses val="autoZero"/>
        <c:auto val="1"/>
        <c:lblAlgn val="ctr"/>
        <c:lblOffset val="100"/>
        <c:noMultiLvlLbl val="0"/>
      </c:catAx>
      <c:valAx>
        <c:axId val="49025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490251632"/>
        <c:crosses val="autoZero"/>
        <c:crossBetween val="between"/>
        <c:majorUnit val="25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643782248930621"/>
          <c:y val="5.6510170603674539E-2"/>
          <c:w val="0.44712435502138764"/>
          <c:h val="3.51564960629921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0.01338</cdr:x>
      <cdr:y>0.02717</cdr:y>
    </cdr:from>
    <cdr:to>
      <cdr:x>0.06334</cdr:x>
      <cdr:y>0.06114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4239" y="165652"/>
          <a:ext cx="463826" cy="207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ZA" sz="1200" b="1" dirty="0"/>
            <a:t>Ton</a:t>
          </a:r>
          <a:endParaRPr lang="en-ZA" sz="1100" b="1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9DF51C-ED61-4924-A0CA-DF43E2852623}" type="datetimeFigureOut">
              <a:rPr lang="en-ZA" smtClean="0"/>
              <a:t>2019/08/14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D9AD2-7EB6-4E0C-8A19-9C7F630AB61E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961927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9B6A62-0A71-48A9-B9AD-8F1084CC7AB6}" type="datetimeFigureOut">
              <a:rPr lang="en-ZA" smtClean="0"/>
              <a:t>2019/08/14</a:t>
            </a:fld>
            <a:endParaRPr lang="en-Z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99E7B2-30CB-48F8-A570-6E6C9B3E9DB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1824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Just some background regarding the current situation in RSA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7FB7E9-A991-41EF-95FE-DFFD638FFD4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008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0549" y="538480"/>
            <a:ext cx="9906664" cy="1431637"/>
          </a:xfrm>
        </p:spPr>
        <p:txBody>
          <a:bodyPr>
            <a:noAutofit/>
          </a:bodyPr>
          <a:lstStyle/>
          <a:p>
            <a:pPr algn="ctr"/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Statutory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Breeding and Technology Fee on Self-Pollinated Crops</a:t>
            </a:r>
            <a:endParaRPr lang="en-ZA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0402" y="4905642"/>
            <a:ext cx="3620206" cy="879302"/>
          </a:xfrm>
        </p:spPr>
        <p:txBody>
          <a:bodyPr>
            <a:normAutofit/>
          </a:bodyPr>
          <a:lstStyle/>
          <a:p>
            <a:pPr algn="ctr"/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AGBIZ GRAIN SYMPOSIUM</a:t>
            </a:r>
          </a:p>
          <a:p>
            <a:pPr algn="ctr"/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AUG 2019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0CCD33-ECEB-479F-B7F5-A099337B50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581" y="2101716"/>
            <a:ext cx="5387927" cy="24245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293271-6089-4882-8E06-63EA2E79669F}"/>
              </a:ext>
            </a:extLst>
          </p:cNvPr>
          <p:cNvSpPr txBox="1"/>
          <p:nvPr/>
        </p:nvSpPr>
        <p:spPr>
          <a:xfrm>
            <a:off x="1378634" y="6119446"/>
            <a:ext cx="34325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Gert Heyns</a:t>
            </a:r>
          </a:p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CEO : SACTA</a:t>
            </a:r>
          </a:p>
        </p:txBody>
      </p:sp>
    </p:spTree>
    <p:extLst>
      <p:ext uri="{BB962C8B-B14F-4D97-AF65-F5344CB8AC3E}">
        <p14:creationId xmlns:p14="http://schemas.microsoft.com/office/powerpoint/2010/main" val="3998313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970BE-B1CE-4604-A832-6C80C6C4C4E3}"/>
              </a:ext>
            </a:extLst>
          </p:cNvPr>
          <p:cNvSpPr txBox="1">
            <a:spLocks/>
          </p:cNvSpPr>
          <p:nvPr/>
        </p:nvSpPr>
        <p:spPr>
          <a:xfrm>
            <a:off x="1477186" y="7583"/>
            <a:ext cx="115057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Benefits of Statutory Levy as B&amp;TF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60069-CEB2-4FBA-B42B-AA6A060D67B4}"/>
              </a:ext>
            </a:extLst>
          </p:cNvPr>
          <p:cNvSpPr txBox="1">
            <a:spLocks/>
          </p:cNvSpPr>
          <p:nvPr/>
        </p:nvSpPr>
        <p:spPr>
          <a:xfrm>
            <a:off x="1718553" y="1008487"/>
            <a:ext cx="10407277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 self-regulating system (95% efficiency for wheat &amp; barley).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All grain of a specific crop is levied at first point of sale.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All producers pay the same levy.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Producers and Breeders share the risk: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Income directly linked to the level of variety performance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If farmer income is low due to drought etc., levies are also lower.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03683A-164F-4E88-BFB8-54C3EB963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6398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7282D-39F8-41BD-A51D-094D2BB9E340}"/>
              </a:ext>
            </a:extLst>
          </p:cNvPr>
          <p:cNvSpPr txBox="1">
            <a:spLocks/>
          </p:cNvSpPr>
          <p:nvPr/>
        </p:nvSpPr>
        <p:spPr>
          <a:xfrm>
            <a:off x="2180772" y="2843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SACTA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548C7A-4133-48EB-8109-7270CEAFACC7}"/>
              </a:ext>
            </a:extLst>
          </p:cNvPr>
          <p:cNvSpPr txBox="1">
            <a:spLocks/>
          </p:cNvSpPr>
          <p:nvPr/>
        </p:nvSpPr>
        <p:spPr>
          <a:xfrm>
            <a:off x="1939143" y="1375818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SACTA is a NPC run according to the Companies Act (Act 71 of 2008).</a:t>
            </a:r>
          </a:p>
          <a:p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SACTA dedicated to distribute levies only for breeding and technology purposes</a:t>
            </a:r>
          </a:p>
          <a:p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SACTA supported by grain producers and it collects the technology fees from them.</a:t>
            </a:r>
          </a:p>
          <a:p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SACTA is not crop specific, but administrates funds for all crops where needed  </a:t>
            </a:r>
          </a:p>
          <a:p>
            <a:pPr>
              <a:spcBef>
                <a:spcPts val="1800"/>
              </a:spcBef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SACTA is aligned with role players who are knowledgeable regarding breeding and technology and the competitiveness of our producers.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AFCD065-D501-467D-B0AC-B5F1521824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494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8B74A-B3E4-41D1-A8AA-836E011BF3CF}"/>
              </a:ext>
            </a:extLst>
          </p:cNvPr>
          <p:cNvSpPr txBox="1">
            <a:spLocks/>
          </p:cNvSpPr>
          <p:nvPr/>
        </p:nvSpPr>
        <p:spPr>
          <a:xfrm>
            <a:off x="1477186" y="7583"/>
            <a:ext cx="115057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How are funds applied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62BFA6-6FD9-4DF0-A629-3C57AF634D59}"/>
              </a:ext>
            </a:extLst>
          </p:cNvPr>
          <p:cNvSpPr txBox="1"/>
          <p:nvPr/>
        </p:nvSpPr>
        <p:spPr>
          <a:xfrm>
            <a:off x="1951455" y="988048"/>
            <a:ext cx="10557163" cy="821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Because of a statutory levy – 20% for transformation</a:t>
            </a:r>
          </a:p>
          <a:p>
            <a:pPr lvl="1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Administration  &amp; Commissions – 4,5%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Seed companies and other breeders – 75,5%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According to market share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Seed sales statistics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Farmer declarations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Silo analysis (wheat)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Market research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DNA analysis (new and still in developmental phase)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F1E23B-D983-4A14-97B5-F6B78CD474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9151" y="1492708"/>
            <a:ext cx="6537955" cy="1938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74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CABC-674B-4B5D-A956-3E6BE27E48BB}"/>
              </a:ext>
            </a:extLst>
          </p:cNvPr>
          <p:cNvSpPr txBox="1">
            <a:spLocks/>
          </p:cNvSpPr>
          <p:nvPr/>
        </p:nvSpPr>
        <p:spPr>
          <a:xfrm>
            <a:off x="1822963" y="2843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0A5E8A-08A9-4EBB-A07F-AD0083EF60D1}"/>
              </a:ext>
            </a:extLst>
          </p:cNvPr>
          <p:cNvSpPr txBox="1">
            <a:spLocks/>
          </p:cNvSpPr>
          <p:nvPr/>
        </p:nvSpPr>
        <p:spPr>
          <a:xfrm>
            <a:off x="1975363" y="4367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Which crops next 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F27473-5847-4E7E-89FA-3CA3CDAA1E58}"/>
              </a:ext>
            </a:extLst>
          </p:cNvPr>
          <p:cNvSpPr txBox="1">
            <a:spLocks/>
          </p:cNvSpPr>
          <p:nvPr/>
        </p:nvSpPr>
        <p:spPr>
          <a:xfrm>
            <a:off x="1975363" y="1292735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B764B4-8795-4A38-AF1A-393FFA4F496A}"/>
              </a:ext>
            </a:extLst>
          </p:cNvPr>
          <p:cNvSpPr txBox="1">
            <a:spLocks/>
          </p:cNvSpPr>
          <p:nvPr/>
        </p:nvSpPr>
        <p:spPr>
          <a:xfrm>
            <a:off x="1833127" y="1468582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The B&amp;TF system provides opportunity for other crop needs as well</a:t>
            </a:r>
          </a:p>
          <a:p>
            <a:pPr marL="0" indent="0"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Groundnuts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Lupins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79E857-413D-49B9-B18C-0279A5BF7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722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970BE-B1CE-4604-A832-6C80C6C4C4E3}"/>
              </a:ext>
            </a:extLst>
          </p:cNvPr>
          <p:cNvSpPr txBox="1">
            <a:spLocks/>
          </p:cNvSpPr>
          <p:nvPr/>
        </p:nvSpPr>
        <p:spPr>
          <a:xfrm>
            <a:off x="1477186" y="7583"/>
            <a:ext cx="115057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benefits have we seen so far 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60069-CEB2-4FBA-B42B-AA6A060D67B4}"/>
              </a:ext>
            </a:extLst>
          </p:cNvPr>
          <p:cNvSpPr txBox="1">
            <a:spLocks/>
          </p:cNvSpPr>
          <p:nvPr/>
        </p:nvSpPr>
        <p:spPr>
          <a:xfrm>
            <a:off x="1718553" y="1008487"/>
            <a:ext cx="10407277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New wheat varieties from abroad are being tested.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Renewed investment into breeding programs</a:t>
            </a:r>
            <a:endParaRPr lang="en-Z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Renewed interest in soya beans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Expect new bio-technology in 2021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Trails will commence on about four additional bio-tech products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 International companies relocating personnel to RSA business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03683A-164F-4E88-BFB8-54C3EB9635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5514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CABC-674B-4B5D-A956-3E6BE27E48BB}"/>
              </a:ext>
            </a:extLst>
          </p:cNvPr>
          <p:cNvSpPr txBox="1">
            <a:spLocks/>
          </p:cNvSpPr>
          <p:nvPr/>
        </p:nvSpPr>
        <p:spPr>
          <a:xfrm>
            <a:off x="1822963" y="2843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0A5E8A-08A9-4EBB-A07F-AD0083EF60D1}"/>
              </a:ext>
            </a:extLst>
          </p:cNvPr>
          <p:cNvSpPr txBox="1">
            <a:spLocks/>
          </p:cNvSpPr>
          <p:nvPr/>
        </p:nvSpPr>
        <p:spPr>
          <a:xfrm>
            <a:off x="3035537" y="11916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 NEED HELP 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F27473-5847-4E7E-89FA-3CA3CDAA1E58}"/>
              </a:ext>
            </a:extLst>
          </p:cNvPr>
          <p:cNvSpPr txBox="1">
            <a:spLocks/>
          </p:cNvSpPr>
          <p:nvPr/>
        </p:nvSpPr>
        <p:spPr>
          <a:xfrm>
            <a:off x="1975363" y="1292735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B764B4-8795-4A38-AF1A-393FFA4F496A}"/>
              </a:ext>
            </a:extLst>
          </p:cNvPr>
          <p:cNvSpPr txBox="1">
            <a:spLocks/>
          </p:cNvSpPr>
          <p:nvPr/>
        </p:nvSpPr>
        <p:spPr>
          <a:xfrm>
            <a:off x="1975363" y="1112761"/>
            <a:ext cx="9824460" cy="562607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All role players can influence and play a positive role.</a:t>
            </a:r>
          </a:p>
          <a:p>
            <a:pPr marL="0" indent="0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Grain Silo Operators</a:t>
            </a:r>
          </a:p>
          <a:p>
            <a:pPr lvl="2"/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Enforce seed company declaration at point of delivery. (all crops)</a:t>
            </a:r>
          </a:p>
          <a:p>
            <a:pPr lvl="2"/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Samples to SAGL for quality  (Can be used for DNA analysis)</a:t>
            </a:r>
          </a:p>
          <a:p>
            <a:pPr marL="0" indent="0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Seed Industry</a:t>
            </a:r>
          </a:p>
          <a:p>
            <a:pPr lvl="1"/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Seed reps make producers aware of declaring the variety planted</a:t>
            </a:r>
          </a:p>
          <a:p>
            <a:pPr lvl="1"/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Use and involve SACTA where needed (training</a:t>
            </a:r>
            <a:r>
              <a:rPr lang="en-ZA" sz="1800">
                <a:latin typeface="Arial" panose="020B0604020202020204" pitchFamily="34" charset="0"/>
                <a:cs typeface="Arial" panose="020B0604020202020204" pitchFamily="34" charset="0"/>
              </a:rPr>
              <a:t>, farmer’s days etc)</a:t>
            </a: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Organised Agriculture</a:t>
            </a:r>
          </a:p>
          <a:p>
            <a:pPr lvl="1"/>
            <a:r>
              <a:rPr lang="en-ZA" sz="1800" dirty="0">
                <a:latin typeface="Arial" panose="020B0604020202020204" pitchFamily="34" charset="0"/>
                <a:cs typeface="Arial" panose="020B0604020202020204" pitchFamily="34" charset="0"/>
              </a:rPr>
              <a:t>Promote the support of this system as far as possible. It is unique and will play a major role in food security in future.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79E857-413D-49B9-B18C-0279A5BF7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7378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49CABC-674B-4B5D-A956-3E6BE27E48BB}"/>
              </a:ext>
            </a:extLst>
          </p:cNvPr>
          <p:cNvSpPr txBox="1">
            <a:spLocks/>
          </p:cNvSpPr>
          <p:nvPr/>
        </p:nvSpPr>
        <p:spPr>
          <a:xfrm>
            <a:off x="1822963" y="2843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80A5E8A-08A9-4EBB-A07F-AD0083EF60D1}"/>
              </a:ext>
            </a:extLst>
          </p:cNvPr>
          <p:cNvSpPr txBox="1">
            <a:spLocks/>
          </p:cNvSpPr>
          <p:nvPr/>
        </p:nvSpPr>
        <p:spPr>
          <a:xfrm>
            <a:off x="1975363" y="436717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DF27473-5847-4E7E-89FA-3CA3CDAA1E58}"/>
              </a:ext>
            </a:extLst>
          </p:cNvPr>
          <p:cNvSpPr txBox="1">
            <a:spLocks/>
          </p:cNvSpPr>
          <p:nvPr/>
        </p:nvSpPr>
        <p:spPr>
          <a:xfrm>
            <a:off x="1975363" y="1292735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B764B4-8795-4A38-AF1A-393FFA4F496A}"/>
              </a:ext>
            </a:extLst>
          </p:cNvPr>
          <p:cNvSpPr txBox="1">
            <a:spLocks/>
          </p:cNvSpPr>
          <p:nvPr/>
        </p:nvSpPr>
        <p:spPr>
          <a:xfrm>
            <a:off x="1833127" y="1468582"/>
            <a:ext cx="9824460" cy="538941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RSA fortunate to have a practical unique system.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Renewed interest in the RSA wheat and soya bean seed market, locally and from abroad.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Three to four years from now, we could be on par with the rest of the world, with new bio-tech traits.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We need to support and contribute to these crops and system to ensure the longevity thereof.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79E857-413D-49B9-B18C-0279A5BF7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8551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FD0E6756-16C3-400A-8553-73ED74998503}"/>
              </a:ext>
            </a:extLst>
          </p:cNvPr>
          <p:cNvSpPr txBox="1">
            <a:spLocks/>
          </p:cNvSpPr>
          <p:nvPr/>
        </p:nvSpPr>
        <p:spPr>
          <a:xfrm>
            <a:off x="1394516" y="1958975"/>
            <a:ext cx="10373995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ZA" sz="5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THANK YOU</a:t>
            </a:r>
            <a:endParaRPr lang="en-GB" sz="5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45EA180-0AAC-452E-B600-8CAEB65E48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8872" y="3892245"/>
            <a:ext cx="3266721" cy="14700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5720EDF-F204-44AB-B3DD-17B50500FE66}"/>
              </a:ext>
            </a:extLst>
          </p:cNvPr>
          <p:cNvSpPr txBox="1"/>
          <p:nvPr/>
        </p:nvSpPr>
        <p:spPr>
          <a:xfrm>
            <a:off x="4537105" y="5640849"/>
            <a:ext cx="6736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b="1" dirty="0">
                <a:solidFill>
                  <a:srgbClr val="FF0000"/>
                </a:solidFill>
              </a:rPr>
              <a:t>Website:  www.sactalevy.co.za</a:t>
            </a:r>
          </a:p>
        </p:txBody>
      </p:sp>
    </p:spTree>
    <p:extLst>
      <p:ext uri="{BB962C8B-B14F-4D97-AF65-F5344CB8AC3E}">
        <p14:creationId xmlns:p14="http://schemas.microsoft.com/office/powerpoint/2010/main" val="648009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0DF919A-623F-4372-B3D3-848CA67ECC36}"/>
              </a:ext>
            </a:extLst>
          </p:cNvPr>
          <p:cNvSpPr txBox="1">
            <a:spLocks/>
          </p:cNvSpPr>
          <p:nvPr/>
        </p:nvSpPr>
        <p:spPr>
          <a:xfrm>
            <a:off x="533736" y="144932"/>
            <a:ext cx="11946797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SACTA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0DF049-756A-4F9C-9EB1-19F0BFF92678}"/>
              </a:ext>
            </a:extLst>
          </p:cNvPr>
          <p:cNvSpPr/>
          <p:nvPr/>
        </p:nvSpPr>
        <p:spPr>
          <a:xfrm>
            <a:off x="1872658" y="2010683"/>
            <a:ext cx="926895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SACTA is the leading provider of management and administration for breeding and technology fees to support the development of new varieties  and technologies in self-pollinating crops</a:t>
            </a:r>
            <a:r>
              <a:rPr lang="en-US" sz="2800" b="1" i="1" dirty="0">
                <a:solidFill>
                  <a:srgbClr val="222222"/>
                </a:solidFill>
                <a:latin typeface="Roboto" panose="02000000000000000000" pitchFamily="2" charset="0"/>
              </a:rPr>
              <a:t>.</a:t>
            </a:r>
            <a:endParaRPr lang="en-ZA" sz="2800" b="1" i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8457E7-3F3C-4712-A8B3-1D7E6DF09270}"/>
              </a:ext>
            </a:extLst>
          </p:cNvPr>
          <p:cNvSpPr/>
          <p:nvPr/>
        </p:nvSpPr>
        <p:spPr>
          <a:xfrm>
            <a:off x="2011031" y="5206234"/>
            <a:ext cx="93426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222222"/>
                </a:solidFill>
                <a:latin typeface="Arial" panose="020B0604020202020204" pitchFamily="34" charset="0"/>
              </a:rPr>
              <a:t>Ongoing access to improved genetics and technology for competitive crop production </a:t>
            </a:r>
            <a:endParaRPr lang="en-ZA" sz="2800" i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D08F82-601D-4B9C-B8C8-13D087288F68}"/>
              </a:ext>
            </a:extLst>
          </p:cNvPr>
          <p:cNvSpPr txBox="1"/>
          <p:nvPr/>
        </p:nvSpPr>
        <p:spPr>
          <a:xfrm>
            <a:off x="4810539" y="1152939"/>
            <a:ext cx="3405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599FC9-D3EC-47C5-A020-86B8F0F03CB4}"/>
              </a:ext>
            </a:extLst>
          </p:cNvPr>
          <p:cNvSpPr txBox="1"/>
          <p:nvPr/>
        </p:nvSpPr>
        <p:spPr>
          <a:xfrm>
            <a:off x="4817167" y="4525618"/>
            <a:ext cx="3405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732DB5-785A-426F-9003-CE6664331C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06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AF686-F76F-4084-A134-05E5B997BCFE}"/>
              </a:ext>
            </a:extLst>
          </p:cNvPr>
          <p:cNvSpPr txBox="1">
            <a:spLocks/>
          </p:cNvSpPr>
          <p:nvPr/>
        </p:nvSpPr>
        <p:spPr>
          <a:xfrm>
            <a:off x="102322" y="38914"/>
            <a:ext cx="11946797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Plant Breeders’ Rights and Grain Producers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34E34-61B8-4C99-9600-24DA21254FF3}"/>
              </a:ext>
            </a:extLst>
          </p:cNvPr>
          <p:cNvSpPr txBox="1">
            <a:spLocks/>
          </p:cNvSpPr>
          <p:nvPr/>
        </p:nvSpPr>
        <p:spPr>
          <a:xfrm>
            <a:off x="1386450" y="1171378"/>
            <a:ext cx="10741881" cy="543733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Adequate legislation protecting the rights of plant breeders</a:t>
            </a:r>
          </a:p>
          <a:p>
            <a:pPr marL="0" indent="0">
              <a:buNone/>
            </a:pP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Plant Breeders’ Rights Act (</a:t>
            </a:r>
            <a:r>
              <a:rPr lang="en-ZA" i="1" dirty="0">
                <a:latin typeface="Arial" panose="020B0604020202020204" pitchFamily="34" charset="0"/>
                <a:cs typeface="Arial" panose="020B0604020202020204" pitchFamily="34" charset="0"/>
              </a:rPr>
              <a:t>New Act approved – now regulations</a:t>
            </a: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Plant Improvement Act</a:t>
            </a:r>
          </a:p>
          <a:p>
            <a:pPr lvl="1"/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BUT</a:t>
            </a:r>
          </a:p>
          <a:p>
            <a:pPr marL="457200" lvl="1" indent="0">
              <a:buNone/>
            </a:pPr>
            <a:endParaRPr lang="en-ZA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ZA" b="1" dirty="0">
                <a:latin typeface="Arial" panose="020B0604020202020204" pitchFamily="34" charset="0"/>
                <a:cs typeface="Arial" panose="020B0604020202020204" pitchFamily="34" charset="0"/>
              </a:rPr>
              <a:t>“Farmer’s Rights (Farmer’s Privilege)”</a:t>
            </a:r>
          </a:p>
          <a:p>
            <a:pPr lvl="1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Producer may retain grain to plant a next crop, only on his own farm</a:t>
            </a:r>
          </a:p>
          <a:p>
            <a:pPr lvl="1"/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Producer may not undertake any commercial activity with the saved grain, without a licence from the Plant Breeders’ Rights holder.</a:t>
            </a:r>
          </a:p>
          <a:p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This leads to large volumes of grain retained for planting purposes.</a:t>
            </a:r>
          </a:p>
          <a:p>
            <a:pPr marL="1371600" lvl="3" indent="0">
              <a:buFont typeface="Arial" panose="020B0604020202020204" pitchFamily="34" charset="0"/>
              <a:buNone/>
            </a:pPr>
            <a:endParaRPr lang="af-ZA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Font typeface="Arial" panose="020B0604020202020204" pitchFamily="34" charset="0"/>
              <a:buNone/>
            </a:pPr>
            <a:endParaRPr lang="af-Z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152521-8289-4847-A054-60D6C8F01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987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E5DE1-7D7E-4405-9F92-6184F57535B7}"/>
              </a:ext>
            </a:extLst>
          </p:cNvPr>
          <p:cNvSpPr txBox="1">
            <a:spLocks/>
          </p:cNvSpPr>
          <p:nvPr/>
        </p:nvSpPr>
        <p:spPr>
          <a:xfrm>
            <a:off x="737972" y="165803"/>
            <a:ext cx="11697872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Why a levy for Breeding and Technology needed?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13D4062-0952-4CE1-BF0A-1DD34C9205A7}"/>
              </a:ext>
            </a:extLst>
          </p:cNvPr>
          <p:cNvSpPr txBox="1">
            <a:spLocks/>
          </p:cNvSpPr>
          <p:nvPr/>
        </p:nvSpPr>
        <p:spPr>
          <a:xfrm>
            <a:off x="2115117" y="1168811"/>
            <a:ext cx="10696961" cy="543413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Some of the most important grain crops are open of self pollinating crops: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Wheat    (Farm saved seed   60% - 65%).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Barley  ( FSS - Little).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Oats ( 80% +)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Soya beans  (FSS 75% - 80%). 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Canola (FSS – Relatively little. Use hybrid seed).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Groundnuts ( FSS – Very high).</a:t>
            </a:r>
          </a:p>
          <a:p>
            <a:pPr lvl="1"/>
            <a:r>
              <a:rPr lang="en-ZA" sz="2800" dirty="0">
                <a:latin typeface="Arial" panose="020B0604020202020204" pitchFamily="34" charset="0"/>
                <a:cs typeface="Arial" panose="020B0604020202020204" pitchFamily="34" charset="0"/>
              </a:rPr>
              <a:t>Other crops – Lupins, rye, various grasses ……………..</a:t>
            </a: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Not an attractive market for investment for seed companies !</a:t>
            </a:r>
          </a:p>
          <a:p>
            <a:pPr marL="0" indent="0">
              <a:buNone/>
            </a:pPr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We are behind on new genetics and technologies</a:t>
            </a:r>
          </a:p>
          <a:p>
            <a:pPr marL="0" indent="0"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Font typeface="Arial" panose="020B0604020202020204" pitchFamily="34" charset="0"/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Font typeface="Arial" panose="020B0604020202020204" pitchFamily="34" charset="0"/>
              <a:buNone/>
            </a:pPr>
            <a:endParaRPr lang="af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3" indent="0">
              <a:buFont typeface="Arial" panose="020B0604020202020204" pitchFamily="34" charset="0"/>
              <a:buNone/>
            </a:pPr>
            <a:endParaRPr lang="af-Z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D22093-809A-4BF2-9013-998F632994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029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D83AC22-42D7-484E-AEA9-0974958D7F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750265"/>
              </p:ext>
            </p:extLst>
          </p:nvPr>
        </p:nvGraphicFramePr>
        <p:xfrm>
          <a:off x="407962" y="288471"/>
          <a:ext cx="8594885" cy="62810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7E0E8F5-8D04-41A6-B87B-5CCBBE36968C}"/>
              </a:ext>
            </a:extLst>
          </p:cNvPr>
          <p:cNvSpPr txBox="1"/>
          <p:nvPr/>
        </p:nvSpPr>
        <p:spPr>
          <a:xfrm>
            <a:off x="289367" y="6569528"/>
            <a:ext cx="18866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Grain SA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FACFBB-DEB0-49FF-B1D9-443535A7B3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361A837-D682-4644-AF82-1C576ACB8C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927411"/>
              </p:ext>
            </p:extLst>
          </p:nvPr>
        </p:nvGraphicFramePr>
        <p:xfrm>
          <a:off x="8876552" y="2103119"/>
          <a:ext cx="3315448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7724">
                  <a:extLst>
                    <a:ext uri="{9D8B030D-6E8A-4147-A177-3AD203B41FA5}">
                      <a16:colId xmlns:a16="http://schemas.microsoft.com/office/drawing/2014/main" val="1337444025"/>
                    </a:ext>
                  </a:extLst>
                </a:gridCol>
                <a:gridCol w="1657724">
                  <a:extLst>
                    <a:ext uri="{9D8B030D-6E8A-4147-A177-3AD203B41FA5}">
                      <a16:colId xmlns:a16="http://schemas.microsoft.com/office/drawing/2014/main" val="2285161860"/>
                    </a:ext>
                  </a:extLst>
                </a:gridCol>
              </a:tblGrid>
              <a:tr h="476498"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YIELD INCREASE p a 1998-2017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614737"/>
                  </a:ext>
                </a:extLst>
              </a:tr>
              <a:tr h="272284"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1,46%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9306077"/>
                  </a:ext>
                </a:extLst>
              </a:tr>
              <a:tr h="272284"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1,33%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759565"/>
                  </a:ext>
                </a:extLst>
              </a:tr>
              <a:tr h="272284"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ARGENTINA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0,64%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1657686"/>
                  </a:ext>
                </a:extLst>
              </a:tr>
              <a:tr h="272284"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SOUTH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b="1" dirty="0"/>
                        <a:t>0,43%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296226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8613CB0-1EFA-4B26-8E0D-4E89081D4349}"/>
              </a:ext>
            </a:extLst>
          </p:cNvPr>
          <p:cNvSpPr txBox="1"/>
          <p:nvPr/>
        </p:nvSpPr>
        <p:spPr>
          <a:xfrm>
            <a:off x="9002847" y="3953022"/>
            <a:ext cx="23638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100" dirty="0"/>
              <a:t>Source : BFAP</a:t>
            </a:r>
          </a:p>
        </p:txBody>
      </p:sp>
    </p:spTree>
    <p:extLst>
      <p:ext uri="{BB962C8B-B14F-4D97-AF65-F5344CB8AC3E}">
        <p14:creationId xmlns:p14="http://schemas.microsoft.com/office/powerpoint/2010/main" val="376940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492680"/>
              </p:ext>
            </p:extLst>
          </p:nvPr>
        </p:nvGraphicFramePr>
        <p:xfrm>
          <a:off x="542924" y="721777"/>
          <a:ext cx="6111093" cy="389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ight Brace 2">
            <a:extLst>
              <a:ext uri="{FF2B5EF4-FFF2-40B4-BE49-F238E27FC236}">
                <a16:creationId xmlns:a16="http://schemas.microsoft.com/office/drawing/2014/main" id="{5CA891A7-FCD6-42EF-BA10-E7CE9E72AAF9}"/>
              </a:ext>
            </a:extLst>
          </p:cNvPr>
          <p:cNvSpPr/>
          <p:nvPr/>
        </p:nvSpPr>
        <p:spPr>
          <a:xfrm>
            <a:off x="6672630" y="1495764"/>
            <a:ext cx="417488" cy="123336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f-ZA" sz="1798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28CC-5C23-443F-8A2E-D19A2428B582}"/>
              </a:ext>
            </a:extLst>
          </p:cNvPr>
          <p:cNvSpPr txBox="1"/>
          <p:nvPr/>
        </p:nvSpPr>
        <p:spPr>
          <a:xfrm>
            <a:off x="9321823" y="1494835"/>
            <a:ext cx="21859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/>
              <a:t>Source: SAGIS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936897-7B48-4332-8A1F-2CB31D49BB31}"/>
              </a:ext>
            </a:extLst>
          </p:cNvPr>
          <p:cNvSpPr txBox="1">
            <a:spLocks/>
          </p:cNvSpPr>
          <p:nvPr/>
        </p:nvSpPr>
        <p:spPr>
          <a:xfrm>
            <a:off x="1568756" y="42979"/>
            <a:ext cx="99390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Production vs. Consumption (Wheat)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1F06ED-A480-42FE-A711-238616FADF60}"/>
              </a:ext>
            </a:extLst>
          </p:cNvPr>
          <p:cNvSpPr txBox="1"/>
          <p:nvPr/>
        </p:nvSpPr>
        <p:spPr>
          <a:xfrm>
            <a:off x="7108731" y="1864167"/>
            <a:ext cx="1485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b="1" dirty="0"/>
              <a:t>Imported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27C8B7-784E-4670-9098-C6D6AB3836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557" y="3346802"/>
            <a:ext cx="5302244" cy="351119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3EE7F24-0C2E-4B34-A7BE-FE0C29B28A76}"/>
              </a:ext>
            </a:extLst>
          </p:cNvPr>
          <p:cNvSpPr txBox="1"/>
          <p:nvPr/>
        </p:nvSpPr>
        <p:spPr>
          <a:xfrm>
            <a:off x="1702191" y="4825218"/>
            <a:ext cx="4628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Import 1,75 mil tons of wheat</a:t>
            </a:r>
          </a:p>
          <a:p>
            <a:r>
              <a:rPr lang="en-ZA" dirty="0">
                <a:latin typeface="Arial" panose="020B0604020202020204" pitchFamily="34" charset="0"/>
                <a:cs typeface="Arial" panose="020B0604020202020204" pitchFamily="34" charset="0"/>
              </a:rPr>
              <a:t>Ha planted 508k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4A26AB-15AF-474B-987C-83150021A9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2191" y="6172958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F00B4-C545-4E11-BA5A-E5700EBA3EA4}"/>
              </a:ext>
            </a:extLst>
          </p:cNvPr>
          <p:cNvSpPr txBox="1">
            <a:spLocks/>
          </p:cNvSpPr>
          <p:nvPr/>
        </p:nvSpPr>
        <p:spPr>
          <a:xfrm>
            <a:off x="1345851" y="147974"/>
            <a:ext cx="11655552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What collection systems do we find worldwide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803799-FF8F-408B-A294-E1DF63AA0482}"/>
              </a:ext>
            </a:extLst>
          </p:cNvPr>
          <p:cNvSpPr txBox="1"/>
          <p:nvPr/>
        </p:nvSpPr>
        <p:spPr>
          <a:xfrm>
            <a:off x="1549513" y="1074154"/>
            <a:ext cx="72370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Two types of systems are used: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ERS   ( Extended Royalty System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EPR   ( Endpoint Royalty System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B&amp;TF ( Endpoint Breeding &amp; Technology Fee 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D24354-988A-42FB-8509-580B987AE6DD}"/>
              </a:ext>
            </a:extLst>
          </p:cNvPr>
          <p:cNvSpPr txBox="1"/>
          <p:nvPr/>
        </p:nvSpPr>
        <p:spPr>
          <a:xfrm>
            <a:off x="1239829" y="3089621"/>
            <a:ext cx="34492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ERS    - Argentina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- France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- Germany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EPR      - Australia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B&amp;TF    - South Africa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CEB4566D-D1C2-4C3F-82EC-C0CE16F621E9}"/>
              </a:ext>
            </a:extLst>
          </p:cNvPr>
          <p:cNvSpPr/>
          <p:nvPr/>
        </p:nvSpPr>
        <p:spPr>
          <a:xfrm>
            <a:off x="4401728" y="3010759"/>
            <a:ext cx="187128" cy="1099597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B6741DB6-8571-4369-B4C9-C71FF65ABB96}"/>
              </a:ext>
            </a:extLst>
          </p:cNvPr>
          <p:cNvSpPr/>
          <p:nvPr/>
        </p:nvSpPr>
        <p:spPr>
          <a:xfrm>
            <a:off x="4423450" y="5078059"/>
            <a:ext cx="138896" cy="863346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0FC1BC-257F-4F55-B38C-B205280B8D74}"/>
              </a:ext>
            </a:extLst>
          </p:cNvPr>
          <p:cNvSpPr txBox="1">
            <a:spLocks/>
          </p:cNvSpPr>
          <p:nvPr/>
        </p:nvSpPr>
        <p:spPr>
          <a:xfrm>
            <a:off x="5221521" y="5126764"/>
            <a:ext cx="6907526" cy="17014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ZA" sz="2400" dirty="0">
                <a:latin typeface="Arial" panose="020B0604020202020204" pitchFamily="34" charset="0"/>
                <a:cs typeface="Arial" panose="020B0604020202020204" pitchFamily="34" charset="0"/>
              </a:rPr>
              <a:t>An EPR is a system where a holder of Plant Breeders’ Rights exercises his right to a fee on the grain produced, rather than on the seed used or sold.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2F361B5-4024-49D1-BFB6-B8860D167EDE}"/>
              </a:ext>
            </a:extLst>
          </p:cNvPr>
          <p:cNvSpPr txBox="1">
            <a:spLocks/>
          </p:cNvSpPr>
          <p:nvPr/>
        </p:nvSpPr>
        <p:spPr>
          <a:xfrm>
            <a:off x="5373921" y="2987385"/>
            <a:ext cx="6907526" cy="170147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Contracts and agreements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Declarations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Admin intensive</a:t>
            </a:r>
          </a:p>
          <a:p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Efficiency 50% - 90%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ZA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0F35A164-847C-4B6A-9EFB-98ADC68A7034}"/>
              </a:ext>
            </a:extLst>
          </p:cNvPr>
          <p:cNvSpPr/>
          <p:nvPr/>
        </p:nvSpPr>
        <p:spPr>
          <a:xfrm>
            <a:off x="9074786" y="1907592"/>
            <a:ext cx="278295" cy="591903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4B5D3B-09CA-4D7F-94E6-3E728474C153}"/>
              </a:ext>
            </a:extLst>
          </p:cNvPr>
          <p:cNvSpPr txBox="1"/>
          <p:nvPr/>
        </p:nvSpPr>
        <p:spPr>
          <a:xfrm>
            <a:off x="9363381" y="1933662"/>
            <a:ext cx="32432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dirty="0"/>
              <a:t>Same principle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2C8AA3-2CE4-43FB-A94B-AD07D20AA9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451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EFE1-E226-4127-BB5E-B8CF11F09A32}"/>
              </a:ext>
            </a:extLst>
          </p:cNvPr>
          <p:cNvSpPr txBox="1">
            <a:spLocks/>
          </p:cNvSpPr>
          <p:nvPr/>
        </p:nvSpPr>
        <p:spPr>
          <a:xfrm>
            <a:off x="987861" y="819150"/>
            <a:ext cx="96481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0BB065C-21AB-4369-A4C9-98DCD76B94DB}"/>
              </a:ext>
            </a:extLst>
          </p:cNvPr>
          <p:cNvSpPr txBox="1">
            <a:spLocks/>
          </p:cNvSpPr>
          <p:nvPr/>
        </p:nvSpPr>
        <p:spPr>
          <a:xfrm>
            <a:off x="498776" y="116445"/>
            <a:ext cx="11505703" cy="7036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Which crops have a B&amp;TF for PBR purposes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0AD228-6D0B-4040-B623-B466352032DB}"/>
              </a:ext>
            </a:extLst>
          </p:cNvPr>
          <p:cNvSpPr txBox="1"/>
          <p:nvPr/>
        </p:nvSpPr>
        <p:spPr>
          <a:xfrm>
            <a:off x="1894866" y="1627010"/>
            <a:ext cx="105571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WHEAT AND BARLEY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Since 2016/17 season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Oats also has a levy since 2018/19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Levy currently is R30-00 per ton of grain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Payable at first point of sale by the producer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Payments made to companies OCT each year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Total value of payments made the first two seasons for wheat and barley  ± R 60 mil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DD6FD3-047A-42CD-8B61-66F1626EC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574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D8A63D0-A295-4B76-9EDE-26ED3F95EFDF}"/>
              </a:ext>
            </a:extLst>
          </p:cNvPr>
          <p:cNvSpPr txBox="1"/>
          <p:nvPr/>
        </p:nvSpPr>
        <p:spPr>
          <a:xfrm>
            <a:off x="1174635" y="1337671"/>
            <a:ext cx="1055716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SOYA BEANS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Approval for a levy on soya beans – 22 July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Two seasons : 1 March 2019 – 28 Feb. 2021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New technology should then be introduced, and a new application will then be submitted.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Current levy: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1 March - 29 Feb 2020 -   R65-00  per ton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1 March - 28 Feb 2021 -   R80-00  per ton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Payments to companies made in APRIL each year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7339E77-B598-4F4E-9793-F4CD2B0E41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5964" y="6162261"/>
            <a:ext cx="1522315" cy="68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7743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13533</TotalTime>
  <Words>1011</Words>
  <Application>Microsoft Office PowerPoint</Application>
  <PresentationFormat>Widescreen</PresentationFormat>
  <Paragraphs>193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Roboto</vt:lpstr>
      <vt:lpstr>Wingdings</vt:lpstr>
      <vt:lpstr>Wingdings 3</vt:lpstr>
      <vt:lpstr>Wisp</vt:lpstr>
      <vt:lpstr>Statutory Breeding and Technology Fee on Self-Pollinated Crops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Industry group application:  Breeding and Technology levy on wheat and barley</dc:title>
  <dc:creator>Mariana Purnell</dc:creator>
  <cp:lastModifiedBy>Mariana Purnell</cp:lastModifiedBy>
  <cp:revision>163</cp:revision>
  <cp:lastPrinted>2017-09-13T07:50:57Z</cp:lastPrinted>
  <dcterms:created xsi:type="dcterms:W3CDTF">2016-08-13T12:25:33Z</dcterms:created>
  <dcterms:modified xsi:type="dcterms:W3CDTF">2019-08-14T08:44:27Z</dcterms:modified>
</cp:coreProperties>
</file>