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notesSlides/notesSlide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3.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5.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6.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7.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8.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9.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10.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422" r:id="rId2"/>
    <p:sldMasterId id="2147484435" r:id="rId3"/>
  </p:sldMasterIdLst>
  <p:notesMasterIdLst>
    <p:notesMasterId r:id="rId27"/>
  </p:notesMasterIdLst>
  <p:handoutMasterIdLst>
    <p:handoutMasterId r:id="rId28"/>
  </p:handoutMasterIdLst>
  <p:sldIdLst>
    <p:sldId id="1058" r:id="rId4"/>
    <p:sldId id="1064" r:id="rId5"/>
    <p:sldId id="1065" r:id="rId6"/>
    <p:sldId id="1066" r:id="rId7"/>
    <p:sldId id="996" r:id="rId8"/>
    <p:sldId id="1067" r:id="rId9"/>
    <p:sldId id="1069" r:id="rId10"/>
    <p:sldId id="1068" r:id="rId11"/>
    <p:sldId id="1070" r:id="rId12"/>
    <p:sldId id="1071" r:id="rId13"/>
    <p:sldId id="1072" r:id="rId14"/>
    <p:sldId id="983" r:id="rId15"/>
    <p:sldId id="1001" r:id="rId16"/>
    <p:sldId id="1002" r:id="rId17"/>
    <p:sldId id="1000" r:id="rId18"/>
    <p:sldId id="1019" r:id="rId19"/>
    <p:sldId id="1020" r:id="rId20"/>
    <p:sldId id="1021" r:id="rId21"/>
    <p:sldId id="1033" r:id="rId22"/>
    <p:sldId id="1034" r:id="rId23"/>
    <p:sldId id="1036" r:id="rId24"/>
    <p:sldId id="1044" r:id="rId25"/>
    <p:sldId id="1055" r:id="rId26"/>
  </p:sldIdLst>
  <p:sldSz cx="9144000" cy="6858000" type="screen4x3"/>
  <p:notesSz cx="9926638" cy="6797675"/>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205">
          <p15:clr>
            <a:srgbClr val="A4A3A4"/>
          </p15:clr>
        </p15:guide>
        <p15:guide id="2" pos="2880">
          <p15:clr>
            <a:srgbClr val="A4A3A4"/>
          </p15:clr>
        </p15:guide>
      </p15:sldGuideLst>
    </p:ext>
    <p:ext uri="{2D200454-40CA-4A62-9FC3-DE9A4176ACB9}">
      <p15:notesGuideLst xmlns:p15="http://schemas.microsoft.com/office/powerpoint/2012/main">
        <p15:guide id="1" orient="horz" pos="2140">
          <p15:clr>
            <a:srgbClr val="A4A3A4"/>
          </p15:clr>
        </p15:guide>
        <p15:guide id="2" pos="3129">
          <p15:clr>
            <a:srgbClr val="A4A3A4"/>
          </p15:clr>
        </p15:guide>
        <p15:guide id="3" orient="horz" pos="2141">
          <p15:clr>
            <a:srgbClr val="A4A3A4"/>
          </p15:clr>
        </p15:guide>
        <p15:guide id="4" pos="31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dan M Green" initials="JMG" lastIdx="8" clrIdx="0">
    <p:extLst/>
  </p:cmAuthor>
  <p:cmAuthor id="2" name="Nic Anjinoh" initials="NA"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F57"/>
    <a:srgbClr val="006600"/>
    <a:srgbClr val="009900"/>
    <a:srgbClr val="008000"/>
    <a:srgbClr val="003300"/>
    <a:srgbClr val="FF0000"/>
    <a:srgbClr val="FFE07D"/>
    <a:srgbClr val="EA0000"/>
    <a:srgbClr val="FBA3B2"/>
    <a:srgbClr val="B9CD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08" autoAdjust="0"/>
    <p:restoredTop sz="95411" autoAdjust="0"/>
  </p:normalViewPr>
  <p:slideViewPr>
    <p:cSldViewPr>
      <p:cViewPr varScale="1">
        <p:scale>
          <a:sx n="88" d="100"/>
          <a:sy n="88" d="100"/>
        </p:scale>
        <p:origin x="778" y="67"/>
      </p:cViewPr>
      <p:guideLst>
        <p:guide orient="horz" pos="2205"/>
        <p:guide pos="2880"/>
      </p:guideLst>
    </p:cSldViewPr>
  </p:slideViewPr>
  <p:outlineViewPr>
    <p:cViewPr>
      <p:scale>
        <a:sx n="33" d="100"/>
        <a:sy n="33" d="100"/>
      </p:scale>
      <p:origin x="150" y="18960"/>
    </p:cViewPr>
  </p:outlineViewPr>
  <p:notesTextViewPr>
    <p:cViewPr>
      <p:scale>
        <a:sx n="1" d="1"/>
        <a:sy n="1" d="1"/>
      </p:scale>
      <p:origin x="0" y="0"/>
    </p:cViewPr>
  </p:notesTextViewPr>
  <p:sorterViewPr>
    <p:cViewPr>
      <p:scale>
        <a:sx n="66" d="100"/>
        <a:sy n="66" d="100"/>
      </p:scale>
      <p:origin x="0" y="3480"/>
    </p:cViewPr>
  </p:sorterViewPr>
  <p:notesViewPr>
    <p:cSldViewPr>
      <p:cViewPr varScale="1">
        <p:scale>
          <a:sx n="81" d="100"/>
          <a:sy n="81" d="100"/>
        </p:scale>
        <p:origin x="-1254" y="-90"/>
      </p:cViewPr>
      <p:guideLst>
        <p:guide orient="horz" pos="2140"/>
        <p:guide pos="3129"/>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301438" cy="339725"/>
          </a:xfrm>
          <a:prstGeom prst="rect">
            <a:avLst/>
          </a:prstGeom>
        </p:spPr>
        <p:txBody>
          <a:bodyPr vert="horz" lIns="91425" tIns="45712" rIns="91425" bIns="45712" rtlCol="0"/>
          <a:lstStyle>
            <a:lvl1pPr algn="l" fontAlgn="auto">
              <a:spcBef>
                <a:spcPts val="0"/>
              </a:spcBef>
              <a:spcAft>
                <a:spcPts val="0"/>
              </a:spcAft>
              <a:defRPr sz="1200">
                <a:latin typeface="+mn-lt"/>
                <a:ea typeface="+mn-ea"/>
                <a:cs typeface="+mn-cs"/>
              </a:defRPr>
            </a:lvl1pPr>
          </a:lstStyle>
          <a:p>
            <a:pPr>
              <a:defRPr/>
            </a:pPr>
            <a:endParaRPr lang="en-ZA"/>
          </a:p>
        </p:txBody>
      </p:sp>
      <p:sp>
        <p:nvSpPr>
          <p:cNvPr id="3" name="Date Placeholder 2"/>
          <p:cNvSpPr>
            <a:spLocks noGrp="1"/>
          </p:cNvSpPr>
          <p:nvPr>
            <p:ph type="dt" sz="quarter" idx="1"/>
          </p:nvPr>
        </p:nvSpPr>
        <p:spPr>
          <a:xfrm>
            <a:off x="5622028" y="2"/>
            <a:ext cx="4303025" cy="339725"/>
          </a:xfrm>
          <a:prstGeom prst="rect">
            <a:avLst/>
          </a:prstGeom>
        </p:spPr>
        <p:txBody>
          <a:bodyPr vert="horz" wrap="square" lIns="91425" tIns="45712" rIns="91425" bIns="45712" numCol="1" anchor="t" anchorCtr="0" compatLnSpc="1">
            <a:prstTxWarp prst="textNoShape">
              <a:avLst/>
            </a:prstTxWarp>
          </a:bodyPr>
          <a:lstStyle>
            <a:lvl1pPr algn="r">
              <a:defRPr sz="1200">
                <a:latin typeface="Calibri" pitchFamily="34" charset="0"/>
                <a:cs typeface="Arial" pitchFamily="34" charset="0"/>
              </a:defRPr>
            </a:lvl1pPr>
          </a:lstStyle>
          <a:p>
            <a:pPr>
              <a:defRPr/>
            </a:pPr>
            <a:fld id="{F5760521-8EEB-4F0E-A152-CAC86EE51311}" type="datetimeFigureOut">
              <a:rPr lang="en-ZA"/>
              <a:pPr>
                <a:defRPr/>
              </a:pPr>
              <a:t>2019/08/13</a:t>
            </a:fld>
            <a:endParaRPr lang="en-ZA"/>
          </a:p>
        </p:txBody>
      </p:sp>
      <p:sp>
        <p:nvSpPr>
          <p:cNvPr id="4" name="Footer Placeholder 3"/>
          <p:cNvSpPr>
            <a:spLocks noGrp="1"/>
          </p:cNvSpPr>
          <p:nvPr>
            <p:ph type="ftr" sz="quarter" idx="2"/>
          </p:nvPr>
        </p:nvSpPr>
        <p:spPr>
          <a:xfrm>
            <a:off x="1" y="6456364"/>
            <a:ext cx="4301438" cy="339725"/>
          </a:xfrm>
          <a:prstGeom prst="rect">
            <a:avLst/>
          </a:prstGeom>
        </p:spPr>
        <p:txBody>
          <a:bodyPr vert="horz" lIns="91425" tIns="45712" rIns="91425" bIns="45712" rtlCol="0" anchor="b"/>
          <a:lstStyle>
            <a:lvl1pPr algn="l" fontAlgn="auto">
              <a:spcBef>
                <a:spcPts val="0"/>
              </a:spcBef>
              <a:spcAft>
                <a:spcPts val="0"/>
              </a:spcAft>
              <a:defRPr sz="1200">
                <a:latin typeface="+mn-lt"/>
                <a:ea typeface="+mn-ea"/>
                <a:cs typeface="+mn-cs"/>
              </a:defRPr>
            </a:lvl1pPr>
          </a:lstStyle>
          <a:p>
            <a:pPr>
              <a:defRPr/>
            </a:pPr>
            <a:endParaRPr lang="en-ZA"/>
          </a:p>
        </p:txBody>
      </p:sp>
      <p:sp>
        <p:nvSpPr>
          <p:cNvPr id="5" name="Slide Number Placeholder 4"/>
          <p:cNvSpPr>
            <a:spLocks noGrp="1"/>
          </p:cNvSpPr>
          <p:nvPr>
            <p:ph type="sldNum" sz="quarter" idx="3"/>
          </p:nvPr>
        </p:nvSpPr>
        <p:spPr>
          <a:xfrm>
            <a:off x="5622028" y="6456364"/>
            <a:ext cx="4303025" cy="339725"/>
          </a:xfrm>
          <a:prstGeom prst="rect">
            <a:avLst/>
          </a:prstGeom>
        </p:spPr>
        <p:txBody>
          <a:bodyPr vert="horz" wrap="square" lIns="91425" tIns="45712" rIns="91425" bIns="45712" numCol="1" anchor="b" anchorCtr="0" compatLnSpc="1">
            <a:prstTxWarp prst="textNoShape">
              <a:avLst/>
            </a:prstTxWarp>
          </a:bodyPr>
          <a:lstStyle>
            <a:lvl1pPr algn="r">
              <a:defRPr sz="1200">
                <a:latin typeface="Calibri" pitchFamily="34" charset="0"/>
                <a:cs typeface="Arial" pitchFamily="34" charset="0"/>
              </a:defRPr>
            </a:lvl1pPr>
          </a:lstStyle>
          <a:p>
            <a:pPr>
              <a:defRPr/>
            </a:pPr>
            <a:fld id="{789252CD-DFD2-4EB4-809B-A3113032AA70}" type="slidenum">
              <a:rPr lang="en-ZA"/>
              <a:pPr>
                <a:defRPr/>
              </a:pPr>
              <a:t>‹#›</a:t>
            </a:fld>
            <a:endParaRPr lang="en-ZA"/>
          </a:p>
        </p:txBody>
      </p:sp>
    </p:spTree>
    <p:extLst>
      <p:ext uri="{BB962C8B-B14F-4D97-AF65-F5344CB8AC3E}">
        <p14:creationId xmlns:p14="http://schemas.microsoft.com/office/powerpoint/2010/main" val="3168048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301438" cy="339725"/>
          </a:xfrm>
          <a:prstGeom prst="rect">
            <a:avLst/>
          </a:prstGeom>
        </p:spPr>
        <p:txBody>
          <a:bodyPr vert="horz" lIns="91425" tIns="45712" rIns="91425" bIns="45712" rtlCol="0"/>
          <a:lstStyle>
            <a:lvl1pPr algn="l" fontAlgn="auto">
              <a:spcBef>
                <a:spcPts val="0"/>
              </a:spcBef>
              <a:spcAft>
                <a:spcPts val="0"/>
              </a:spcAft>
              <a:defRPr sz="1200">
                <a:latin typeface="+mn-lt"/>
                <a:ea typeface="+mn-ea"/>
                <a:cs typeface="+mn-cs"/>
              </a:defRPr>
            </a:lvl1pPr>
          </a:lstStyle>
          <a:p>
            <a:pPr>
              <a:defRPr/>
            </a:pPr>
            <a:endParaRPr lang="en-ZA"/>
          </a:p>
        </p:txBody>
      </p:sp>
      <p:sp>
        <p:nvSpPr>
          <p:cNvPr id="3" name="Date Placeholder 2"/>
          <p:cNvSpPr>
            <a:spLocks noGrp="1"/>
          </p:cNvSpPr>
          <p:nvPr>
            <p:ph type="dt" idx="1"/>
          </p:nvPr>
        </p:nvSpPr>
        <p:spPr>
          <a:xfrm>
            <a:off x="5622028" y="2"/>
            <a:ext cx="4303025" cy="339725"/>
          </a:xfrm>
          <a:prstGeom prst="rect">
            <a:avLst/>
          </a:prstGeom>
        </p:spPr>
        <p:txBody>
          <a:bodyPr vert="horz" wrap="square" lIns="91425" tIns="45712" rIns="91425" bIns="45712" numCol="1" anchor="t" anchorCtr="0" compatLnSpc="1">
            <a:prstTxWarp prst="textNoShape">
              <a:avLst/>
            </a:prstTxWarp>
          </a:bodyPr>
          <a:lstStyle>
            <a:lvl1pPr algn="r">
              <a:defRPr sz="1200">
                <a:latin typeface="Calibri" pitchFamily="34" charset="0"/>
                <a:cs typeface="Arial" pitchFamily="34" charset="0"/>
              </a:defRPr>
            </a:lvl1pPr>
          </a:lstStyle>
          <a:p>
            <a:pPr>
              <a:defRPr/>
            </a:pPr>
            <a:fld id="{F5DC2F66-2E1F-4DE9-AF21-B936767196A9}" type="datetimeFigureOut">
              <a:rPr lang="en-ZA"/>
              <a:pPr>
                <a:defRPr/>
              </a:pPr>
              <a:t>2019/08/13</a:t>
            </a:fld>
            <a:endParaRPr lang="en-ZA"/>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25" tIns="45712" rIns="91425" bIns="45712" rtlCol="0" anchor="ctr"/>
          <a:lstStyle/>
          <a:p>
            <a:pPr lvl="0"/>
            <a:endParaRPr lang="en-ZA" noProof="0" dirty="0"/>
          </a:p>
        </p:txBody>
      </p:sp>
      <p:sp>
        <p:nvSpPr>
          <p:cNvPr id="5" name="Notes Placeholder 4"/>
          <p:cNvSpPr>
            <a:spLocks noGrp="1"/>
          </p:cNvSpPr>
          <p:nvPr>
            <p:ph type="body" sz="quarter" idx="3"/>
          </p:nvPr>
        </p:nvSpPr>
        <p:spPr>
          <a:xfrm>
            <a:off x="992029" y="3228975"/>
            <a:ext cx="7942581" cy="3059113"/>
          </a:xfrm>
          <a:prstGeom prst="rect">
            <a:avLst/>
          </a:prstGeom>
        </p:spPr>
        <p:txBody>
          <a:bodyPr vert="horz" lIns="91425" tIns="45712" rIns="91425" bIns="4571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1" y="6456364"/>
            <a:ext cx="4301438" cy="339725"/>
          </a:xfrm>
          <a:prstGeom prst="rect">
            <a:avLst/>
          </a:prstGeom>
        </p:spPr>
        <p:txBody>
          <a:bodyPr vert="horz" lIns="91425" tIns="45712" rIns="91425" bIns="45712" rtlCol="0" anchor="b"/>
          <a:lstStyle>
            <a:lvl1pPr algn="l" fontAlgn="auto">
              <a:spcBef>
                <a:spcPts val="0"/>
              </a:spcBef>
              <a:spcAft>
                <a:spcPts val="0"/>
              </a:spcAft>
              <a:defRPr sz="1200">
                <a:latin typeface="+mn-lt"/>
                <a:ea typeface="+mn-ea"/>
                <a:cs typeface="+mn-cs"/>
              </a:defRPr>
            </a:lvl1pPr>
          </a:lstStyle>
          <a:p>
            <a:pPr>
              <a:defRPr/>
            </a:pPr>
            <a:endParaRPr lang="en-ZA"/>
          </a:p>
        </p:txBody>
      </p:sp>
      <p:sp>
        <p:nvSpPr>
          <p:cNvPr id="7" name="Slide Number Placeholder 6"/>
          <p:cNvSpPr>
            <a:spLocks noGrp="1"/>
          </p:cNvSpPr>
          <p:nvPr>
            <p:ph type="sldNum" sz="quarter" idx="5"/>
          </p:nvPr>
        </p:nvSpPr>
        <p:spPr>
          <a:xfrm>
            <a:off x="5622028" y="6456364"/>
            <a:ext cx="4303025" cy="339725"/>
          </a:xfrm>
          <a:prstGeom prst="rect">
            <a:avLst/>
          </a:prstGeom>
        </p:spPr>
        <p:txBody>
          <a:bodyPr vert="horz" wrap="square" lIns="91425" tIns="45712" rIns="91425" bIns="45712" numCol="1" anchor="b" anchorCtr="0" compatLnSpc="1">
            <a:prstTxWarp prst="textNoShape">
              <a:avLst/>
            </a:prstTxWarp>
          </a:bodyPr>
          <a:lstStyle>
            <a:lvl1pPr algn="r">
              <a:defRPr sz="1200">
                <a:latin typeface="Calibri" pitchFamily="34" charset="0"/>
                <a:cs typeface="Arial" pitchFamily="34" charset="0"/>
              </a:defRPr>
            </a:lvl1pPr>
          </a:lstStyle>
          <a:p>
            <a:pPr>
              <a:defRPr/>
            </a:pPr>
            <a:fld id="{DBB773F0-75B3-4611-BA22-EA93332BE17D}" type="slidenum">
              <a:rPr lang="en-ZA"/>
              <a:pPr>
                <a:defRPr/>
              </a:pPr>
              <a:t>‹#›</a:t>
            </a:fld>
            <a:endParaRPr lang="en-ZA"/>
          </a:p>
        </p:txBody>
      </p:sp>
    </p:spTree>
    <p:extLst>
      <p:ext uri="{BB962C8B-B14F-4D97-AF65-F5344CB8AC3E}">
        <p14:creationId xmlns:p14="http://schemas.microsoft.com/office/powerpoint/2010/main" val="5817769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smtClean="0">
              <a:ea typeface="ＭＳ Ｐゴシック" pitchFamily="34" charset="-128"/>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F090902A-A333-4D9C-828E-11DE2FB8244F}" type="slidenum">
              <a:rPr lang="en-ZA" smtClean="0"/>
              <a:pPr/>
              <a:t>1</a:t>
            </a:fld>
            <a:endParaRPr lang="en-ZA" dirty="0" smtClean="0"/>
          </a:p>
        </p:txBody>
      </p:sp>
    </p:spTree>
    <p:extLst>
      <p:ext uri="{BB962C8B-B14F-4D97-AF65-F5344CB8AC3E}">
        <p14:creationId xmlns:p14="http://schemas.microsoft.com/office/powerpoint/2010/main" val="638854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smtClean="0">
              <a:ea typeface="ＭＳ Ｐゴシック" pitchFamily="34" charset="-128"/>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F090902A-A333-4D9C-828E-11DE2FB8244F}" type="slidenum">
              <a:rPr lang="en-ZA" smtClean="0"/>
              <a:pPr/>
              <a:t>10</a:t>
            </a:fld>
            <a:endParaRPr lang="en-ZA" dirty="0" smtClean="0"/>
          </a:p>
        </p:txBody>
      </p:sp>
    </p:spTree>
    <p:extLst>
      <p:ext uri="{BB962C8B-B14F-4D97-AF65-F5344CB8AC3E}">
        <p14:creationId xmlns:p14="http://schemas.microsoft.com/office/powerpoint/2010/main" val="2735572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smtClean="0">
              <a:ea typeface="ＭＳ Ｐゴシック" pitchFamily="34" charset="-128"/>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F090902A-A333-4D9C-828E-11DE2FB8244F}" type="slidenum">
              <a:rPr lang="en-ZA" smtClean="0"/>
              <a:pPr/>
              <a:t>11</a:t>
            </a:fld>
            <a:endParaRPr lang="en-ZA" dirty="0" smtClean="0"/>
          </a:p>
        </p:txBody>
      </p:sp>
    </p:spTree>
    <p:extLst>
      <p:ext uri="{BB962C8B-B14F-4D97-AF65-F5344CB8AC3E}">
        <p14:creationId xmlns:p14="http://schemas.microsoft.com/office/powerpoint/2010/main" val="3080818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BB773F0-75B3-4611-BA22-EA93332BE17D}" type="slidenum">
              <a:rPr lang="en-ZA" smtClean="0"/>
              <a:pPr>
                <a:defRPr/>
              </a:pPr>
              <a:t>15</a:t>
            </a:fld>
            <a:endParaRPr lang="en-ZA"/>
          </a:p>
        </p:txBody>
      </p:sp>
    </p:spTree>
    <p:extLst>
      <p:ext uri="{BB962C8B-B14F-4D97-AF65-F5344CB8AC3E}">
        <p14:creationId xmlns:p14="http://schemas.microsoft.com/office/powerpoint/2010/main" val="881135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43D19E-BFDB-4C92-8EDD-32EDDA8F41DF}" type="slidenum">
              <a:rPr lang="en-GB" smtClean="0"/>
              <a:pPr/>
              <a:t>16</a:t>
            </a:fld>
            <a:endParaRPr lang="en-GB"/>
          </a:p>
        </p:txBody>
      </p:sp>
    </p:spTree>
    <p:extLst>
      <p:ext uri="{BB962C8B-B14F-4D97-AF65-F5344CB8AC3E}">
        <p14:creationId xmlns:p14="http://schemas.microsoft.com/office/powerpoint/2010/main" val="1771160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43D19E-BFDB-4C92-8EDD-32EDDA8F41DF}" type="slidenum">
              <a:rPr lang="en-GB" smtClean="0"/>
              <a:pPr/>
              <a:t>17</a:t>
            </a:fld>
            <a:endParaRPr lang="en-GB"/>
          </a:p>
        </p:txBody>
      </p:sp>
    </p:spTree>
    <p:extLst>
      <p:ext uri="{BB962C8B-B14F-4D97-AF65-F5344CB8AC3E}">
        <p14:creationId xmlns:p14="http://schemas.microsoft.com/office/powerpoint/2010/main" val="1964634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43D19E-BFDB-4C92-8EDD-32EDDA8F41DF}" type="slidenum">
              <a:rPr lang="en-GB" smtClean="0"/>
              <a:pPr/>
              <a:t>18</a:t>
            </a:fld>
            <a:endParaRPr lang="en-GB"/>
          </a:p>
        </p:txBody>
      </p:sp>
    </p:spTree>
    <p:extLst>
      <p:ext uri="{BB962C8B-B14F-4D97-AF65-F5344CB8AC3E}">
        <p14:creationId xmlns:p14="http://schemas.microsoft.com/office/powerpoint/2010/main" val="921842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BB773F0-75B3-4611-BA22-EA93332BE17D}" type="slidenum">
              <a:rPr lang="en-ZA" smtClean="0"/>
              <a:pPr>
                <a:defRPr/>
              </a:pPr>
              <a:t>22</a:t>
            </a:fld>
            <a:endParaRPr lang="en-ZA"/>
          </a:p>
        </p:txBody>
      </p:sp>
    </p:spTree>
    <p:extLst>
      <p:ext uri="{BB962C8B-B14F-4D97-AF65-F5344CB8AC3E}">
        <p14:creationId xmlns:p14="http://schemas.microsoft.com/office/powerpoint/2010/main" val="1776312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smtClean="0">
              <a:ea typeface="ＭＳ Ｐゴシック" pitchFamily="34" charset="-128"/>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F090902A-A333-4D9C-828E-11DE2FB8244F}" type="slidenum">
              <a:rPr lang="en-ZA" smtClean="0"/>
              <a:pPr/>
              <a:t>2</a:t>
            </a:fld>
            <a:endParaRPr lang="en-ZA" dirty="0" smtClean="0"/>
          </a:p>
        </p:txBody>
      </p:sp>
    </p:spTree>
    <p:extLst>
      <p:ext uri="{BB962C8B-B14F-4D97-AF65-F5344CB8AC3E}">
        <p14:creationId xmlns:p14="http://schemas.microsoft.com/office/powerpoint/2010/main" val="4122909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smtClean="0">
              <a:ea typeface="ＭＳ Ｐゴシック" pitchFamily="34" charset="-128"/>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F090902A-A333-4D9C-828E-11DE2FB8244F}" type="slidenum">
              <a:rPr lang="en-ZA" smtClean="0"/>
              <a:pPr/>
              <a:t>3</a:t>
            </a:fld>
            <a:endParaRPr lang="en-ZA" dirty="0" smtClean="0"/>
          </a:p>
        </p:txBody>
      </p:sp>
    </p:spTree>
    <p:extLst>
      <p:ext uri="{BB962C8B-B14F-4D97-AF65-F5344CB8AC3E}">
        <p14:creationId xmlns:p14="http://schemas.microsoft.com/office/powerpoint/2010/main" val="1200515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smtClean="0">
              <a:ea typeface="ＭＳ Ｐゴシック" pitchFamily="34" charset="-128"/>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F090902A-A333-4D9C-828E-11DE2FB8244F}" type="slidenum">
              <a:rPr lang="en-ZA" smtClean="0"/>
              <a:pPr/>
              <a:t>4</a:t>
            </a:fld>
            <a:endParaRPr lang="en-ZA" dirty="0" smtClean="0"/>
          </a:p>
        </p:txBody>
      </p:sp>
    </p:spTree>
    <p:extLst>
      <p:ext uri="{BB962C8B-B14F-4D97-AF65-F5344CB8AC3E}">
        <p14:creationId xmlns:p14="http://schemas.microsoft.com/office/powerpoint/2010/main" val="2709351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marL="342900" lvl="1" indent="-342900" eaLnBrk="1" hangingPunct="1">
              <a:spcBef>
                <a:spcPts val="0"/>
              </a:spcBef>
              <a:spcAft>
                <a:spcPts val="600"/>
              </a:spcAft>
              <a:buClr>
                <a:srgbClr val="F69200"/>
              </a:buClr>
              <a:buFont typeface="Wingdings" pitchFamily="2" charset="2"/>
              <a:buChar char="Ø"/>
              <a:defRPr/>
            </a:pPr>
            <a:r>
              <a:rPr lang="en-US" sz="1400" kern="1200" dirty="0" smtClean="0">
                <a:solidFill>
                  <a:schemeClr val="tx1"/>
                </a:solidFill>
                <a:latin typeface="+mn-lt"/>
                <a:ea typeface="ＭＳ Ｐゴシック" charset="0"/>
                <a:cs typeface="+mn-cs"/>
              </a:rPr>
              <a:t>In 2001, Cabinet approved a restructuring model for Transnet Freight Rail (TFR) (then Spoornet) that included  the requirement for </a:t>
            </a:r>
            <a:r>
              <a:rPr lang="en-US" sz="1400" kern="1200" dirty="0" err="1" smtClean="0">
                <a:solidFill>
                  <a:schemeClr val="tx1"/>
                </a:solidFill>
                <a:latin typeface="+mn-lt"/>
                <a:ea typeface="ＭＳ Ｐゴシック" charset="0"/>
                <a:cs typeface="+mn-cs"/>
              </a:rPr>
              <a:t>revitalisation</a:t>
            </a:r>
            <a:r>
              <a:rPr lang="en-US" sz="1400" kern="1200" dirty="0" smtClean="0">
                <a:solidFill>
                  <a:schemeClr val="tx1"/>
                </a:solidFill>
                <a:latin typeface="+mn-lt"/>
                <a:ea typeface="ＭＳ Ｐゴシック" charset="0"/>
                <a:cs typeface="+mn-cs"/>
              </a:rPr>
              <a:t> of the Branch Line Network (BLN) and a management model be developed  under Transnet.</a:t>
            </a:r>
            <a:endParaRPr lang="en-ZA" sz="1400" kern="1200" dirty="0" smtClean="0">
              <a:solidFill>
                <a:schemeClr val="tx1"/>
              </a:solidFill>
              <a:latin typeface="+mn-lt"/>
              <a:ea typeface="ＭＳ Ｐゴシック" charset="0"/>
              <a:cs typeface="+mn-cs"/>
            </a:endParaRPr>
          </a:p>
          <a:p>
            <a:pPr marL="342900" lvl="1" indent="-342900" eaLnBrk="1" hangingPunct="1">
              <a:spcBef>
                <a:spcPts val="0"/>
              </a:spcBef>
              <a:spcAft>
                <a:spcPts val="600"/>
              </a:spcAft>
              <a:buClr>
                <a:srgbClr val="F69200"/>
              </a:buClr>
              <a:buFont typeface="Wingdings" pitchFamily="2" charset="2"/>
              <a:buChar char="Ø"/>
              <a:defRPr/>
            </a:pPr>
            <a:r>
              <a:rPr lang="en-US" sz="1400" kern="1200" dirty="0" smtClean="0">
                <a:solidFill>
                  <a:schemeClr val="tx1"/>
                </a:solidFill>
                <a:latin typeface="+mn-lt"/>
                <a:ea typeface="ＭＳ Ｐゴシック" charset="0"/>
                <a:cs typeface="+mn-cs"/>
              </a:rPr>
              <a:t>In 2002, a tri-partite initiative, including Government, </a:t>
            </a:r>
            <a:r>
              <a:rPr lang="en-US" sz="1400" kern="1200" dirty="0" err="1" smtClean="0">
                <a:solidFill>
                  <a:schemeClr val="tx1"/>
                </a:solidFill>
                <a:latin typeface="+mn-lt"/>
                <a:ea typeface="ＭＳ Ｐゴシック" charset="0"/>
                <a:cs typeface="+mn-cs"/>
              </a:rPr>
              <a:t>Organised</a:t>
            </a:r>
            <a:r>
              <a:rPr lang="en-US" sz="1400" kern="1200" dirty="0" smtClean="0">
                <a:solidFill>
                  <a:schemeClr val="tx1"/>
                </a:solidFill>
                <a:latin typeface="+mn-lt"/>
                <a:ea typeface="ＭＳ Ｐゴシック" charset="0"/>
                <a:cs typeface="+mn-cs"/>
              </a:rPr>
              <a:t> </a:t>
            </a:r>
            <a:r>
              <a:rPr lang="en-US" sz="1400" kern="1200" dirty="0" err="1" smtClean="0">
                <a:solidFill>
                  <a:schemeClr val="tx1"/>
                </a:solidFill>
                <a:latin typeface="+mn-lt"/>
                <a:ea typeface="ＭＳ Ｐゴシック" charset="0"/>
                <a:cs typeface="+mn-cs"/>
              </a:rPr>
              <a:t>Labour</a:t>
            </a:r>
            <a:r>
              <a:rPr lang="en-US" sz="1400" kern="1200" dirty="0" smtClean="0">
                <a:solidFill>
                  <a:schemeClr val="tx1"/>
                </a:solidFill>
                <a:latin typeface="+mn-lt"/>
                <a:ea typeface="ＭＳ Ｐゴシック" charset="0"/>
                <a:cs typeface="+mn-cs"/>
              </a:rPr>
              <a:t>, and Transnet Freight Rail formed a Technical Working Group, which agreed on the classification of the network, namely: high, light and low density, as well as the establishment of LINKRAIL within TFR to manage the identified and classified lines.</a:t>
            </a:r>
            <a:endParaRPr lang="en-ZA" sz="1400" kern="1200" dirty="0" smtClean="0">
              <a:solidFill>
                <a:schemeClr val="tx1"/>
              </a:solidFill>
              <a:latin typeface="+mn-lt"/>
              <a:ea typeface="ＭＳ Ｐゴシック" charset="0"/>
              <a:cs typeface="+mn-cs"/>
            </a:endParaRPr>
          </a:p>
          <a:p>
            <a:pPr marL="342900" lvl="1" indent="-342900" eaLnBrk="1" hangingPunct="1">
              <a:spcBef>
                <a:spcPts val="0"/>
              </a:spcBef>
              <a:spcAft>
                <a:spcPts val="600"/>
              </a:spcAft>
              <a:buClr>
                <a:srgbClr val="F69200"/>
              </a:buClr>
              <a:buFont typeface="Wingdings" pitchFamily="2" charset="2"/>
              <a:buChar char="Ø"/>
              <a:defRPr/>
            </a:pPr>
            <a:r>
              <a:rPr lang="en-US" sz="1400" kern="1200" dirty="0" smtClean="0">
                <a:solidFill>
                  <a:schemeClr val="tx1"/>
                </a:solidFill>
                <a:latin typeface="+mn-lt"/>
                <a:ea typeface="ＭＳ Ｐゴシック" charset="0"/>
                <a:cs typeface="+mn-cs"/>
              </a:rPr>
              <a:t>In 2005, Cabinet approved the National Freight Logistics Strategy (NFLS) which anticipated the transfer of branch lines to a new infrastructure utility. </a:t>
            </a:r>
          </a:p>
          <a:p>
            <a:pPr marL="342900" lvl="1" indent="-342900" eaLnBrk="1" hangingPunct="1">
              <a:spcBef>
                <a:spcPts val="0"/>
              </a:spcBef>
              <a:spcAft>
                <a:spcPts val="600"/>
              </a:spcAft>
              <a:buClr>
                <a:srgbClr val="F69200"/>
              </a:buClr>
              <a:buFont typeface="Wingdings" pitchFamily="2" charset="2"/>
              <a:buChar char="Ø"/>
              <a:defRPr/>
            </a:pPr>
            <a:r>
              <a:rPr lang="en-US" sz="1400" kern="1200" dirty="0" smtClean="0">
                <a:solidFill>
                  <a:schemeClr val="tx1"/>
                </a:solidFill>
                <a:latin typeface="+mn-lt"/>
                <a:ea typeface="ＭＳ Ｐゴシック" charset="0"/>
                <a:cs typeface="+mn-cs"/>
              </a:rPr>
              <a:t>In August 2007 Transnet Board approved the transfer of branch lines to DOT.</a:t>
            </a:r>
          </a:p>
          <a:p>
            <a:pPr marL="342900" lvl="1" indent="-342900" eaLnBrk="1" hangingPunct="1">
              <a:spcBef>
                <a:spcPts val="0"/>
              </a:spcBef>
              <a:spcAft>
                <a:spcPts val="600"/>
              </a:spcAft>
              <a:buClr>
                <a:srgbClr val="F69200"/>
              </a:buClr>
              <a:buFont typeface="Wingdings" pitchFamily="2" charset="2"/>
              <a:buChar char="Ø"/>
              <a:defRPr/>
            </a:pPr>
            <a:r>
              <a:rPr lang="en-US" sz="1400" kern="1200" dirty="0" smtClean="0">
                <a:solidFill>
                  <a:schemeClr val="tx1"/>
                </a:solidFill>
                <a:latin typeface="+mn-lt"/>
                <a:ea typeface="ＭＳ Ｐゴシック" charset="0"/>
                <a:cs typeface="+mn-cs"/>
              </a:rPr>
              <a:t>In September 2007 DOT informed Transnet that it lacks institutional arrangements to take over branch lines.</a:t>
            </a:r>
          </a:p>
          <a:p>
            <a:pPr marL="342900" lvl="1" indent="-342900" eaLnBrk="1" hangingPunct="1">
              <a:spcBef>
                <a:spcPts val="0"/>
              </a:spcBef>
              <a:spcAft>
                <a:spcPts val="600"/>
              </a:spcAft>
              <a:buClr>
                <a:srgbClr val="F69200"/>
              </a:buClr>
              <a:buFont typeface="Wingdings" pitchFamily="2" charset="2"/>
              <a:buChar char="Ø"/>
              <a:defRPr/>
            </a:pPr>
            <a:r>
              <a:rPr lang="en-US" sz="1400" kern="1200" dirty="0" smtClean="0">
                <a:solidFill>
                  <a:schemeClr val="tx1"/>
                </a:solidFill>
                <a:latin typeface="+mn-lt"/>
                <a:ea typeface="ＭＳ Ｐゴシック" charset="0"/>
                <a:cs typeface="+mn-cs"/>
              </a:rPr>
              <a:t>In 2008 Transnet Board approved the revised branch lines strategy, following which the Minister of Public Entities approved the strategy, in alignment with the PFMA. </a:t>
            </a:r>
          </a:p>
          <a:p>
            <a:pPr marL="342900" lvl="1" indent="-342900" eaLnBrk="1" hangingPunct="1">
              <a:spcBef>
                <a:spcPts val="0"/>
              </a:spcBef>
              <a:spcAft>
                <a:spcPts val="600"/>
              </a:spcAft>
              <a:buClr>
                <a:srgbClr val="F69200"/>
              </a:buClr>
              <a:buFont typeface="Wingdings" pitchFamily="2" charset="2"/>
              <a:buChar char="Ø"/>
              <a:defRPr/>
            </a:pPr>
            <a:r>
              <a:rPr lang="en-US" sz="1400" kern="1200" dirty="0" smtClean="0">
                <a:solidFill>
                  <a:schemeClr val="tx1"/>
                </a:solidFill>
                <a:latin typeface="+mn-lt"/>
                <a:ea typeface="ＭＳ Ｐゴシック" charset="0"/>
                <a:cs typeface="+mn-cs"/>
              </a:rPr>
              <a:t>In 2009, The DOT, DPE and Transnet produced a draft Branch line Strategy, which aimed at introducing private sector participation into branch line operations. </a:t>
            </a:r>
            <a:endParaRPr lang="en-AU" dirty="0">
              <a:solidFill>
                <a:srgbClr val="7F7F7F"/>
              </a:solidFill>
              <a:ea typeface="ＭＳ Ｐゴシック" pitchFamily="34" charset="-128"/>
              <a:cs typeface="Arial" charset="0"/>
            </a:endParaRPr>
          </a:p>
        </p:txBody>
      </p:sp>
      <p:sp>
        <p:nvSpPr>
          <p:cNvPr id="67588" name="Slide Number Placeholder 3"/>
          <p:cNvSpPr>
            <a:spLocks noGrp="1"/>
          </p:cNvSpPr>
          <p:nvPr>
            <p:ph type="sldNum" sz="quarter" idx="5"/>
          </p:nvPr>
        </p:nvSpPr>
        <p:spPr bwMode="auto">
          <a:noFill/>
          <a:ln>
            <a:miter lim="800000"/>
            <a:headEnd/>
            <a:tailEnd/>
          </a:ln>
        </p:spPr>
        <p:txBody>
          <a:bodyPr/>
          <a:lstStyle/>
          <a:p>
            <a:fld id="{058692C6-6FF6-4518-96E9-53C6B2E1E240}" type="slidenum">
              <a:rPr lang="en-ZA" smtClean="0"/>
              <a:pPr/>
              <a:t>5</a:t>
            </a:fld>
            <a:endParaRPr lang="en-ZA" dirty="0" smtClean="0"/>
          </a:p>
        </p:txBody>
      </p:sp>
    </p:spTree>
    <p:extLst>
      <p:ext uri="{BB962C8B-B14F-4D97-AF65-F5344CB8AC3E}">
        <p14:creationId xmlns:p14="http://schemas.microsoft.com/office/powerpoint/2010/main" val="3925136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smtClean="0">
              <a:ea typeface="ＭＳ Ｐゴシック" pitchFamily="34" charset="-128"/>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F090902A-A333-4D9C-828E-11DE2FB8244F}" type="slidenum">
              <a:rPr lang="en-ZA" smtClean="0"/>
              <a:pPr/>
              <a:t>6</a:t>
            </a:fld>
            <a:endParaRPr lang="en-ZA" dirty="0" smtClean="0"/>
          </a:p>
        </p:txBody>
      </p:sp>
    </p:spTree>
    <p:extLst>
      <p:ext uri="{BB962C8B-B14F-4D97-AF65-F5344CB8AC3E}">
        <p14:creationId xmlns:p14="http://schemas.microsoft.com/office/powerpoint/2010/main" val="1990868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smtClean="0">
              <a:ea typeface="ＭＳ Ｐゴシック" pitchFamily="34" charset="-128"/>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F090902A-A333-4D9C-828E-11DE2FB8244F}" type="slidenum">
              <a:rPr lang="en-ZA" smtClean="0"/>
              <a:pPr/>
              <a:t>7</a:t>
            </a:fld>
            <a:endParaRPr lang="en-ZA" dirty="0" smtClean="0"/>
          </a:p>
        </p:txBody>
      </p:sp>
    </p:spTree>
    <p:extLst>
      <p:ext uri="{BB962C8B-B14F-4D97-AF65-F5344CB8AC3E}">
        <p14:creationId xmlns:p14="http://schemas.microsoft.com/office/powerpoint/2010/main" val="2589108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smtClean="0">
              <a:ea typeface="ＭＳ Ｐゴシック" pitchFamily="34" charset="-128"/>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F090902A-A333-4D9C-828E-11DE2FB8244F}" type="slidenum">
              <a:rPr lang="en-ZA" smtClean="0"/>
              <a:pPr/>
              <a:t>8</a:t>
            </a:fld>
            <a:endParaRPr lang="en-ZA" dirty="0" smtClean="0"/>
          </a:p>
        </p:txBody>
      </p:sp>
    </p:spTree>
    <p:extLst>
      <p:ext uri="{BB962C8B-B14F-4D97-AF65-F5344CB8AC3E}">
        <p14:creationId xmlns:p14="http://schemas.microsoft.com/office/powerpoint/2010/main" val="1633916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smtClean="0">
              <a:ea typeface="ＭＳ Ｐゴシック" pitchFamily="34" charset="-128"/>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F090902A-A333-4D9C-828E-11DE2FB8244F}" type="slidenum">
              <a:rPr lang="en-ZA" smtClean="0"/>
              <a:pPr/>
              <a:t>9</a:t>
            </a:fld>
            <a:endParaRPr lang="en-ZA" dirty="0" smtClean="0"/>
          </a:p>
        </p:txBody>
      </p:sp>
    </p:spTree>
    <p:extLst>
      <p:ext uri="{BB962C8B-B14F-4D97-AF65-F5344CB8AC3E}">
        <p14:creationId xmlns:p14="http://schemas.microsoft.com/office/powerpoint/2010/main" val="3963613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18.xml"/><Relationship Id="rId7"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descr="TestEmblem"/>
          <p:cNvPicPr>
            <a:picLocks noChangeAspect="1" noChangeArrowheads="1"/>
          </p:cNvPicPr>
          <p:nvPr userDrawn="1">
            <p:custDataLst>
              <p:tags r:id="rId1"/>
            </p:custDataLst>
          </p:nvPr>
        </p:nvPicPr>
        <p:blipFill>
          <a:blip r:embed="rId7" cstate="print"/>
          <a:srcRect/>
          <a:stretch>
            <a:fillRect/>
          </a:stretch>
        </p:blipFill>
        <p:spPr bwMode="auto">
          <a:xfrm>
            <a:off x="5724525" y="1125538"/>
            <a:ext cx="2736850" cy="1060450"/>
          </a:xfrm>
          <a:prstGeom prst="rect">
            <a:avLst/>
          </a:prstGeom>
          <a:noFill/>
          <a:ln w="9525">
            <a:noFill/>
            <a:miter lim="800000"/>
            <a:headEnd/>
            <a:tailEnd/>
          </a:ln>
        </p:spPr>
      </p:pic>
      <p:cxnSp>
        <p:nvCxnSpPr>
          <p:cNvPr id="4" name="Straight Connector 3"/>
          <p:cNvCxnSpPr/>
          <p:nvPr userDrawn="1">
            <p:custDataLst>
              <p:tags r:id="rId2"/>
            </p:custDataLst>
          </p:nvPr>
        </p:nvCxnSpPr>
        <p:spPr>
          <a:xfrm>
            <a:off x="684213" y="2420938"/>
            <a:ext cx="777716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ctrTitle"/>
          </p:nvPr>
        </p:nvSpPr>
        <p:spPr>
          <a:xfrm>
            <a:off x="685800" y="2276872"/>
            <a:ext cx="7772400" cy="1470025"/>
          </a:xfrm>
        </p:spPr>
        <p:txBody>
          <a:bodyPr>
            <a:normAutofit/>
          </a:bodyPr>
          <a:lstStyle>
            <a:lvl1pPr>
              <a:defRPr>
                <a:solidFill>
                  <a:schemeClr val="tx1">
                    <a:lumMod val="50000"/>
                    <a:lumOff val="50000"/>
                  </a:schemeClr>
                </a:solidFill>
              </a:defRPr>
            </a:lvl1pPr>
          </a:lstStyle>
          <a:p>
            <a:endParaRPr lang="en-ZA" dirty="0"/>
          </a:p>
        </p:txBody>
      </p:sp>
      <p:sp>
        <p:nvSpPr>
          <p:cNvPr id="5" name="Date Placeholder 3"/>
          <p:cNvSpPr>
            <a:spLocks noGrp="1"/>
          </p:cNvSpPr>
          <p:nvPr>
            <p:ph type="dt" sz="half" idx="10"/>
            <p:custDataLst>
              <p:tags r:id="rId3"/>
            </p:custDataLst>
          </p:nvPr>
        </p:nvSpPr>
        <p:spPr/>
        <p:txBody>
          <a:bodyPr/>
          <a:lstStyle>
            <a:lvl1pPr>
              <a:defRPr/>
            </a:lvl1pPr>
          </a:lstStyle>
          <a:p>
            <a:pPr>
              <a:defRPr/>
            </a:pPr>
            <a:fld id="{92249CE1-B4C6-41EE-A17E-638AF7051D64}" type="datetime1">
              <a:rPr lang="en-ZA"/>
              <a:pPr>
                <a:defRPr/>
              </a:pPr>
              <a:t>2019/08/13</a:t>
            </a:fld>
            <a:endParaRPr lang="en-ZA"/>
          </a:p>
        </p:txBody>
      </p:sp>
      <p:sp>
        <p:nvSpPr>
          <p:cNvPr id="6" name="Footer Placeholder 4"/>
          <p:cNvSpPr>
            <a:spLocks noGrp="1"/>
          </p:cNvSpPr>
          <p:nvPr>
            <p:ph type="ftr" sz="quarter" idx="11"/>
            <p:custDataLst>
              <p:tags r:id="rId4"/>
            </p:custDataLst>
          </p:nvPr>
        </p:nvSpPr>
        <p:spPr/>
        <p:txBody>
          <a:bodyPr/>
          <a:lstStyle>
            <a:lvl1pPr>
              <a:defRPr/>
            </a:lvl1pPr>
          </a:lstStyle>
          <a:p>
            <a:pPr>
              <a:defRPr/>
            </a:pPr>
            <a:endParaRPr lang="en-ZA"/>
          </a:p>
        </p:txBody>
      </p:sp>
      <p:sp>
        <p:nvSpPr>
          <p:cNvPr id="8" name="Slide Number Placeholder 5"/>
          <p:cNvSpPr>
            <a:spLocks noGrp="1"/>
          </p:cNvSpPr>
          <p:nvPr>
            <p:ph type="sldNum" sz="quarter" idx="12"/>
            <p:custDataLst>
              <p:tags r:id="rId5"/>
            </p:custDataLst>
          </p:nvPr>
        </p:nvSpPr>
        <p:spPr/>
        <p:txBody>
          <a:bodyPr/>
          <a:lstStyle>
            <a:lvl1pPr>
              <a:defRPr/>
            </a:lvl1pPr>
          </a:lstStyle>
          <a:p>
            <a:pPr>
              <a:defRPr/>
            </a:pPr>
            <a:fld id="{2180ABF4-235B-4AC7-B735-D1C82C038C11}" type="slidenum">
              <a:rPr lang="en-ZA"/>
              <a:pPr>
                <a:defRPr/>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95580602-AF11-4745-B07C-F450A1823F91}" type="datetime1">
              <a:rPr lang="en-ZA"/>
              <a:pPr>
                <a:defRPr/>
              </a:pPr>
              <a:t>2019/08/13</a:t>
            </a:fld>
            <a:endParaRPr lang="en-ZA"/>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ZA"/>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70587497-CBA4-4952-AD24-B62919945579}" type="slidenum">
              <a:rPr lang="en-ZA"/>
              <a:pPr>
                <a:defRPr/>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custDataLst>
              <p:tags r:id="rId1"/>
            </p:custDataLst>
          </p:nvPr>
        </p:nvSpPr>
        <p:spPr/>
        <p:txBody>
          <a:bodyPr/>
          <a:lstStyle>
            <a:lvl1pPr>
              <a:defRPr/>
            </a:lvl1pPr>
          </a:lstStyle>
          <a:p>
            <a:pPr>
              <a:defRPr/>
            </a:pPr>
            <a:fld id="{D3CB6196-15F3-468D-A65F-96D98AD6D66B}" type="datetime1">
              <a:rPr lang="en-ZA"/>
              <a:pPr>
                <a:defRPr/>
              </a:pPr>
              <a:t>2019/08/13</a:t>
            </a:fld>
            <a:endParaRPr lang="en-ZA"/>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ZA"/>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94002196-A366-4AD0-9872-20BF8F5DCD1A}" type="slidenum">
              <a:rPr lang="en-ZA"/>
              <a:pPr>
                <a:defRPr/>
              </a:pPr>
              <a:t>‹#›</a:t>
            </a:fld>
            <a:endParaRPr lang="en-Z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custDataLst>
              <p:tags r:id="rId1"/>
            </p:custDataLst>
          </p:nvPr>
        </p:nvSpPr>
        <p:spPr/>
        <p:txBody>
          <a:bodyPr/>
          <a:lstStyle>
            <a:lvl1pPr>
              <a:defRPr/>
            </a:lvl1pPr>
          </a:lstStyle>
          <a:p>
            <a:pPr>
              <a:defRPr/>
            </a:pPr>
            <a:fld id="{F45DCAE5-945D-4092-B8B3-D111F4380A9B}" type="datetime1">
              <a:rPr lang="en-ZA"/>
              <a:pPr>
                <a:defRPr/>
              </a:pPr>
              <a:t>2019/08/13</a:t>
            </a:fld>
            <a:endParaRPr lang="en-ZA"/>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ZA"/>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98F38CFA-E0D4-4D42-92A7-835E95C8B02D}" type="slidenum">
              <a:rPr lang="en-ZA"/>
              <a:pPr>
                <a:defRPr/>
              </a:pPr>
              <a:t>‹#›</a:t>
            </a:fld>
            <a:endParaRPr lang="en-Z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282560" y="757504"/>
            <a:ext cx="5490000" cy="860400"/>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2282560" y="1753200"/>
            <a:ext cx="549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322" indent="0" algn="ctr">
              <a:buNone/>
              <a:defRPr>
                <a:solidFill>
                  <a:schemeClr val="tx1">
                    <a:tint val="75000"/>
                  </a:schemeClr>
                </a:solidFill>
              </a:defRPr>
            </a:lvl3pPr>
            <a:lvl4pPr marL="1371482" indent="0" algn="ctr">
              <a:buNone/>
              <a:defRPr>
                <a:solidFill>
                  <a:schemeClr val="tx1">
                    <a:tint val="75000"/>
                  </a:schemeClr>
                </a:solidFill>
              </a:defRPr>
            </a:lvl4pPr>
            <a:lvl5pPr marL="1828644" indent="0" algn="ctr">
              <a:buNone/>
              <a:defRPr>
                <a:solidFill>
                  <a:schemeClr val="tx1">
                    <a:tint val="75000"/>
                  </a:schemeClr>
                </a:solidFill>
              </a:defRPr>
            </a:lvl5pPr>
            <a:lvl6pPr marL="2285804" indent="0" algn="ctr">
              <a:buNone/>
              <a:defRPr>
                <a:solidFill>
                  <a:schemeClr val="tx1">
                    <a:tint val="75000"/>
                  </a:schemeClr>
                </a:solidFill>
              </a:defRPr>
            </a:lvl6pPr>
            <a:lvl7pPr marL="2742965" indent="0" algn="ctr">
              <a:buNone/>
              <a:defRPr>
                <a:solidFill>
                  <a:schemeClr val="tx1">
                    <a:tint val="75000"/>
                  </a:schemeClr>
                </a:solidFill>
              </a:defRPr>
            </a:lvl7pPr>
            <a:lvl8pPr marL="3200126" indent="0" algn="ctr">
              <a:buNone/>
              <a:defRPr>
                <a:solidFill>
                  <a:schemeClr val="tx1">
                    <a:tint val="75000"/>
                  </a:schemeClr>
                </a:solidFill>
              </a:defRPr>
            </a:lvl8pPr>
            <a:lvl9pPr marL="3657287" indent="0" algn="ctr">
              <a:buNone/>
              <a:defRPr>
                <a:solidFill>
                  <a:schemeClr val="tx1">
                    <a:tint val="75000"/>
                  </a:schemeClr>
                </a:solidFill>
              </a:defRPr>
            </a:lvl9pPr>
          </a:lstStyle>
          <a:p>
            <a:r>
              <a:rPr lang="en-US" smtClean="0"/>
              <a:t>Click to edit Master subtitle style</a:t>
            </a:r>
            <a:endParaRPr lang="en-GB" dirty="0"/>
          </a:p>
        </p:txBody>
      </p:sp>
      <p:sp>
        <p:nvSpPr>
          <p:cNvPr id="8" name="TextBox 7"/>
          <p:cNvSpPr txBox="1"/>
          <p:nvPr userDrawn="1"/>
        </p:nvSpPr>
        <p:spPr>
          <a:xfrm>
            <a:off x="7236296" y="201601"/>
            <a:ext cx="1450504" cy="298543"/>
          </a:xfrm>
          <a:prstGeom prst="rect">
            <a:avLst/>
          </a:prstGeom>
          <a:noFill/>
        </p:spPr>
        <p:txBody>
          <a:bodyPr wrap="square" lIns="0" tIns="36573" rIns="0" bIns="0" rtlCol="0">
            <a:spAutoFit/>
          </a:bodyPr>
          <a:lstStyle/>
          <a:p>
            <a:pPr algn="ctr" defTabSz="914322" fontAlgn="auto">
              <a:lnSpc>
                <a:spcPct val="85000"/>
              </a:lnSpc>
              <a:spcBef>
                <a:spcPts val="0"/>
              </a:spcBef>
              <a:spcAft>
                <a:spcPts val="600"/>
              </a:spcAft>
              <a:buClr>
                <a:srgbClr val="FFE600"/>
              </a:buClr>
              <a:buSzPct val="70000"/>
              <a:buFont typeface="Arial" pitchFamily="34" charset="0"/>
              <a:buNone/>
            </a:pPr>
            <a:r>
              <a:rPr lang="en-ZA" sz="1000" b="1" dirty="0" smtClean="0">
                <a:solidFill>
                  <a:srgbClr val="FF0000"/>
                </a:solidFill>
                <a:latin typeface="Arial"/>
                <a:ea typeface="+mn-ea"/>
              </a:rPr>
              <a:t>For discussion purposes only</a:t>
            </a:r>
            <a:endParaRPr lang="en-GB" sz="1000" b="1" dirty="0" smtClean="0">
              <a:solidFill>
                <a:srgbClr val="FF0000"/>
              </a:solidFill>
              <a:latin typeface="Arial"/>
              <a:ea typeface="+mn-ea"/>
            </a:endParaRPr>
          </a:p>
        </p:txBody>
      </p:sp>
    </p:spTree>
    <p:extLst>
      <p:ext uri="{BB962C8B-B14F-4D97-AF65-F5344CB8AC3E}">
        <p14:creationId xmlns:p14="http://schemas.microsoft.com/office/powerpoint/2010/main" val="38110456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dirty="0" smtClean="0">
                <a:solidFill>
                  <a:srgbClr val="808080"/>
                </a:solidFill>
              </a:rPr>
              <a:t>Presentation title</a:t>
            </a:r>
            <a:endParaRPr lang="en-GB" dirty="0">
              <a:solidFill>
                <a:srgbClr val="808080"/>
              </a:solidFill>
            </a:endParaRP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lIns="91432" tIns="45716" rIns="91432" bIns="4571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808080"/>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32" tIns="45716" rIns="91432" bIns="4571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808080"/>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360" y="6337920"/>
            <a:ext cx="1060885"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71758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Footer Placeholder 4"/>
          <p:cNvSpPr>
            <a:spLocks noGrp="1"/>
          </p:cNvSpPr>
          <p:nvPr>
            <p:ph type="ftr" sz="quarter" idx="11"/>
          </p:nvPr>
        </p:nvSpPr>
        <p:spPr/>
        <p:txBody>
          <a:bodyPr/>
          <a:lstStyle/>
          <a:p>
            <a:r>
              <a:rPr lang="en-GB" dirty="0" smtClean="0">
                <a:solidFill>
                  <a:srgbClr val="808080"/>
                </a:solidFill>
              </a:rPr>
              <a:t>Presentation title</a:t>
            </a:r>
            <a:endParaRPr lang="en-GB" dirty="0">
              <a:solidFill>
                <a:srgbClr val="808080"/>
              </a:solidFill>
            </a:endParaRP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lIns="91432" tIns="45716" rIns="91432" bIns="4571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808080"/>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32" tIns="45716" rIns="91432" bIns="4571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808080"/>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360" y="6337920"/>
            <a:ext cx="1060885"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7399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00201"/>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1" y="1600201"/>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a:xfrm>
            <a:off x="2588400" y="6413445"/>
            <a:ext cx="3434400" cy="201600"/>
          </a:xfrm>
        </p:spPr>
        <p:txBody>
          <a:bodyPr/>
          <a:lstStyle/>
          <a:p>
            <a:r>
              <a:rPr lang="en-GB" dirty="0" smtClean="0">
                <a:solidFill>
                  <a:srgbClr val="808080"/>
                </a:solidFill>
              </a:rPr>
              <a:t>Presentation title</a:t>
            </a:r>
            <a:endParaRPr lang="en-GB" dirty="0">
              <a:solidFill>
                <a:srgbClr val="808080"/>
              </a:solidFill>
            </a:endParaRPr>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lIns="91432" tIns="45716" rIns="91432" bIns="4571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808080"/>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32" tIns="45716" rIns="91432" bIns="4571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808080"/>
              </a:solidFill>
            </a:endParaRPr>
          </a:p>
        </p:txBody>
      </p:sp>
    </p:spTree>
    <p:extLst>
      <p:ext uri="{BB962C8B-B14F-4D97-AF65-F5344CB8AC3E}">
        <p14:creationId xmlns:p14="http://schemas.microsoft.com/office/powerpoint/2010/main" val="3146980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2196001"/>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51200" y="2178001"/>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p:txBody>
          <a:bodyPr/>
          <a:lstStyle/>
          <a:p>
            <a:r>
              <a:rPr lang="en-GB" dirty="0" smtClean="0">
                <a:solidFill>
                  <a:srgbClr val="808080"/>
                </a:solidFill>
              </a:rPr>
              <a:t>Presentation title</a:t>
            </a:r>
            <a:endParaRPr lang="en-GB" dirty="0">
              <a:solidFill>
                <a:srgbClr val="808080"/>
              </a:solidFill>
            </a:endParaRPr>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lIns="91432" tIns="45716" rIns="91432" bIns="4571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808080"/>
              </a:solidFill>
            </a:endParaRPr>
          </a:p>
        </p:txBody>
      </p:sp>
      <p:sp>
        <p:nvSpPr>
          <p:cNvPr id="10" name="Text Placeholder 9"/>
          <p:cNvSpPr>
            <a:spLocks noGrp="1"/>
          </p:cNvSpPr>
          <p:nvPr>
            <p:ph type="body" sz="quarter" idx="12"/>
          </p:nvPr>
        </p:nvSpPr>
        <p:spPr>
          <a:xfrm>
            <a:off x="457200" y="1490400"/>
            <a:ext cx="4042800" cy="640800"/>
          </a:xfrm>
        </p:spPr>
        <p:txBody>
          <a:bodyPr anchor="b" anchorCtr="0"/>
          <a:lstStyle>
            <a:lvl1pPr>
              <a:buNone/>
              <a:defRPr b="1"/>
            </a:lvl1pPr>
          </a:lstStyle>
          <a:p>
            <a:pPr lvl="0"/>
            <a:r>
              <a:rPr lang="en-US" smtClean="0"/>
              <a:t>Click to edit Master text styles</a:t>
            </a:r>
          </a:p>
        </p:txBody>
      </p:sp>
      <p:sp>
        <p:nvSpPr>
          <p:cNvPr id="11" name="Text Placeholder 9"/>
          <p:cNvSpPr>
            <a:spLocks noGrp="1"/>
          </p:cNvSpPr>
          <p:nvPr>
            <p:ph type="body" sz="quarter" idx="13"/>
          </p:nvPr>
        </p:nvSpPr>
        <p:spPr>
          <a:xfrm>
            <a:off x="4651200" y="1490400"/>
            <a:ext cx="4042800" cy="640800"/>
          </a:xfrm>
        </p:spPr>
        <p:txBody>
          <a:bodyPr anchor="b" anchorCtr="0"/>
          <a:lstStyle>
            <a:lvl1pPr>
              <a:buNone/>
              <a:defRPr b="1"/>
            </a:lvl1pPr>
          </a:lstStyle>
          <a:p>
            <a:pPr lvl="0"/>
            <a:r>
              <a:rPr lang="en-US" smtClean="0"/>
              <a:t>Click to edit Master text styles</a:t>
            </a: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32" tIns="45716" rIns="91432" bIns="4571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808080"/>
              </a:solidFill>
            </a:endParaRPr>
          </a:p>
        </p:txBody>
      </p:sp>
    </p:spTree>
    <p:extLst>
      <p:ext uri="{BB962C8B-B14F-4D97-AF65-F5344CB8AC3E}">
        <p14:creationId xmlns:p14="http://schemas.microsoft.com/office/powerpoint/2010/main" val="2183538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smtClean="0">
                <a:solidFill>
                  <a:srgbClr val="808080"/>
                </a:solidFill>
              </a:rPr>
              <a:t>Presentation title</a:t>
            </a:r>
            <a:endParaRPr lang="en-US" dirty="0">
              <a:solidFill>
                <a:srgbClr val="808080"/>
              </a:solidFill>
            </a:endParaRPr>
          </a:p>
        </p:txBody>
      </p:sp>
      <p:sp>
        <p:nvSpPr>
          <p:cNvPr id="3" name="Text Placeholder 2"/>
          <p:cNvSpPr>
            <a:spLocks noGrp="1"/>
          </p:cNvSpPr>
          <p:nvPr>
            <p:ph type="body" sz="quarter" idx="11"/>
          </p:nvPr>
        </p:nvSpPr>
        <p:spPr>
          <a:xfrm>
            <a:off x="455614" y="1025526"/>
            <a:ext cx="82296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32" tIns="45716" rIns="91432" bIns="4571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808080"/>
              </a:solidFill>
            </a:endParaRPr>
          </a:p>
        </p:txBody>
      </p:sp>
    </p:spTree>
    <p:extLst>
      <p:ext uri="{BB962C8B-B14F-4D97-AF65-F5344CB8AC3E}">
        <p14:creationId xmlns:p14="http://schemas.microsoft.com/office/powerpoint/2010/main" val="1450742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solidFill>
                  <a:srgbClr val="808080"/>
                </a:solidFill>
              </a:rPr>
              <a:t>Presentation title</a:t>
            </a:r>
            <a:endParaRPr lang="en-US" dirty="0">
              <a:solidFill>
                <a:srgbClr val="808080"/>
              </a:solidFill>
            </a:endParaRPr>
          </a:p>
        </p:txBody>
      </p:sp>
      <p:sp>
        <p:nvSpPr>
          <p:cNvPr id="3077"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32" tIns="45716" rIns="91432" bIns="45716" numCol="1" anchor="t" anchorCtr="0" compatLnSpc="1">
            <a:prstTxWarp prst="textNoShape">
              <a:avLst/>
            </a:prstTxWarp>
          </a:bodyPr>
          <a:lstStyle/>
          <a:p>
            <a:pPr defTabSz="914322" fontAlgn="auto">
              <a:spcBef>
                <a:spcPts val="0"/>
              </a:spcBef>
              <a:spcAft>
                <a:spcPts val="0"/>
              </a:spcAft>
            </a:pPr>
            <a:endParaRPr lang="en-GB">
              <a:solidFill>
                <a:srgbClr val="000000"/>
              </a:solidFill>
              <a:latin typeface="Arial"/>
              <a:ea typeface="+mn-ea"/>
            </a:endParaRPr>
          </a:p>
        </p:txBody>
      </p:sp>
    </p:spTree>
    <p:extLst>
      <p:ext uri="{BB962C8B-B14F-4D97-AF65-F5344CB8AC3E}">
        <p14:creationId xmlns:p14="http://schemas.microsoft.com/office/powerpoint/2010/main" val="89931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estEmblem"/>
          <p:cNvPicPr>
            <a:picLocks noChangeAspect="1" noChangeArrowheads="1"/>
          </p:cNvPicPr>
          <p:nvPr userDrawn="1">
            <p:custDataLst>
              <p:tags r:id="rId1"/>
            </p:custDataLst>
          </p:nvPr>
        </p:nvPicPr>
        <p:blipFill>
          <a:blip r:embed="rId7" cstate="print"/>
          <a:srcRect/>
          <a:stretch>
            <a:fillRect/>
          </a:stretch>
        </p:blipFill>
        <p:spPr bwMode="auto">
          <a:xfrm>
            <a:off x="6767513" y="46600"/>
            <a:ext cx="1944687" cy="755650"/>
          </a:xfrm>
          <a:prstGeom prst="rect">
            <a:avLst/>
          </a:prstGeom>
          <a:noFill/>
          <a:ln w="9525">
            <a:noFill/>
            <a:miter lim="800000"/>
            <a:headEnd/>
            <a:tailEnd/>
          </a:ln>
        </p:spPr>
      </p:pic>
      <p:cxnSp>
        <p:nvCxnSpPr>
          <p:cNvPr id="5" name="Straight Connector 4"/>
          <p:cNvCxnSpPr/>
          <p:nvPr userDrawn="1">
            <p:custDataLst>
              <p:tags r:id="rId2"/>
            </p:custDataLst>
          </p:nvPr>
        </p:nvCxnSpPr>
        <p:spPr>
          <a:xfrm>
            <a:off x="431800" y="1163500"/>
            <a:ext cx="8280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4"/>
          <p:cNvSpPr txBox="1">
            <a:spLocks/>
          </p:cNvSpPr>
          <p:nvPr userDrawn="1">
            <p:custDataLst>
              <p:tags r:id="rId3"/>
            </p:custDataLst>
          </p:nvPr>
        </p:nvSpPr>
        <p:spPr>
          <a:xfrm>
            <a:off x="3505200" y="6519863"/>
            <a:ext cx="2133600" cy="365125"/>
          </a:xfrm>
          <a:prstGeom prst="rect">
            <a:avLst/>
          </a:prstGeom>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fld id="{3E78C542-CDB1-4E8F-A5ED-92C9903D5407}" type="slidenum">
              <a:rPr lang="en-ZA" sz="1200" smtClean="0">
                <a:solidFill>
                  <a:srgbClr val="898989"/>
                </a:solidFill>
                <a:latin typeface="Calibri" pitchFamily="34" charset="0"/>
                <a:cs typeface="Arial" pitchFamily="34" charset="0"/>
              </a:rPr>
              <a:pPr algn="ctr" eaLnBrk="1" hangingPunct="1">
                <a:defRPr/>
              </a:pPr>
              <a:t>‹#›</a:t>
            </a:fld>
            <a:endParaRPr lang="en-ZA" sz="1200" smtClean="0">
              <a:solidFill>
                <a:srgbClr val="898989"/>
              </a:solidFill>
              <a:latin typeface="Calibri" pitchFamily="34" charset="0"/>
              <a:cs typeface="Arial" pitchFamily="34" charset="0"/>
            </a:endParaRPr>
          </a:p>
        </p:txBody>
      </p:sp>
      <p:cxnSp>
        <p:nvCxnSpPr>
          <p:cNvPr id="7" name="Straight Connector 6"/>
          <p:cNvCxnSpPr/>
          <p:nvPr userDrawn="1">
            <p:custDataLst>
              <p:tags r:id="rId4"/>
            </p:custDataLst>
          </p:nvPr>
        </p:nvCxnSpPr>
        <p:spPr>
          <a:xfrm>
            <a:off x="431800" y="6640263"/>
            <a:ext cx="8280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5263"/>
            <a:ext cx="8229600" cy="1143000"/>
          </a:xfrm>
        </p:spPr>
        <p:txBody>
          <a:bodyPr>
            <a:normAutofit/>
          </a:bodyPr>
          <a:lstStyle>
            <a:lvl1pPr algn="l">
              <a:defRPr sz="2800">
                <a:solidFill>
                  <a:srgbClr val="F69200"/>
                </a:solidFill>
                <a:latin typeface="Arial" pitchFamily="34" charset="0"/>
                <a:cs typeface="Arial" pitchFamily="34" charset="0"/>
              </a:defRPr>
            </a:lvl1pPr>
          </a:lstStyle>
          <a:p>
            <a:r>
              <a:rPr lang="en-US" dirty="0" smtClean="0"/>
              <a:t>Click to edit Master title style</a:t>
            </a:r>
            <a:endParaRPr lang="en-ZA" dirty="0"/>
          </a:p>
        </p:txBody>
      </p:sp>
      <p:sp>
        <p:nvSpPr>
          <p:cNvPr id="3" name="Content Placeholder 2"/>
          <p:cNvSpPr>
            <a:spLocks noGrp="1"/>
          </p:cNvSpPr>
          <p:nvPr>
            <p:ph idx="1"/>
          </p:nvPr>
        </p:nvSpPr>
        <p:spPr>
          <a:xfrm>
            <a:off x="457200" y="1268760"/>
            <a:ext cx="8229600" cy="5251103"/>
          </a:xfrm>
        </p:spPr>
        <p:txBody>
          <a:bodyPr>
            <a:normAutofit/>
          </a:bodyPr>
          <a:lstStyle>
            <a:lvl1pPr marL="342900" indent="-342900" algn="l" defTabSz="914400" rtl="0" eaLnBrk="1" latinLnBrk="0" hangingPunct="1">
              <a:lnSpc>
                <a:spcPct val="100000"/>
              </a:lnSpc>
              <a:spcBef>
                <a:spcPct val="20000"/>
              </a:spcBef>
              <a:buClr>
                <a:srgbClr val="F69200"/>
              </a:buClr>
              <a:buFont typeface="Arial" pitchFamily="34" charset="0"/>
              <a:buChar char="•"/>
              <a:defRPr lang="en-US" sz="2200" kern="1200" dirty="0" smtClean="0">
                <a:solidFill>
                  <a:schemeClr val="tx1">
                    <a:lumMod val="50000"/>
                    <a:lumOff val="50000"/>
                  </a:schemeClr>
                </a:solidFill>
                <a:latin typeface="Arial" pitchFamily="34" charset="0"/>
                <a:ea typeface="+mn-ea"/>
                <a:cs typeface="Arial" pitchFamily="34" charset="0"/>
              </a:defRPr>
            </a:lvl1pPr>
            <a:lvl2pPr marL="723900" indent="-368300">
              <a:lnSpc>
                <a:spcPct val="100000"/>
              </a:lnSpc>
              <a:buFont typeface="Arial" pitchFamily="34" charset="0"/>
              <a:buChar char="•"/>
              <a:defRPr sz="2000">
                <a:solidFill>
                  <a:schemeClr val="tx1">
                    <a:lumMod val="50000"/>
                    <a:lumOff val="50000"/>
                  </a:schemeClr>
                </a:solidFill>
                <a:latin typeface="Arial" pitchFamily="34" charset="0"/>
                <a:cs typeface="Arial" pitchFamily="34" charset="0"/>
              </a:defRPr>
            </a:lvl2pPr>
            <a:lvl3pPr marL="742950" indent="-387350">
              <a:defRPr sz="1800">
                <a:latin typeface="Arial" pitchFamily="34" charset="0"/>
                <a:cs typeface="Arial" pitchFamily="34" charset="0"/>
              </a:defRPr>
            </a:lvl3pPr>
            <a:lvl4pPr marL="990600" indent="-266700">
              <a:lnSpc>
                <a:spcPct val="100000"/>
              </a:lnSpc>
              <a:defRPr sz="1800" i="1">
                <a:solidFill>
                  <a:schemeClr val="tx1">
                    <a:lumMod val="50000"/>
                    <a:lumOff val="50000"/>
                  </a:schemeClr>
                </a:solidFill>
                <a:latin typeface="Arial" pitchFamily="34" charset="0"/>
                <a:cs typeface="Arial" pitchFamily="34" charset="0"/>
              </a:defRPr>
            </a:lvl4pPr>
            <a:lvl5pPr marL="1346200" indent="-355600">
              <a:lnSpc>
                <a:spcPct val="100000"/>
              </a:lnSpc>
              <a:buFont typeface="Courier New" pitchFamily="49" charset="0"/>
              <a:buChar char="o"/>
              <a:defRPr sz="1800" i="1">
                <a:solidFill>
                  <a:schemeClr val="tx1">
                    <a:lumMod val="50000"/>
                    <a:lumOff val="50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4"/>
            <a:r>
              <a:rPr lang="en-US" dirty="0" smtClean="0"/>
              <a:t>Fifth level</a:t>
            </a:r>
            <a:endParaRPr lang="en-ZA" dirty="0"/>
          </a:p>
        </p:txBody>
      </p:sp>
      <p:sp>
        <p:nvSpPr>
          <p:cNvPr id="8" name="Date Placeholder 3"/>
          <p:cNvSpPr>
            <a:spLocks noGrp="1"/>
          </p:cNvSpPr>
          <p:nvPr>
            <p:ph type="dt" sz="half" idx="10"/>
            <p:custDataLst>
              <p:tags r:id="rId5"/>
            </p:custDataLst>
          </p:nvPr>
        </p:nvSpPr>
        <p:spPr/>
        <p:txBody>
          <a:bodyPr/>
          <a:lstStyle>
            <a:lvl1pPr>
              <a:defRPr/>
            </a:lvl1pPr>
          </a:lstStyle>
          <a:p>
            <a:pPr>
              <a:defRPr/>
            </a:pPr>
            <a:fld id="{7319181A-5847-49E1-B9DE-2B2135D6F2DF}" type="datetime1">
              <a:rPr lang="en-ZA"/>
              <a:pPr>
                <a:defRPr/>
              </a:pPr>
              <a:t>2019/08/13</a:t>
            </a:fld>
            <a:endParaRPr lang="en-ZA"/>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solidFill>
                  <a:srgbClr val="808080"/>
                </a:solidFill>
              </a:rPr>
              <a:t>Presentation title</a:t>
            </a:r>
            <a:endParaRPr lang="en-US" dirty="0">
              <a:solidFill>
                <a:srgbClr val="808080"/>
              </a:solidFill>
            </a:endParaRPr>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32" tIns="45716" rIns="91432" bIns="45716" numCol="1" anchor="t" anchorCtr="0" compatLnSpc="1">
            <a:prstTxWarp prst="textNoShape">
              <a:avLst/>
            </a:prstTxWarp>
          </a:bodyPr>
          <a:lstStyle/>
          <a:p>
            <a:pPr defTabSz="914322" fontAlgn="auto">
              <a:spcBef>
                <a:spcPts val="0"/>
              </a:spcBef>
              <a:spcAft>
                <a:spcPts val="0"/>
              </a:spcAft>
            </a:pPr>
            <a:endParaRPr lang="en-GB">
              <a:solidFill>
                <a:srgbClr val="000000"/>
              </a:solidFill>
              <a:latin typeface="Arial"/>
              <a:ea typeface="+mn-ea"/>
            </a:endParaRPr>
          </a:p>
        </p:txBody>
      </p:sp>
    </p:spTree>
    <p:extLst>
      <p:ext uri="{BB962C8B-B14F-4D97-AF65-F5344CB8AC3E}">
        <p14:creationId xmlns:p14="http://schemas.microsoft.com/office/powerpoint/2010/main" val="307879264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solidFill>
                  <a:srgbClr val="808080"/>
                </a:solidFill>
              </a:rPr>
              <a:t>Presentation title</a:t>
            </a:r>
            <a:endParaRPr lang="en-US" dirty="0">
              <a:solidFill>
                <a:srgbClr val="808080"/>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457201" y="1044000"/>
            <a:ext cx="8225549" cy="5184000"/>
          </a:xfrm>
          <a:prstGeom prst="rect">
            <a:avLst/>
          </a:prstGeom>
          <a:noFill/>
          <a:ln w="9525">
            <a:noFill/>
            <a:miter lim="800000"/>
            <a:headEnd/>
            <a:tailEnd/>
          </a:ln>
          <a:effectLst/>
        </p:spPr>
      </p:pic>
    </p:spTree>
    <p:extLst>
      <p:ext uri="{BB962C8B-B14F-4D97-AF65-F5344CB8AC3E}">
        <p14:creationId xmlns:p14="http://schemas.microsoft.com/office/powerpoint/2010/main" val="16991150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smtClean="0">
                <a:solidFill>
                  <a:srgbClr val="808080"/>
                </a:solidFill>
              </a:rPr>
              <a:t>Presentation title</a:t>
            </a:r>
            <a:endParaRPr lang="en-US" dirty="0">
              <a:solidFill>
                <a:srgbClr val="808080"/>
              </a:solidFill>
            </a:endParaRPr>
          </a:p>
        </p:txBody>
      </p:sp>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lIns="91432" tIns="45716" rIns="91432" bIns="45716" anchor="ctr"/>
          <a:lstStyle/>
          <a:p>
            <a:pPr defTabSz="914322" fontAlgn="auto">
              <a:spcBef>
                <a:spcPts val="0"/>
              </a:spcBef>
              <a:spcAft>
                <a:spcPts val="0"/>
              </a:spcAft>
            </a:pPr>
            <a:endParaRPr lang="en-US" dirty="0">
              <a:solidFill>
                <a:srgbClr val="808080"/>
              </a:solidFill>
              <a:latin typeface="Arial"/>
              <a:ea typeface="+mn-ea"/>
            </a:endParaRPr>
          </a:p>
        </p:txBody>
      </p:sp>
    </p:spTree>
    <p:extLst>
      <p:ext uri="{BB962C8B-B14F-4D97-AF65-F5344CB8AC3E}">
        <p14:creationId xmlns:p14="http://schemas.microsoft.com/office/powerpoint/2010/main" val="9269624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lIns="91432" tIns="45716" rIns="91432" bIns="45716" anchor="ctr"/>
          <a:lstStyle/>
          <a:p>
            <a:pPr defTabSz="914322" fontAlgn="auto">
              <a:spcBef>
                <a:spcPts val="0"/>
              </a:spcBef>
              <a:spcAft>
                <a:spcPts val="0"/>
              </a:spcAft>
            </a:pPr>
            <a:endParaRPr lang="en-US" dirty="0">
              <a:solidFill>
                <a:srgbClr val="808080"/>
              </a:solidFill>
              <a:latin typeface="Arial"/>
              <a:ea typeface="+mn-ea"/>
            </a:endParaRPr>
          </a:p>
        </p:txBody>
      </p:sp>
      <p:sp>
        <p:nvSpPr>
          <p:cNvPr id="8" name="Content Placeholder 2"/>
          <p:cNvSpPr>
            <a:spLocks noGrp="1"/>
          </p:cNvSpPr>
          <p:nvPr>
            <p:ph idx="1"/>
          </p:nvPr>
        </p:nvSpPr>
        <p:spPr>
          <a:xfrm>
            <a:off x="455612" y="719139"/>
            <a:ext cx="3506400" cy="5210062"/>
          </a:xfrm>
        </p:spPr>
        <p:txBody>
          <a:bodyPr/>
          <a:lstStyle>
            <a:lvl1pPr marL="0" indent="0" algn="l" defTabSz="995278"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278"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198" indent="-176198" algn="l" defTabSz="995278"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278"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897" indent="-188897" algn="l" defTabSz="995278"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Footer Placeholder 1"/>
          <p:cNvSpPr>
            <a:spLocks noGrp="1"/>
          </p:cNvSpPr>
          <p:nvPr>
            <p:ph type="ftr" sz="quarter" idx="10"/>
          </p:nvPr>
        </p:nvSpPr>
        <p:spPr/>
        <p:txBody>
          <a:bodyPr/>
          <a:lstStyle/>
          <a:p>
            <a:pPr defTabSz="914322" fontAlgn="auto">
              <a:spcBef>
                <a:spcPts val="0"/>
              </a:spcBef>
              <a:spcAft>
                <a:spcPts val="0"/>
              </a:spcAft>
            </a:pPr>
            <a:r>
              <a:rPr lang="en-GB" smtClean="0">
                <a:solidFill>
                  <a:srgbClr val="808080"/>
                </a:solidFill>
                <a:latin typeface="Arial"/>
                <a:ea typeface="+mn-ea"/>
              </a:rPr>
              <a:t>Presentation title</a:t>
            </a:r>
            <a:endParaRPr lang="en-GB" dirty="0">
              <a:solidFill>
                <a:srgbClr val="808080"/>
              </a:solidFill>
              <a:latin typeface="Arial"/>
              <a:ea typeface="+mn-ea"/>
            </a:endParaRPr>
          </a:p>
        </p:txBody>
      </p:sp>
    </p:spTree>
    <p:extLst>
      <p:ext uri="{BB962C8B-B14F-4D97-AF65-F5344CB8AC3E}">
        <p14:creationId xmlns:p14="http://schemas.microsoft.com/office/powerpoint/2010/main" val="762787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919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txBox="1">
            <a:spLocks/>
          </p:cNvSpPr>
          <p:nvPr userDrawn="1"/>
        </p:nvSpPr>
        <p:spPr>
          <a:xfrm>
            <a:off x="456495" y="201570"/>
            <a:ext cx="8231011" cy="860545"/>
          </a:xfrm>
          <a:prstGeom prst="rect">
            <a:avLst/>
          </a:prstGeom>
        </p:spPr>
        <p:txBody>
          <a:bodyPr lIns="0" tIns="0" rIns="0" bIns="0"/>
          <a:lstStyle>
            <a:lvl1pPr algn="l" defTabSz="929945" rtl="0" eaLnBrk="1" latinLnBrk="0" hangingPunct="1">
              <a:lnSpc>
                <a:spcPct val="85000"/>
              </a:lnSpc>
              <a:spcBef>
                <a:spcPct val="0"/>
              </a:spcBef>
              <a:buNone/>
              <a:defRPr sz="3100" b="1" kern="1200">
                <a:solidFill>
                  <a:schemeClr val="bg1"/>
                </a:solidFill>
                <a:latin typeface="Arial" pitchFamily="34" charset="0"/>
                <a:ea typeface="+mj-ea"/>
                <a:cs typeface="Arial" pitchFamily="34" charset="0"/>
              </a:defRPr>
            </a:lvl1pPr>
          </a:lstStyle>
          <a:p>
            <a:pPr defTabSz="908044" fontAlgn="auto">
              <a:spcAft>
                <a:spcPts val="0"/>
              </a:spcAft>
              <a:defRPr/>
            </a:pPr>
            <a:endParaRPr lang="en-ZA" sz="2344" dirty="0">
              <a:solidFill>
                <a:srgbClr val="808080"/>
              </a:solidFill>
            </a:endParaRP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a:xfrm>
            <a:off x="456495" y="6245540"/>
            <a:ext cx="2135011" cy="476014"/>
          </a:xfrm>
          <a:prstGeom prst="rect">
            <a:avLst/>
          </a:prstGeom>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385825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282560" y="757504"/>
            <a:ext cx="5490000" cy="860400"/>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2282560" y="1753200"/>
            <a:ext cx="549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322" indent="0" algn="ctr">
              <a:buNone/>
              <a:defRPr>
                <a:solidFill>
                  <a:schemeClr val="tx1">
                    <a:tint val="75000"/>
                  </a:schemeClr>
                </a:solidFill>
              </a:defRPr>
            </a:lvl3pPr>
            <a:lvl4pPr marL="1371482" indent="0" algn="ctr">
              <a:buNone/>
              <a:defRPr>
                <a:solidFill>
                  <a:schemeClr val="tx1">
                    <a:tint val="75000"/>
                  </a:schemeClr>
                </a:solidFill>
              </a:defRPr>
            </a:lvl4pPr>
            <a:lvl5pPr marL="1828644" indent="0" algn="ctr">
              <a:buNone/>
              <a:defRPr>
                <a:solidFill>
                  <a:schemeClr val="tx1">
                    <a:tint val="75000"/>
                  </a:schemeClr>
                </a:solidFill>
              </a:defRPr>
            </a:lvl5pPr>
            <a:lvl6pPr marL="2285804" indent="0" algn="ctr">
              <a:buNone/>
              <a:defRPr>
                <a:solidFill>
                  <a:schemeClr val="tx1">
                    <a:tint val="75000"/>
                  </a:schemeClr>
                </a:solidFill>
              </a:defRPr>
            </a:lvl6pPr>
            <a:lvl7pPr marL="2742965" indent="0" algn="ctr">
              <a:buNone/>
              <a:defRPr>
                <a:solidFill>
                  <a:schemeClr val="tx1">
                    <a:tint val="75000"/>
                  </a:schemeClr>
                </a:solidFill>
              </a:defRPr>
            </a:lvl7pPr>
            <a:lvl8pPr marL="3200126" indent="0" algn="ctr">
              <a:buNone/>
              <a:defRPr>
                <a:solidFill>
                  <a:schemeClr val="tx1">
                    <a:tint val="75000"/>
                  </a:schemeClr>
                </a:solidFill>
              </a:defRPr>
            </a:lvl8pPr>
            <a:lvl9pPr marL="3657287" indent="0" algn="ctr">
              <a:buNone/>
              <a:defRPr>
                <a:solidFill>
                  <a:schemeClr val="tx1">
                    <a:tint val="75000"/>
                  </a:schemeClr>
                </a:solidFill>
              </a:defRPr>
            </a:lvl9pPr>
          </a:lstStyle>
          <a:p>
            <a:r>
              <a:rPr lang="en-US" smtClean="0"/>
              <a:t>Click to edit Master subtitle style</a:t>
            </a:r>
            <a:endParaRPr lang="en-GB" dirty="0"/>
          </a:p>
        </p:txBody>
      </p:sp>
      <p:sp>
        <p:nvSpPr>
          <p:cNvPr id="8" name="TextBox 7"/>
          <p:cNvSpPr txBox="1"/>
          <p:nvPr userDrawn="1"/>
        </p:nvSpPr>
        <p:spPr>
          <a:xfrm>
            <a:off x="7236296" y="201601"/>
            <a:ext cx="1450504" cy="298543"/>
          </a:xfrm>
          <a:prstGeom prst="rect">
            <a:avLst/>
          </a:prstGeom>
          <a:noFill/>
        </p:spPr>
        <p:txBody>
          <a:bodyPr wrap="square" lIns="0" tIns="36573" rIns="0" bIns="0" rtlCol="0">
            <a:spAutoFit/>
          </a:bodyPr>
          <a:lstStyle/>
          <a:p>
            <a:pPr algn="ctr" defTabSz="914322" fontAlgn="auto">
              <a:lnSpc>
                <a:spcPct val="85000"/>
              </a:lnSpc>
              <a:spcBef>
                <a:spcPts val="0"/>
              </a:spcBef>
              <a:spcAft>
                <a:spcPts val="600"/>
              </a:spcAft>
              <a:buClr>
                <a:srgbClr val="FFE600"/>
              </a:buClr>
              <a:buSzPct val="70000"/>
              <a:buFont typeface="Arial" pitchFamily="34" charset="0"/>
              <a:buNone/>
            </a:pPr>
            <a:r>
              <a:rPr lang="en-ZA" sz="1000" b="1" dirty="0" smtClean="0">
                <a:solidFill>
                  <a:srgbClr val="FF0000"/>
                </a:solidFill>
                <a:latin typeface="Arial"/>
              </a:rPr>
              <a:t>For discussion purposes only</a:t>
            </a:r>
            <a:endParaRPr lang="en-GB" sz="1000" b="1" dirty="0" smtClean="0">
              <a:solidFill>
                <a:srgbClr val="FF0000"/>
              </a:solidFill>
              <a:latin typeface="Arial"/>
            </a:endParaRPr>
          </a:p>
        </p:txBody>
      </p:sp>
    </p:spTree>
    <p:extLst>
      <p:ext uri="{BB962C8B-B14F-4D97-AF65-F5344CB8AC3E}">
        <p14:creationId xmlns:p14="http://schemas.microsoft.com/office/powerpoint/2010/main" val="272780490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dirty="0" smtClean="0">
                <a:solidFill>
                  <a:srgbClr val="808080"/>
                </a:solidFill>
              </a:rPr>
              <a:t>Presentation title</a:t>
            </a:r>
            <a:endParaRPr lang="en-GB" dirty="0">
              <a:solidFill>
                <a:srgbClr val="808080"/>
              </a:solidFill>
            </a:endParaRP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lIns="91432" tIns="45716" rIns="91432" bIns="4571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808080"/>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32" tIns="45716" rIns="91432" bIns="4571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808080"/>
              </a:solidFill>
            </a:endParaRPr>
          </a:p>
        </p:txBody>
      </p:sp>
    </p:spTree>
    <p:extLst>
      <p:ext uri="{BB962C8B-B14F-4D97-AF65-F5344CB8AC3E}">
        <p14:creationId xmlns:p14="http://schemas.microsoft.com/office/powerpoint/2010/main" val="367850976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Footer Placeholder 4"/>
          <p:cNvSpPr>
            <a:spLocks noGrp="1"/>
          </p:cNvSpPr>
          <p:nvPr>
            <p:ph type="ftr" sz="quarter" idx="11"/>
          </p:nvPr>
        </p:nvSpPr>
        <p:spPr/>
        <p:txBody>
          <a:bodyPr/>
          <a:lstStyle/>
          <a:p>
            <a:r>
              <a:rPr lang="en-GB" dirty="0" smtClean="0">
                <a:solidFill>
                  <a:srgbClr val="808080"/>
                </a:solidFill>
              </a:rPr>
              <a:t>Presentation title</a:t>
            </a:r>
            <a:endParaRPr lang="en-GB" dirty="0">
              <a:solidFill>
                <a:srgbClr val="808080"/>
              </a:solidFill>
            </a:endParaRP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lIns="91432" tIns="45716" rIns="91432" bIns="4571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808080"/>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32" tIns="45716" rIns="91432" bIns="4571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808080"/>
              </a:solidFill>
            </a:endParaRPr>
          </a:p>
        </p:txBody>
      </p:sp>
    </p:spTree>
    <p:extLst>
      <p:ext uri="{BB962C8B-B14F-4D97-AF65-F5344CB8AC3E}">
        <p14:creationId xmlns:p14="http://schemas.microsoft.com/office/powerpoint/2010/main" val="2750589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00201"/>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1" y="1600201"/>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a:xfrm>
            <a:off x="2588400" y="6413445"/>
            <a:ext cx="3434400" cy="201600"/>
          </a:xfrm>
        </p:spPr>
        <p:txBody>
          <a:bodyPr/>
          <a:lstStyle/>
          <a:p>
            <a:r>
              <a:rPr lang="en-GB" dirty="0" smtClean="0">
                <a:solidFill>
                  <a:srgbClr val="808080"/>
                </a:solidFill>
              </a:rPr>
              <a:t>Presentation title</a:t>
            </a:r>
            <a:endParaRPr lang="en-GB" dirty="0">
              <a:solidFill>
                <a:srgbClr val="808080"/>
              </a:solidFill>
            </a:endParaRPr>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lIns="91432" tIns="45716" rIns="91432" bIns="4571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808080"/>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32" tIns="45716" rIns="91432" bIns="4571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808080"/>
              </a:solidFill>
            </a:endParaRPr>
          </a:p>
        </p:txBody>
      </p:sp>
    </p:spTree>
    <p:extLst>
      <p:ext uri="{BB962C8B-B14F-4D97-AF65-F5344CB8AC3E}">
        <p14:creationId xmlns:p14="http://schemas.microsoft.com/office/powerpoint/2010/main" val="2078155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6" descr="TestEmblem"/>
          <p:cNvPicPr>
            <a:picLocks noChangeAspect="1" noChangeArrowheads="1"/>
          </p:cNvPicPr>
          <p:nvPr userDrawn="1">
            <p:custDataLst>
              <p:tags r:id="rId1"/>
            </p:custDataLst>
          </p:nvPr>
        </p:nvPicPr>
        <p:blipFill>
          <a:blip r:embed="rId8" cstate="print"/>
          <a:srcRect/>
          <a:stretch>
            <a:fillRect/>
          </a:stretch>
        </p:blipFill>
        <p:spPr bwMode="auto">
          <a:xfrm>
            <a:off x="6767513" y="260350"/>
            <a:ext cx="1944687" cy="755650"/>
          </a:xfrm>
          <a:prstGeom prst="rect">
            <a:avLst/>
          </a:prstGeom>
          <a:noFill/>
          <a:ln w="9525">
            <a:noFill/>
            <a:miter lim="800000"/>
            <a:headEnd/>
            <a:tailEnd/>
          </a:ln>
        </p:spPr>
      </p:pic>
      <p:cxnSp>
        <p:nvCxnSpPr>
          <p:cNvPr id="4" name="Straight Connector 3"/>
          <p:cNvCxnSpPr/>
          <p:nvPr userDrawn="1">
            <p:custDataLst>
              <p:tags r:id="rId2"/>
            </p:custDataLst>
          </p:nvPr>
        </p:nvCxnSpPr>
        <p:spPr>
          <a:xfrm>
            <a:off x="431800" y="1412875"/>
            <a:ext cx="8280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txBox="1">
            <a:spLocks/>
          </p:cNvSpPr>
          <p:nvPr userDrawn="1">
            <p:custDataLst>
              <p:tags r:id="rId3"/>
            </p:custDataLst>
          </p:nvPr>
        </p:nvSpPr>
        <p:spPr>
          <a:xfrm>
            <a:off x="3505200" y="6519863"/>
            <a:ext cx="2133600" cy="365125"/>
          </a:xfrm>
          <a:prstGeom prst="rect">
            <a:avLst/>
          </a:prstGeom>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fld id="{7D9EC84D-6557-4AAE-ABF7-8A5F477F05E8}" type="slidenum">
              <a:rPr lang="en-ZA" sz="1200" smtClean="0">
                <a:solidFill>
                  <a:srgbClr val="898989"/>
                </a:solidFill>
                <a:latin typeface="Calibri" pitchFamily="34" charset="0"/>
                <a:cs typeface="Arial" pitchFamily="34" charset="0"/>
              </a:rPr>
              <a:pPr algn="ctr" eaLnBrk="1" hangingPunct="1">
                <a:defRPr/>
              </a:pPr>
              <a:t>‹#›</a:t>
            </a:fld>
            <a:endParaRPr lang="en-ZA" sz="1200" smtClean="0">
              <a:solidFill>
                <a:srgbClr val="898989"/>
              </a:solidFill>
              <a:latin typeface="Calibri" pitchFamily="34" charset="0"/>
              <a:cs typeface="Arial" pitchFamily="34" charset="0"/>
            </a:endParaRPr>
          </a:p>
        </p:txBody>
      </p:sp>
      <p:cxnSp>
        <p:nvCxnSpPr>
          <p:cNvPr id="6" name="Straight Connector 5"/>
          <p:cNvCxnSpPr/>
          <p:nvPr userDrawn="1">
            <p:custDataLst>
              <p:tags r:id="rId4"/>
            </p:custDataLst>
          </p:nvPr>
        </p:nvCxnSpPr>
        <p:spPr>
          <a:xfrm>
            <a:off x="431800" y="6545263"/>
            <a:ext cx="8280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custDataLst>
              <p:tags r:id="rId5"/>
            </p:custDataLst>
          </p:nvPr>
        </p:nvCxnSpPr>
        <p:spPr>
          <a:xfrm>
            <a:off x="431800" y="2879725"/>
            <a:ext cx="8280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1556792"/>
            <a:ext cx="8229600" cy="1143000"/>
          </a:xfrm>
        </p:spPr>
        <p:txBody>
          <a:bodyPr>
            <a:normAutofit/>
          </a:bodyPr>
          <a:lstStyle>
            <a:lvl1pPr algn="l">
              <a:defRPr sz="2800">
                <a:solidFill>
                  <a:srgbClr val="F69200"/>
                </a:solidFill>
                <a:latin typeface="Arial" pitchFamily="34" charset="0"/>
                <a:cs typeface="Arial" pitchFamily="34" charset="0"/>
              </a:defRPr>
            </a:lvl1pPr>
          </a:lstStyle>
          <a:p>
            <a:r>
              <a:rPr lang="en-US" dirty="0" smtClean="0"/>
              <a:t>Click to edit Master title style</a:t>
            </a:r>
            <a:endParaRPr lang="en-ZA" dirty="0"/>
          </a:p>
        </p:txBody>
      </p:sp>
      <p:sp>
        <p:nvSpPr>
          <p:cNvPr id="8" name="Date Placeholder 3"/>
          <p:cNvSpPr>
            <a:spLocks noGrp="1"/>
          </p:cNvSpPr>
          <p:nvPr>
            <p:ph type="dt" sz="half" idx="10"/>
            <p:custDataLst>
              <p:tags r:id="rId6"/>
            </p:custDataLst>
          </p:nvPr>
        </p:nvSpPr>
        <p:spPr/>
        <p:txBody>
          <a:bodyPr/>
          <a:lstStyle>
            <a:lvl1pPr>
              <a:defRPr/>
            </a:lvl1pPr>
          </a:lstStyle>
          <a:p>
            <a:pPr>
              <a:defRPr/>
            </a:pPr>
            <a:fld id="{61745687-887D-44C5-903A-3332C4694F3A}" type="datetime1">
              <a:rPr lang="en-ZA"/>
              <a:pPr>
                <a:defRPr/>
              </a:pPr>
              <a:t>2019/08/13</a:t>
            </a:fld>
            <a:endParaRPr lang="en-Z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2196001"/>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51200" y="2178001"/>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p:txBody>
          <a:bodyPr/>
          <a:lstStyle/>
          <a:p>
            <a:r>
              <a:rPr lang="en-GB" dirty="0" smtClean="0">
                <a:solidFill>
                  <a:srgbClr val="808080"/>
                </a:solidFill>
              </a:rPr>
              <a:t>Presentation title</a:t>
            </a:r>
            <a:endParaRPr lang="en-GB" dirty="0">
              <a:solidFill>
                <a:srgbClr val="808080"/>
              </a:solidFill>
            </a:endParaRPr>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lIns="91432" tIns="45716" rIns="91432" bIns="4571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808080"/>
              </a:solidFill>
            </a:endParaRPr>
          </a:p>
        </p:txBody>
      </p:sp>
      <p:sp>
        <p:nvSpPr>
          <p:cNvPr id="10" name="Text Placeholder 9"/>
          <p:cNvSpPr>
            <a:spLocks noGrp="1"/>
          </p:cNvSpPr>
          <p:nvPr>
            <p:ph type="body" sz="quarter" idx="12"/>
          </p:nvPr>
        </p:nvSpPr>
        <p:spPr>
          <a:xfrm>
            <a:off x="457200" y="1490400"/>
            <a:ext cx="4042800" cy="640800"/>
          </a:xfrm>
        </p:spPr>
        <p:txBody>
          <a:bodyPr anchor="b" anchorCtr="0"/>
          <a:lstStyle>
            <a:lvl1pPr>
              <a:buNone/>
              <a:defRPr b="1"/>
            </a:lvl1pPr>
          </a:lstStyle>
          <a:p>
            <a:pPr lvl="0"/>
            <a:r>
              <a:rPr lang="en-US" smtClean="0"/>
              <a:t>Click to edit Master text styles</a:t>
            </a:r>
          </a:p>
        </p:txBody>
      </p:sp>
      <p:sp>
        <p:nvSpPr>
          <p:cNvPr id="11" name="Text Placeholder 9"/>
          <p:cNvSpPr>
            <a:spLocks noGrp="1"/>
          </p:cNvSpPr>
          <p:nvPr>
            <p:ph type="body" sz="quarter" idx="13"/>
          </p:nvPr>
        </p:nvSpPr>
        <p:spPr>
          <a:xfrm>
            <a:off x="4651200" y="1490400"/>
            <a:ext cx="4042800" cy="640800"/>
          </a:xfrm>
        </p:spPr>
        <p:txBody>
          <a:bodyPr anchor="b" anchorCtr="0"/>
          <a:lstStyle>
            <a:lvl1pPr>
              <a:buNone/>
              <a:defRPr b="1"/>
            </a:lvl1pPr>
          </a:lstStyle>
          <a:p>
            <a:pPr lvl="0"/>
            <a:r>
              <a:rPr lang="en-US" smtClean="0"/>
              <a:t>Click to edit Master text styles</a:t>
            </a: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32" tIns="45716" rIns="91432" bIns="4571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808080"/>
              </a:solidFill>
            </a:endParaRPr>
          </a:p>
        </p:txBody>
      </p:sp>
    </p:spTree>
    <p:extLst>
      <p:ext uri="{BB962C8B-B14F-4D97-AF65-F5344CB8AC3E}">
        <p14:creationId xmlns:p14="http://schemas.microsoft.com/office/powerpoint/2010/main" val="38226396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smtClean="0">
                <a:solidFill>
                  <a:srgbClr val="808080"/>
                </a:solidFill>
              </a:rPr>
              <a:t>Presentation title</a:t>
            </a:r>
            <a:endParaRPr lang="en-US" dirty="0">
              <a:solidFill>
                <a:srgbClr val="808080"/>
              </a:solidFill>
            </a:endParaRPr>
          </a:p>
        </p:txBody>
      </p:sp>
      <p:sp>
        <p:nvSpPr>
          <p:cNvPr id="3" name="Text Placeholder 2"/>
          <p:cNvSpPr>
            <a:spLocks noGrp="1"/>
          </p:cNvSpPr>
          <p:nvPr>
            <p:ph type="body" sz="quarter" idx="11"/>
          </p:nvPr>
        </p:nvSpPr>
        <p:spPr>
          <a:xfrm>
            <a:off x="455614" y="1025526"/>
            <a:ext cx="82296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32" tIns="45716" rIns="91432" bIns="4571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808080"/>
              </a:solidFill>
            </a:endParaRPr>
          </a:p>
        </p:txBody>
      </p:sp>
    </p:spTree>
    <p:extLst>
      <p:ext uri="{BB962C8B-B14F-4D97-AF65-F5344CB8AC3E}">
        <p14:creationId xmlns:p14="http://schemas.microsoft.com/office/powerpoint/2010/main" val="8130918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solidFill>
                  <a:srgbClr val="808080"/>
                </a:solidFill>
              </a:rPr>
              <a:t>Presentation title</a:t>
            </a:r>
            <a:endParaRPr lang="en-US" dirty="0">
              <a:solidFill>
                <a:srgbClr val="808080"/>
              </a:solidFill>
            </a:endParaRPr>
          </a:p>
        </p:txBody>
      </p:sp>
      <p:sp>
        <p:nvSpPr>
          <p:cNvPr id="3077"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32" tIns="45716" rIns="91432" bIns="45716" numCol="1" anchor="t" anchorCtr="0" compatLnSpc="1">
            <a:prstTxWarp prst="textNoShape">
              <a:avLst/>
            </a:prstTxWarp>
          </a:bodyPr>
          <a:lstStyle/>
          <a:p>
            <a:pPr defTabSz="914322" fontAlgn="auto">
              <a:spcBef>
                <a:spcPts val="0"/>
              </a:spcBef>
              <a:spcAft>
                <a:spcPts val="0"/>
              </a:spcAft>
            </a:pPr>
            <a:endParaRPr lang="en-GB">
              <a:solidFill>
                <a:srgbClr val="000000"/>
              </a:solidFill>
              <a:latin typeface="Arial"/>
            </a:endParaRPr>
          </a:p>
        </p:txBody>
      </p:sp>
    </p:spTree>
    <p:extLst>
      <p:ext uri="{BB962C8B-B14F-4D97-AF65-F5344CB8AC3E}">
        <p14:creationId xmlns:p14="http://schemas.microsoft.com/office/powerpoint/2010/main" val="21825380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solidFill>
                  <a:srgbClr val="808080"/>
                </a:solidFill>
              </a:rPr>
              <a:t>Presentation title</a:t>
            </a:r>
            <a:endParaRPr lang="en-US" dirty="0">
              <a:solidFill>
                <a:srgbClr val="808080"/>
              </a:solidFill>
            </a:endParaRPr>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32" tIns="45716" rIns="91432" bIns="45716" numCol="1" anchor="t" anchorCtr="0" compatLnSpc="1">
            <a:prstTxWarp prst="textNoShape">
              <a:avLst/>
            </a:prstTxWarp>
          </a:bodyPr>
          <a:lstStyle/>
          <a:p>
            <a:pPr defTabSz="914322" fontAlgn="auto">
              <a:spcBef>
                <a:spcPts val="0"/>
              </a:spcBef>
              <a:spcAft>
                <a:spcPts val="0"/>
              </a:spcAft>
            </a:pPr>
            <a:endParaRPr lang="en-GB">
              <a:solidFill>
                <a:srgbClr val="000000"/>
              </a:solidFill>
              <a:latin typeface="Arial"/>
            </a:endParaRPr>
          </a:p>
        </p:txBody>
      </p:sp>
    </p:spTree>
    <p:extLst>
      <p:ext uri="{BB962C8B-B14F-4D97-AF65-F5344CB8AC3E}">
        <p14:creationId xmlns:p14="http://schemas.microsoft.com/office/powerpoint/2010/main" val="212011900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solidFill>
                  <a:srgbClr val="808080"/>
                </a:solidFill>
              </a:rPr>
              <a:t>Presentation title</a:t>
            </a:r>
            <a:endParaRPr lang="en-US" dirty="0">
              <a:solidFill>
                <a:srgbClr val="808080"/>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457201" y="1044000"/>
            <a:ext cx="8225549" cy="5184000"/>
          </a:xfrm>
          <a:prstGeom prst="rect">
            <a:avLst/>
          </a:prstGeom>
          <a:noFill/>
          <a:ln w="9525">
            <a:noFill/>
            <a:miter lim="800000"/>
            <a:headEnd/>
            <a:tailEnd/>
          </a:ln>
          <a:effectLst/>
        </p:spPr>
      </p:pic>
    </p:spTree>
    <p:extLst>
      <p:ext uri="{BB962C8B-B14F-4D97-AF65-F5344CB8AC3E}">
        <p14:creationId xmlns:p14="http://schemas.microsoft.com/office/powerpoint/2010/main" val="408779427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smtClean="0">
                <a:solidFill>
                  <a:srgbClr val="808080"/>
                </a:solidFill>
              </a:rPr>
              <a:t>Presentation title</a:t>
            </a:r>
            <a:endParaRPr lang="en-US" dirty="0">
              <a:solidFill>
                <a:srgbClr val="808080"/>
              </a:solidFill>
            </a:endParaRPr>
          </a:p>
        </p:txBody>
      </p:sp>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lIns="91432" tIns="45716" rIns="91432" bIns="45716" anchor="ctr"/>
          <a:lstStyle/>
          <a:p>
            <a:pPr defTabSz="914322" fontAlgn="auto">
              <a:spcBef>
                <a:spcPts val="0"/>
              </a:spcBef>
              <a:spcAft>
                <a:spcPts val="0"/>
              </a:spcAft>
            </a:pPr>
            <a:endParaRPr lang="en-US" dirty="0">
              <a:solidFill>
                <a:srgbClr val="808080"/>
              </a:solidFill>
              <a:latin typeface="Arial"/>
            </a:endParaRPr>
          </a:p>
        </p:txBody>
      </p:sp>
    </p:spTree>
    <p:extLst>
      <p:ext uri="{BB962C8B-B14F-4D97-AF65-F5344CB8AC3E}">
        <p14:creationId xmlns:p14="http://schemas.microsoft.com/office/powerpoint/2010/main" val="16332349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lIns="91432" tIns="45716" rIns="91432" bIns="45716" anchor="ctr"/>
          <a:lstStyle/>
          <a:p>
            <a:pPr defTabSz="914322" fontAlgn="auto">
              <a:spcBef>
                <a:spcPts val="0"/>
              </a:spcBef>
              <a:spcAft>
                <a:spcPts val="0"/>
              </a:spcAft>
            </a:pPr>
            <a:endParaRPr lang="en-US" dirty="0">
              <a:solidFill>
                <a:srgbClr val="808080"/>
              </a:solidFill>
              <a:latin typeface="Arial"/>
            </a:endParaRPr>
          </a:p>
        </p:txBody>
      </p:sp>
      <p:sp>
        <p:nvSpPr>
          <p:cNvPr id="8" name="Content Placeholder 2"/>
          <p:cNvSpPr>
            <a:spLocks noGrp="1"/>
          </p:cNvSpPr>
          <p:nvPr>
            <p:ph idx="1"/>
          </p:nvPr>
        </p:nvSpPr>
        <p:spPr>
          <a:xfrm>
            <a:off x="455612" y="719139"/>
            <a:ext cx="3506400" cy="5210062"/>
          </a:xfrm>
        </p:spPr>
        <p:txBody>
          <a:bodyPr/>
          <a:lstStyle>
            <a:lvl1pPr marL="0" indent="0" algn="l" defTabSz="995278"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278"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198" indent="-176198" algn="l" defTabSz="995278"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278"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897" indent="-188897" algn="l" defTabSz="995278"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96750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574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17B3DE75-B293-4570-A224-766E6F82C8AD}" type="datetime1">
              <a:rPr lang="en-ZA"/>
              <a:pPr>
                <a:defRPr/>
              </a:pPr>
              <a:t>2019/08/13</a:t>
            </a:fld>
            <a:endParaRPr lang="en-ZA"/>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ZA"/>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C0F826A1-CCDC-4156-9507-2FD10978F0F5}" type="slidenum">
              <a:rPr lang="en-ZA"/>
              <a:pPr>
                <a:defRPr/>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custDataLst>
              <p:tags r:id="rId1"/>
            </p:custDataLst>
          </p:nvPr>
        </p:nvSpPr>
        <p:spPr/>
        <p:txBody>
          <a:bodyPr/>
          <a:lstStyle>
            <a:lvl1pPr>
              <a:defRPr/>
            </a:lvl1pPr>
          </a:lstStyle>
          <a:p>
            <a:pPr>
              <a:defRPr/>
            </a:pPr>
            <a:fld id="{CFF5447F-6C31-4008-8376-FC9B1DD287DF}" type="datetime1">
              <a:rPr lang="en-ZA"/>
              <a:pPr>
                <a:defRPr/>
              </a:pPr>
              <a:t>2019/08/13</a:t>
            </a:fld>
            <a:endParaRPr lang="en-ZA"/>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ZA"/>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A4E657CE-F657-4760-887A-51DA45D19D82}" type="slidenum">
              <a:rPr lang="en-ZA"/>
              <a:pPr>
                <a:defRPr/>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custDataLst>
              <p:tags r:id="rId1"/>
            </p:custDataLst>
          </p:nvPr>
        </p:nvSpPr>
        <p:spPr/>
        <p:txBody>
          <a:bodyPr/>
          <a:lstStyle>
            <a:lvl1pPr>
              <a:defRPr/>
            </a:lvl1pPr>
          </a:lstStyle>
          <a:p>
            <a:pPr>
              <a:defRPr/>
            </a:pPr>
            <a:fld id="{FD3611E1-EA21-4FE3-8140-DB6A3353863A}" type="datetime1">
              <a:rPr lang="en-ZA"/>
              <a:pPr>
                <a:defRPr/>
              </a:pPr>
              <a:t>2019/08/13</a:t>
            </a:fld>
            <a:endParaRPr lang="en-ZA"/>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ZA"/>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4955CC8C-475B-4F6C-8AF9-A2075E5C2937}" type="slidenum">
              <a:rPr lang="en-ZA"/>
              <a:pPr>
                <a:defRPr/>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custDataLst>
              <p:tags r:id="rId1"/>
            </p:custDataLst>
          </p:nvPr>
        </p:nvSpPr>
        <p:spPr/>
        <p:txBody>
          <a:bodyPr/>
          <a:lstStyle>
            <a:lvl1pPr>
              <a:defRPr/>
            </a:lvl1pPr>
          </a:lstStyle>
          <a:p>
            <a:pPr>
              <a:defRPr/>
            </a:pPr>
            <a:fld id="{DB53D67A-7700-4940-8A1A-9EFCC4F8B512}" type="datetime1">
              <a:rPr lang="en-ZA"/>
              <a:pPr>
                <a:defRPr/>
              </a:pPr>
              <a:t>2019/08/13</a:t>
            </a:fld>
            <a:endParaRPr lang="en-ZA"/>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ZA"/>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673138D4-92B1-41D3-BA8F-A41270D3FC80}" type="slidenum">
              <a:rPr lang="en-ZA"/>
              <a:pPr>
                <a:defRPr/>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0388F821-1CC8-4F3F-BE9E-AD5AC12C373F}" type="datetime1">
              <a:rPr lang="en-ZA"/>
              <a:pPr>
                <a:defRPr/>
              </a:pPr>
              <a:t>2019/08/13</a:t>
            </a:fld>
            <a:endParaRPr lang="en-ZA"/>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ZA"/>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B9168465-A703-4BC5-90A0-177D3A0A491C}" type="slidenum">
              <a:rPr lang="en-ZA"/>
              <a:pPr>
                <a:defRPr/>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6C87CA26-E9CE-4918-B7C0-D36B2EED6D19}" type="datetime1">
              <a:rPr lang="en-ZA"/>
              <a:pPr>
                <a:defRPr/>
              </a:pPr>
              <a:t>2019/08/13</a:t>
            </a:fld>
            <a:endParaRPr lang="en-ZA"/>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ZA"/>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47FD7631-DE97-4B5B-BBE3-A7AD8A65F349}" type="slidenum">
              <a:rPr lang="en-ZA"/>
              <a:pPr>
                <a:defRPr/>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custDataLst>
              <p:tags r:id="rId14"/>
            </p:custDataLst>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sp>
        <p:nvSpPr>
          <p:cNvPr id="1027" name="Text Placeholder 2"/>
          <p:cNvSpPr>
            <a:spLocks noGrp="1"/>
          </p:cNvSpPr>
          <p:nvPr>
            <p:ph type="body" idx="1"/>
            <p:custDataLst>
              <p:tags r:id="rId15"/>
            </p:custDataLst>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custDataLst>
              <p:tags r:id="rId16"/>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a:defRPr/>
            </a:pPr>
            <a:fld id="{EBBA8160-3D1C-4D2D-A768-A8914004F692}" type="datetime1">
              <a:rPr lang="en-ZA"/>
              <a:pPr>
                <a:defRPr/>
              </a:pPr>
              <a:t>2019/08/13</a:t>
            </a:fld>
            <a:endParaRPr lang="en-ZA"/>
          </a:p>
        </p:txBody>
      </p:sp>
      <p:sp>
        <p:nvSpPr>
          <p:cNvPr id="5" name="Footer Placeholder 4"/>
          <p:cNvSpPr>
            <a:spLocks noGrp="1"/>
          </p:cNvSpPr>
          <p:nvPr>
            <p:ph type="ftr" sz="quarter" idx="3"/>
            <p:custDataLst>
              <p:tags r:id="rId17"/>
            </p:custDataLst>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ZA"/>
          </a:p>
        </p:txBody>
      </p:sp>
      <p:sp>
        <p:nvSpPr>
          <p:cNvPr id="6" name="Slide Number Placeholder 5"/>
          <p:cNvSpPr>
            <a:spLocks noGrp="1"/>
          </p:cNvSpPr>
          <p:nvPr>
            <p:ph type="sldNum" sz="quarter" idx="4"/>
            <p:custDataLst>
              <p:tags r:id="rId18"/>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a:defRPr/>
            </a:pPr>
            <a:fld id="{8D3BE6FD-59A0-4F6D-906E-5356260C7D7A}" type="slidenum">
              <a:rPr lang="en-ZA"/>
              <a:pPr>
                <a:defRPr/>
              </a:pPr>
              <a:t>‹#›</a:t>
            </a:fld>
            <a:endParaRPr lang="en-ZA"/>
          </a:p>
        </p:txBody>
      </p:sp>
    </p:spTree>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10" r:id="rId4"/>
    <p:sldLayoutId id="2147484411" r:id="rId5"/>
    <p:sldLayoutId id="2147484412" r:id="rId6"/>
    <p:sldLayoutId id="2147484413" r:id="rId7"/>
    <p:sldLayoutId id="2147484414" r:id="rId8"/>
    <p:sldLayoutId id="2147484415" r:id="rId9"/>
    <p:sldLayoutId id="2147484416" r:id="rId10"/>
    <p:sldLayoutId id="2147484417" r:id="rId11"/>
    <p:sldLayoutId id="2147484418"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425600"/>
            <a:ext cx="8229600"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2588400" y="6415200"/>
            <a:ext cx="3434400" cy="201600"/>
          </a:xfrm>
          <a:prstGeom prst="rect">
            <a:avLst/>
          </a:prstGeom>
        </p:spPr>
        <p:txBody>
          <a:bodyPr vert="horz" lIns="0" tIns="0" rIns="0" bIns="0" rtlCol="0" anchor="t" anchorCtr="0">
            <a:noAutofit/>
          </a:bodyPr>
          <a:lstStyle>
            <a:lvl1pPr algn="l">
              <a:defRPr sz="1100">
                <a:solidFill>
                  <a:schemeClr val="bg1"/>
                </a:solidFill>
              </a:defRPr>
            </a:lvl1pPr>
          </a:lstStyle>
          <a:p>
            <a:pPr defTabSz="914322" fontAlgn="auto">
              <a:spcBef>
                <a:spcPts val="0"/>
              </a:spcBef>
              <a:spcAft>
                <a:spcPts val="0"/>
              </a:spcAft>
            </a:pPr>
            <a:r>
              <a:rPr lang="en-GB" dirty="0" smtClean="0">
                <a:solidFill>
                  <a:srgbClr val="808080"/>
                </a:solidFill>
                <a:latin typeface="Arial"/>
                <a:ea typeface="+mn-ea"/>
              </a:rPr>
              <a:t>Presentation title</a:t>
            </a:r>
            <a:endParaRPr lang="en-GB" dirty="0">
              <a:solidFill>
                <a:srgbClr val="808080"/>
              </a:solidFill>
              <a:latin typeface="Arial"/>
              <a:ea typeface="+mn-ea"/>
            </a:endParaRPr>
          </a:p>
        </p:txBody>
      </p:sp>
      <p:sp>
        <p:nvSpPr>
          <p:cNvPr id="7" name="TextBox 6"/>
          <p:cNvSpPr txBox="1"/>
          <p:nvPr/>
        </p:nvSpPr>
        <p:spPr>
          <a:xfrm>
            <a:off x="457201" y="6415200"/>
            <a:ext cx="720000" cy="198000"/>
          </a:xfrm>
          <a:prstGeom prst="rect">
            <a:avLst/>
          </a:prstGeom>
          <a:noFill/>
        </p:spPr>
        <p:txBody>
          <a:bodyPr wrap="square" lIns="0" tIns="0" rIns="0" bIns="0" rtlCol="0">
            <a:noAutofit/>
          </a:bodyPr>
          <a:lstStyle/>
          <a:p>
            <a:pPr defTabSz="914322" fontAlgn="auto">
              <a:spcBef>
                <a:spcPts val="0"/>
              </a:spcBef>
              <a:spcAft>
                <a:spcPts val="0"/>
              </a:spcAft>
            </a:pPr>
            <a:r>
              <a:rPr lang="en-GB" sz="1100" dirty="0" smtClean="0">
                <a:solidFill>
                  <a:srgbClr val="808080"/>
                </a:solidFill>
                <a:latin typeface="Arial"/>
                <a:ea typeface="+mn-ea"/>
              </a:rPr>
              <a:t>Page </a:t>
            </a:r>
            <a:fld id="{9AE4D82F-B047-469B-AC52-A46321747EAF}" type="slidenum">
              <a:rPr lang="en-GB" sz="1100" smtClean="0">
                <a:solidFill>
                  <a:srgbClr val="808080"/>
                </a:solidFill>
                <a:latin typeface="Arial"/>
                <a:ea typeface="+mn-ea"/>
              </a:rPr>
              <a:pPr defTabSz="914322" fontAlgn="auto">
                <a:spcBef>
                  <a:spcPts val="0"/>
                </a:spcBef>
                <a:spcAft>
                  <a:spcPts val="0"/>
                </a:spcAft>
              </a:pPr>
              <a:t>‹#›</a:t>
            </a:fld>
            <a:endParaRPr lang="en-GB" sz="1100" dirty="0">
              <a:solidFill>
                <a:srgbClr val="808080"/>
              </a:solidFill>
              <a:latin typeface="Arial"/>
              <a:ea typeface="+mn-ea"/>
            </a:endParaRPr>
          </a:p>
        </p:txBody>
      </p:sp>
      <p:grpSp>
        <p:nvGrpSpPr>
          <p:cNvPr id="8" name="Group 7"/>
          <p:cNvGrpSpPr/>
          <p:nvPr/>
        </p:nvGrpSpPr>
        <p:grpSpPr bwMode="gray">
          <a:xfrm>
            <a:off x="8348664" y="6450014"/>
            <a:ext cx="338137" cy="204787"/>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22" fontAlgn="auto">
                <a:spcBef>
                  <a:spcPts val="0"/>
                </a:spcBef>
                <a:spcAft>
                  <a:spcPts val="0"/>
                </a:spcAft>
              </a:pPr>
              <a:endParaRPr lang="en-GB">
                <a:solidFill>
                  <a:srgbClr val="000000"/>
                </a:solidFill>
                <a:latin typeface="Arial"/>
                <a:ea typeface="+mn-ea"/>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22" fontAlgn="auto">
                <a:spcBef>
                  <a:spcPts val="0"/>
                </a:spcBef>
                <a:spcAft>
                  <a:spcPts val="0"/>
                </a:spcAft>
              </a:pPr>
              <a:endParaRPr lang="en-GB">
                <a:solidFill>
                  <a:srgbClr val="000000"/>
                </a:solidFill>
                <a:latin typeface="Arial"/>
                <a:ea typeface="+mn-ea"/>
              </a:endParaRPr>
            </a:p>
          </p:txBody>
        </p:sp>
      </p:grpSp>
      <p:pic>
        <p:nvPicPr>
          <p:cNvPr id="9"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812360" y="6337920"/>
            <a:ext cx="1060885"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5106297"/>
      </p:ext>
    </p:extLst>
  </p:cSld>
  <p:clrMap bg1="lt1" tx1="dk1" bg2="lt2" tx2="dk2" accent1="accent1" accent2="accent2" accent3="accent3" accent4="accent4" accent5="accent5" accent6="accent6" hlink="hlink" folHlink="folHlink"/>
  <p:sldLayoutIdLst>
    <p:sldLayoutId id="2147484423" r:id="rId1"/>
    <p:sldLayoutId id="2147484424" r:id="rId2"/>
    <p:sldLayoutId id="2147484425" r:id="rId3"/>
    <p:sldLayoutId id="2147484426" r:id="rId4"/>
    <p:sldLayoutId id="2147484427" r:id="rId5"/>
    <p:sldLayoutId id="2147484428" r:id="rId6"/>
    <p:sldLayoutId id="2147484429" r:id="rId7"/>
    <p:sldLayoutId id="2147484430" r:id="rId8"/>
    <p:sldLayoutId id="2147484431" r:id="rId9"/>
    <p:sldLayoutId id="2147484432" r:id="rId10"/>
    <p:sldLayoutId id="2147484433" r:id="rId11"/>
    <p:sldLayoutId id="2147484434" r:id="rId12"/>
    <p:sldLayoutId id="2147484448" r:id="rId13"/>
  </p:sldLayoutIdLst>
  <p:timing>
    <p:tnLst>
      <p:par>
        <p:cTn id="1" dur="indefinite" restart="never" nodeType="tmRoot"/>
      </p:par>
    </p:tnLst>
  </p:timing>
  <p:hf sldNum="0" hdr="0" dt="0"/>
  <p:txStyles>
    <p:titleStyle>
      <a:lvl1pPr algn="l" defTabSz="914322"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42870" indent="-342870" algn="l" defTabSz="914322"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552" indent="-353982" algn="l" defTabSz="914322"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821" indent="-353982" algn="l" defTabSz="914322"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391" indent="-355569" algn="l" defTabSz="914322"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372" indent="-353982" algn="l" defTabSz="914322"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385" indent="-228580" algn="l" defTabSz="91432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46" indent="-228580" algn="l" defTabSz="91432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06" indent="-228580" algn="l" defTabSz="91432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67" indent="-228580" algn="l" defTabSz="91432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2" rtl="0" eaLnBrk="1" latinLnBrk="0" hangingPunct="1">
        <a:defRPr sz="1800" kern="1200">
          <a:solidFill>
            <a:schemeClr val="tx1"/>
          </a:solidFill>
          <a:latin typeface="+mn-lt"/>
          <a:ea typeface="+mn-ea"/>
          <a:cs typeface="+mn-cs"/>
        </a:defRPr>
      </a:lvl1pPr>
      <a:lvl2pPr marL="457160" algn="l" defTabSz="914322" rtl="0" eaLnBrk="1" latinLnBrk="0" hangingPunct="1">
        <a:defRPr sz="1800" kern="1200">
          <a:solidFill>
            <a:schemeClr val="tx1"/>
          </a:solidFill>
          <a:latin typeface="+mn-lt"/>
          <a:ea typeface="+mn-ea"/>
          <a:cs typeface="+mn-cs"/>
        </a:defRPr>
      </a:lvl2pPr>
      <a:lvl3pPr marL="914322" algn="l" defTabSz="914322" rtl="0" eaLnBrk="1" latinLnBrk="0" hangingPunct="1">
        <a:defRPr sz="1800" kern="1200">
          <a:solidFill>
            <a:schemeClr val="tx1"/>
          </a:solidFill>
          <a:latin typeface="+mn-lt"/>
          <a:ea typeface="+mn-ea"/>
          <a:cs typeface="+mn-cs"/>
        </a:defRPr>
      </a:lvl3pPr>
      <a:lvl4pPr marL="1371482" algn="l" defTabSz="914322" rtl="0" eaLnBrk="1" latinLnBrk="0" hangingPunct="1">
        <a:defRPr sz="1800" kern="1200">
          <a:solidFill>
            <a:schemeClr val="tx1"/>
          </a:solidFill>
          <a:latin typeface="+mn-lt"/>
          <a:ea typeface="+mn-ea"/>
          <a:cs typeface="+mn-cs"/>
        </a:defRPr>
      </a:lvl4pPr>
      <a:lvl5pPr marL="1828644" algn="l" defTabSz="914322" rtl="0" eaLnBrk="1" latinLnBrk="0" hangingPunct="1">
        <a:defRPr sz="1800" kern="1200">
          <a:solidFill>
            <a:schemeClr val="tx1"/>
          </a:solidFill>
          <a:latin typeface="+mn-lt"/>
          <a:ea typeface="+mn-ea"/>
          <a:cs typeface="+mn-cs"/>
        </a:defRPr>
      </a:lvl5pPr>
      <a:lvl6pPr marL="2285804" algn="l" defTabSz="914322" rtl="0" eaLnBrk="1" latinLnBrk="0" hangingPunct="1">
        <a:defRPr sz="1800" kern="1200">
          <a:solidFill>
            <a:schemeClr val="tx1"/>
          </a:solidFill>
          <a:latin typeface="+mn-lt"/>
          <a:ea typeface="+mn-ea"/>
          <a:cs typeface="+mn-cs"/>
        </a:defRPr>
      </a:lvl6pPr>
      <a:lvl7pPr marL="2742965" algn="l" defTabSz="914322" rtl="0" eaLnBrk="1" latinLnBrk="0" hangingPunct="1">
        <a:defRPr sz="1800" kern="1200">
          <a:solidFill>
            <a:schemeClr val="tx1"/>
          </a:solidFill>
          <a:latin typeface="+mn-lt"/>
          <a:ea typeface="+mn-ea"/>
          <a:cs typeface="+mn-cs"/>
        </a:defRPr>
      </a:lvl7pPr>
      <a:lvl8pPr marL="3200126" algn="l" defTabSz="914322" rtl="0" eaLnBrk="1" latinLnBrk="0" hangingPunct="1">
        <a:defRPr sz="1800" kern="1200">
          <a:solidFill>
            <a:schemeClr val="tx1"/>
          </a:solidFill>
          <a:latin typeface="+mn-lt"/>
          <a:ea typeface="+mn-ea"/>
          <a:cs typeface="+mn-cs"/>
        </a:defRPr>
      </a:lvl8pPr>
      <a:lvl9pPr marL="3657287" algn="l" defTabSz="91432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425600"/>
            <a:ext cx="8229600" cy="4698000"/>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2588400" y="6415200"/>
            <a:ext cx="3434400" cy="201600"/>
          </a:xfrm>
          <a:prstGeom prst="rect">
            <a:avLst/>
          </a:prstGeom>
        </p:spPr>
        <p:txBody>
          <a:bodyPr vert="horz" lIns="0" tIns="0" rIns="0" bIns="0" rtlCol="0" anchor="t" anchorCtr="0">
            <a:noAutofit/>
          </a:bodyPr>
          <a:lstStyle>
            <a:lvl1pPr algn="l">
              <a:defRPr sz="1100">
                <a:solidFill>
                  <a:schemeClr val="bg1"/>
                </a:solidFill>
              </a:defRPr>
            </a:lvl1pPr>
          </a:lstStyle>
          <a:p>
            <a:pPr defTabSz="914322" fontAlgn="auto">
              <a:spcBef>
                <a:spcPts val="0"/>
              </a:spcBef>
              <a:spcAft>
                <a:spcPts val="0"/>
              </a:spcAft>
            </a:pPr>
            <a:r>
              <a:rPr lang="en-GB" dirty="0" smtClean="0">
                <a:solidFill>
                  <a:srgbClr val="808080"/>
                </a:solidFill>
                <a:latin typeface="Arial"/>
              </a:rPr>
              <a:t>Presentation title</a:t>
            </a:r>
            <a:endParaRPr lang="en-GB" dirty="0">
              <a:solidFill>
                <a:srgbClr val="808080"/>
              </a:solidFill>
              <a:latin typeface="Arial"/>
            </a:endParaRPr>
          </a:p>
        </p:txBody>
      </p:sp>
      <p:sp>
        <p:nvSpPr>
          <p:cNvPr id="7" name="TextBox 6"/>
          <p:cNvSpPr txBox="1"/>
          <p:nvPr/>
        </p:nvSpPr>
        <p:spPr>
          <a:xfrm>
            <a:off x="457201" y="6415200"/>
            <a:ext cx="720000" cy="198000"/>
          </a:xfrm>
          <a:prstGeom prst="rect">
            <a:avLst/>
          </a:prstGeom>
          <a:noFill/>
        </p:spPr>
        <p:txBody>
          <a:bodyPr wrap="square" lIns="0" tIns="0" rIns="0" bIns="0" rtlCol="0">
            <a:noAutofit/>
          </a:bodyPr>
          <a:lstStyle/>
          <a:p>
            <a:pPr defTabSz="914322" fontAlgn="auto">
              <a:spcBef>
                <a:spcPts val="0"/>
              </a:spcBef>
              <a:spcAft>
                <a:spcPts val="0"/>
              </a:spcAft>
            </a:pPr>
            <a:r>
              <a:rPr lang="en-GB" sz="1100" dirty="0" smtClean="0">
                <a:solidFill>
                  <a:srgbClr val="808080"/>
                </a:solidFill>
                <a:latin typeface="Arial"/>
              </a:rPr>
              <a:t>Page </a:t>
            </a:r>
            <a:fld id="{9AE4D82F-B047-469B-AC52-A46321747EAF}" type="slidenum">
              <a:rPr lang="en-GB" sz="1100" smtClean="0">
                <a:solidFill>
                  <a:srgbClr val="808080"/>
                </a:solidFill>
                <a:latin typeface="Arial"/>
              </a:rPr>
              <a:pPr defTabSz="914322" fontAlgn="auto">
                <a:spcBef>
                  <a:spcPts val="0"/>
                </a:spcBef>
                <a:spcAft>
                  <a:spcPts val="0"/>
                </a:spcAft>
              </a:pPr>
              <a:t>‹#›</a:t>
            </a:fld>
            <a:endParaRPr lang="en-GB" sz="1100" dirty="0">
              <a:solidFill>
                <a:srgbClr val="808080"/>
              </a:solidFill>
              <a:latin typeface="Arial"/>
            </a:endParaRPr>
          </a:p>
        </p:txBody>
      </p:sp>
      <p:grpSp>
        <p:nvGrpSpPr>
          <p:cNvPr id="8" name="Group 7"/>
          <p:cNvGrpSpPr/>
          <p:nvPr/>
        </p:nvGrpSpPr>
        <p:grpSpPr bwMode="gray">
          <a:xfrm>
            <a:off x="8348664" y="6450014"/>
            <a:ext cx="338137" cy="204787"/>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22" fontAlgn="auto">
                <a:spcBef>
                  <a:spcPts val="0"/>
                </a:spcBef>
                <a:spcAft>
                  <a:spcPts val="0"/>
                </a:spcAft>
              </a:pPr>
              <a:endParaRPr lang="en-GB">
                <a:solidFill>
                  <a:srgbClr val="000000"/>
                </a:solidFill>
                <a:latin typeface="Arial"/>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22" fontAlgn="auto">
                <a:spcBef>
                  <a:spcPts val="0"/>
                </a:spcBef>
                <a:spcAft>
                  <a:spcPts val="0"/>
                </a:spcAft>
              </a:pPr>
              <a:endParaRPr lang="en-GB">
                <a:solidFill>
                  <a:srgbClr val="000000"/>
                </a:solidFill>
                <a:latin typeface="Arial"/>
              </a:endParaRPr>
            </a:p>
          </p:txBody>
        </p:sp>
      </p:grpSp>
      <p:pic>
        <p:nvPicPr>
          <p:cNvPr id="9"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12360" y="6337920"/>
            <a:ext cx="1060885"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4619509"/>
      </p:ext>
    </p:extLst>
  </p:cSld>
  <p:clrMap bg1="lt1" tx1="dk1" bg2="lt2" tx2="dk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 id="2147484447" r:id="rId12"/>
  </p:sldLayoutIdLst>
  <p:timing>
    <p:tnLst>
      <p:par>
        <p:cTn id="1" dur="indefinite" restart="never" nodeType="tmRoot"/>
      </p:par>
    </p:tnLst>
  </p:timing>
  <p:hf sldNum="0" hdr="0" dt="0"/>
  <p:txStyles>
    <p:titleStyle>
      <a:lvl1pPr algn="l" defTabSz="914322"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42870" indent="-342870" algn="l" defTabSz="914322"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552" indent="-353982" algn="l" defTabSz="914322"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821" indent="-353982" algn="l" defTabSz="914322"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391" indent="-355569" algn="l" defTabSz="914322"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372" indent="-353982" algn="l" defTabSz="914322"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385" indent="-228580" algn="l" defTabSz="91432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46" indent="-228580" algn="l" defTabSz="91432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06" indent="-228580" algn="l" defTabSz="91432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67" indent="-228580" algn="l" defTabSz="91432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2" rtl="0" eaLnBrk="1" latinLnBrk="0" hangingPunct="1">
        <a:defRPr sz="1800" kern="1200">
          <a:solidFill>
            <a:schemeClr val="tx1"/>
          </a:solidFill>
          <a:latin typeface="+mn-lt"/>
          <a:ea typeface="+mn-ea"/>
          <a:cs typeface="+mn-cs"/>
        </a:defRPr>
      </a:lvl1pPr>
      <a:lvl2pPr marL="457160" algn="l" defTabSz="914322" rtl="0" eaLnBrk="1" latinLnBrk="0" hangingPunct="1">
        <a:defRPr sz="1800" kern="1200">
          <a:solidFill>
            <a:schemeClr val="tx1"/>
          </a:solidFill>
          <a:latin typeface="+mn-lt"/>
          <a:ea typeface="+mn-ea"/>
          <a:cs typeface="+mn-cs"/>
        </a:defRPr>
      </a:lvl2pPr>
      <a:lvl3pPr marL="914322" algn="l" defTabSz="914322" rtl="0" eaLnBrk="1" latinLnBrk="0" hangingPunct="1">
        <a:defRPr sz="1800" kern="1200">
          <a:solidFill>
            <a:schemeClr val="tx1"/>
          </a:solidFill>
          <a:latin typeface="+mn-lt"/>
          <a:ea typeface="+mn-ea"/>
          <a:cs typeface="+mn-cs"/>
        </a:defRPr>
      </a:lvl3pPr>
      <a:lvl4pPr marL="1371482" algn="l" defTabSz="914322" rtl="0" eaLnBrk="1" latinLnBrk="0" hangingPunct="1">
        <a:defRPr sz="1800" kern="1200">
          <a:solidFill>
            <a:schemeClr val="tx1"/>
          </a:solidFill>
          <a:latin typeface="+mn-lt"/>
          <a:ea typeface="+mn-ea"/>
          <a:cs typeface="+mn-cs"/>
        </a:defRPr>
      </a:lvl4pPr>
      <a:lvl5pPr marL="1828644" algn="l" defTabSz="914322" rtl="0" eaLnBrk="1" latinLnBrk="0" hangingPunct="1">
        <a:defRPr sz="1800" kern="1200">
          <a:solidFill>
            <a:schemeClr val="tx1"/>
          </a:solidFill>
          <a:latin typeface="+mn-lt"/>
          <a:ea typeface="+mn-ea"/>
          <a:cs typeface="+mn-cs"/>
        </a:defRPr>
      </a:lvl5pPr>
      <a:lvl6pPr marL="2285804" algn="l" defTabSz="914322" rtl="0" eaLnBrk="1" latinLnBrk="0" hangingPunct="1">
        <a:defRPr sz="1800" kern="1200">
          <a:solidFill>
            <a:schemeClr val="tx1"/>
          </a:solidFill>
          <a:latin typeface="+mn-lt"/>
          <a:ea typeface="+mn-ea"/>
          <a:cs typeface="+mn-cs"/>
        </a:defRPr>
      </a:lvl6pPr>
      <a:lvl7pPr marL="2742965" algn="l" defTabSz="914322" rtl="0" eaLnBrk="1" latinLnBrk="0" hangingPunct="1">
        <a:defRPr sz="1800" kern="1200">
          <a:solidFill>
            <a:schemeClr val="tx1"/>
          </a:solidFill>
          <a:latin typeface="+mn-lt"/>
          <a:ea typeface="+mn-ea"/>
          <a:cs typeface="+mn-cs"/>
        </a:defRPr>
      </a:lvl7pPr>
      <a:lvl8pPr marL="3200126" algn="l" defTabSz="914322" rtl="0" eaLnBrk="1" latinLnBrk="0" hangingPunct="1">
        <a:defRPr sz="1800" kern="1200">
          <a:solidFill>
            <a:schemeClr val="tx1"/>
          </a:solidFill>
          <a:latin typeface="+mn-lt"/>
          <a:ea typeface="+mn-ea"/>
          <a:cs typeface="+mn-cs"/>
        </a:defRPr>
      </a:lvl8pPr>
      <a:lvl9pPr marL="3657287" algn="l" defTabSz="91432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1.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1.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9.emf"/><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5.jp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jpeg"/><Relationship Id="rId5" Type="http://schemas.openxmlformats.org/officeDocument/2006/relationships/notesSlide" Target="../notesSlides/notesSlide2.xml"/><Relationship Id="rId4"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1.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1.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1.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1.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TestEmblem"/>
          <p:cNvPicPr>
            <a:picLocks noChangeAspect="1" noChangeArrowheads="1"/>
          </p:cNvPicPr>
          <p:nvPr>
            <p:custDataLst>
              <p:tags r:id="rId2"/>
            </p:custDataLst>
          </p:nvPr>
        </p:nvPicPr>
        <p:blipFill>
          <a:blip r:embed="rId5" cstate="print"/>
          <a:srcRect/>
          <a:stretch>
            <a:fillRect/>
          </a:stretch>
        </p:blipFill>
        <p:spPr bwMode="auto">
          <a:xfrm>
            <a:off x="5957149" y="31165"/>
            <a:ext cx="2736850" cy="1060450"/>
          </a:xfrm>
          <a:prstGeom prst="rect">
            <a:avLst/>
          </a:prstGeom>
          <a:noFill/>
          <a:ln w="9525">
            <a:noFill/>
            <a:miter lim="800000"/>
            <a:headEnd/>
            <a:tailEnd/>
          </a:ln>
        </p:spPr>
      </p:pic>
      <p:sp>
        <p:nvSpPr>
          <p:cNvPr id="2" name="Title 1"/>
          <p:cNvSpPr>
            <a:spLocks noGrp="1"/>
          </p:cNvSpPr>
          <p:nvPr>
            <p:ph type="title"/>
          </p:nvPr>
        </p:nvSpPr>
        <p:spPr>
          <a:xfrm>
            <a:off x="323528" y="154266"/>
            <a:ext cx="5633621" cy="814248"/>
          </a:xfrm>
        </p:spPr>
        <p:txBody>
          <a:bodyPr/>
          <a:lstStyle/>
          <a:p>
            <a:r>
              <a:rPr lang="en-ZA" dirty="0" smtClean="0"/>
              <a:t/>
            </a:r>
            <a:br>
              <a:rPr lang="en-ZA" dirty="0" smtClean="0"/>
            </a:br>
            <a:r>
              <a:rPr lang="en-ZA" dirty="0" smtClean="0">
                <a:solidFill>
                  <a:srgbClr val="F79F57"/>
                </a:solidFill>
              </a:rPr>
              <a:t>BRANCHLINE STRATEGY </a:t>
            </a:r>
            <a:endParaRPr lang="en-ZA" dirty="0">
              <a:solidFill>
                <a:srgbClr val="F79F57"/>
              </a:solidFill>
            </a:endParaRPr>
          </a:p>
        </p:txBody>
      </p:sp>
      <p:pic>
        <p:nvPicPr>
          <p:cNvPr id="11" name="Content Placeholder 10"/>
          <p:cNvPicPr>
            <a:picLocks noGrp="1"/>
          </p:cNvPicPr>
          <p:nvPr>
            <p:ph sz="half" idx="1"/>
          </p:nvPr>
        </p:nvPicPr>
        <p:blipFill rotWithShape="1">
          <a:blip r:embed="rId6"/>
          <a:srcRect l="28125" t="12106" r="19473" b="5000"/>
          <a:stretch/>
        </p:blipFill>
        <p:spPr bwMode="auto">
          <a:xfrm>
            <a:off x="614184" y="1214716"/>
            <a:ext cx="7774240" cy="5022596"/>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414687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TestEmblem"/>
          <p:cNvPicPr>
            <a:picLocks noChangeAspect="1" noChangeArrowheads="1"/>
          </p:cNvPicPr>
          <p:nvPr>
            <p:custDataLst>
              <p:tags r:id="rId2"/>
            </p:custDataLst>
          </p:nvPr>
        </p:nvPicPr>
        <p:blipFill>
          <a:blip r:embed="rId5" cstate="print"/>
          <a:srcRect/>
          <a:stretch>
            <a:fillRect/>
          </a:stretch>
        </p:blipFill>
        <p:spPr bwMode="auto">
          <a:xfrm>
            <a:off x="6012160" y="103846"/>
            <a:ext cx="2736850" cy="1060450"/>
          </a:xfrm>
          <a:prstGeom prst="rect">
            <a:avLst/>
          </a:prstGeom>
          <a:noFill/>
          <a:ln w="9525">
            <a:noFill/>
            <a:miter lim="800000"/>
            <a:headEnd/>
            <a:tailEnd/>
          </a:ln>
        </p:spPr>
      </p:pic>
      <p:sp>
        <p:nvSpPr>
          <p:cNvPr id="2" name="Title 1"/>
          <p:cNvSpPr>
            <a:spLocks noGrp="1"/>
          </p:cNvSpPr>
          <p:nvPr>
            <p:ph type="title"/>
          </p:nvPr>
        </p:nvSpPr>
        <p:spPr>
          <a:xfrm>
            <a:off x="107504" y="404665"/>
            <a:ext cx="6120680" cy="504056"/>
          </a:xfrm>
        </p:spPr>
        <p:txBody>
          <a:bodyPr/>
          <a:lstStyle/>
          <a:p>
            <a:r>
              <a:rPr lang="en-ZA" sz="2400" dirty="0" smtClean="0">
                <a:solidFill>
                  <a:srgbClr val="F79F57"/>
                </a:solidFill>
              </a:rPr>
              <a:t>Strategic and Non – strategic </a:t>
            </a:r>
            <a:r>
              <a:rPr lang="en-ZA" sz="2400" dirty="0" err="1" smtClean="0">
                <a:solidFill>
                  <a:srgbClr val="F79F57"/>
                </a:solidFill>
              </a:rPr>
              <a:t>Branchlines</a:t>
            </a:r>
            <a:endParaRPr lang="en-ZA" sz="2400" dirty="0">
              <a:solidFill>
                <a:srgbClr val="F79F57"/>
              </a:solidFill>
            </a:endParaRPr>
          </a:p>
        </p:txBody>
      </p:sp>
      <p:sp>
        <p:nvSpPr>
          <p:cNvPr id="3" name="Content Placeholder 2"/>
          <p:cNvSpPr>
            <a:spLocks noGrp="1"/>
          </p:cNvSpPr>
          <p:nvPr>
            <p:ph sz="half" idx="1"/>
          </p:nvPr>
        </p:nvSpPr>
        <p:spPr>
          <a:xfrm>
            <a:off x="260006" y="1196751"/>
            <a:ext cx="8272434" cy="4994213"/>
          </a:xfrm>
        </p:spPr>
        <p:txBody>
          <a:bodyPr/>
          <a:lstStyle/>
          <a:p>
            <a:pPr marL="0" lvl="0" indent="0" defTabSz="914400" fontAlgn="base">
              <a:lnSpc>
                <a:spcPts val="2200"/>
              </a:lnSpc>
              <a:spcBef>
                <a:spcPts val="0"/>
              </a:spcBef>
              <a:spcAft>
                <a:spcPts val="600"/>
              </a:spcAft>
              <a:buClr>
                <a:srgbClr val="F69200"/>
              </a:buClr>
              <a:buSzTx/>
              <a:buNone/>
            </a:pPr>
            <a:r>
              <a:rPr lang="en-ZA" sz="1400" dirty="0">
                <a:solidFill>
                  <a:prstClr val="black">
                    <a:lumMod val="50000"/>
                    <a:lumOff val="50000"/>
                  </a:prstClr>
                </a:solidFill>
                <a:latin typeface="Arial" pitchFamily="34" charset="0"/>
                <a:cs typeface="Arial" pitchFamily="34" charset="0"/>
              </a:rPr>
              <a:t>The draft White Paper on National Rail Policy calls for </a:t>
            </a:r>
            <a:r>
              <a:rPr lang="en-ZA" sz="1400" dirty="0" err="1">
                <a:solidFill>
                  <a:prstClr val="black">
                    <a:lumMod val="50000"/>
                    <a:lumOff val="50000"/>
                  </a:prstClr>
                </a:solidFill>
                <a:latin typeface="Arial" pitchFamily="34" charset="0"/>
                <a:cs typeface="Arial" pitchFamily="34" charset="0"/>
              </a:rPr>
              <a:t>Branchlines</a:t>
            </a:r>
            <a:r>
              <a:rPr lang="en-ZA" sz="1400" dirty="0">
                <a:solidFill>
                  <a:prstClr val="black">
                    <a:lumMod val="50000"/>
                    <a:lumOff val="50000"/>
                  </a:prstClr>
                </a:solidFill>
                <a:latin typeface="Arial" pitchFamily="34" charset="0"/>
                <a:cs typeface="Arial" pitchFamily="34" charset="0"/>
              </a:rPr>
              <a:t> to be categorised into </a:t>
            </a:r>
            <a:r>
              <a:rPr lang="en-ZA" sz="1400" b="1" dirty="0">
                <a:solidFill>
                  <a:prstClr val="black">
                    <a:lumMod val="50000"/>
                    <a:lumOff val="50000"/>
                  </a:prstClr>
                </a:solidFill>
                <a:latin typeface="Arial" pitchFamily="34" charset="0"/>
                <a:cs typeface="Arial" pitchFamily="34" charset="0"/>
              </a:rPr>
              <a:t>Strategic and Non - Strategic based on their wider socio-economic impact: </a:t>
            </a:r>
          </a:p>
          <a:p>
            <a:pPr marL="0" lvl="0" indent="0" defTabSz="914400" fontAlgn="base">
              <a:lnSpc>
                <a:spcPts val="2200"/>
              </a:lnSpc>
              <a:spcBef>
                <a:spcPts val="0"/>
              </a:spcBef>
              <a:spcAft>
                <a:spcPts val="600"/>
              </a:spcAft>
              <a:buClr>
                <a:srgbClr val="F69200"/>
              </a:buClr>
              <a:buSzTx/>
              <a:buNone/>
            </a:pPr>
            <a:r>
              <a:rPr lang="en-ZA" altLang="en-US" sz="1400" b="1" dirty="0">
                <a:solidFill>
                  <a:prstClr val="black">
                    <a:lumMod val="50000"/>
                    <a:lumOff val="50000"/>
                  </a:prstClr>
                </a:solidFill>
                <a:latin typeface="Arial" pitchFamily="34" charset="0"/>
                <a:cs typeface="Arial" pitchFamily="34" charset="0"/>
              </a:rPr>
              <a:t>Strategic branch lines </a:t>
            </a:r>
            <a:r>
              <a:rPr lang="en-ZA" altLang="en-US" sz="1400" dirty="0">
                <a:solidFill>
                  <a:prstClr val="black">
                    <a:lumMod val="50000"/>
                    <a:lumOff val="50000"/>
                  </a:prstClr>
                </a:solidFill>
                <a:latin typeface="Arial" pitchFamily="34" charset="0"/>
                <a:cs typeface="Arial" pitchFamily="34" charset="0"/>
              </a:rPr>
              <a:t>are those that have the potential to have a large social-economic and developmental value due to factors such as:</a:t>
            </a:r>
          </a:p>
          <a:p>
            <a:pPr marL="342900" lvl="0" indent="-342900" defTabSz="914400">
              <a:lnSpc>
                <a:spcPts val="2200"/>
              </a:lnSpc>
              <a:spcAft>
                <a:spcPct val="0"/>
              </a:spcAft>
              <a:buClr>
                <a:srgbClr val="F69200"/>
              </a:buClr>
              <a:buSzTx/>
              <a:buFont typeface="Wingdings" pitchFamily="2" charset="2"/>
              <a:buChar char="Ø"/>
            </a:pPr>
            <a:r>
              <a:rPr lang="en-ZA" altLang="en-US" sz="1400" dirty="0">
                <a:solidFill>
                  <a:prstClr val="black">
                    <a:lumMod val="50000"/>
                    <a:lumOff val="50000"/>
                  </a:prstClr>
                </a:solidFill>
                <a:latin typeface="Arial" pitchFamily="34" charset="0"/>
                <a:cs typeface="Arial" pitchFamily="34" charset="0"/>
              </a:rPr>
              <a:t>Their potential to stimulate rural economic development;</a:t>
            </a:r>
          </a:p>
          <a:p>
            <a:pPr marL="342900" lvl="0" indent="-342900" defTabSz="914400">
              <a:lnSpc>
                <a:spcPts val="2200"/>
              </a:lnSpc>
              <a:spcAft>
                <a:spcPct val="0"/>
              </a:spcAft>
              <a:buClr>
                <a:srgbClr val="F69200"/>
              </a:buClr>
              <a:buSzTx/>
              <a:buFont typeface="Wingdings" pitchFamily="2" charset="2"/>
              <a:buChar char="Ø"/>
            </a:pPr>
            <a:r>
              <a:rPr lang="en-ZA" altLang="en-US" sz="1400" dirty="0">
                <a:solidFill>
                  <a:prstClr val="black">
                    <a:lumMod val="50000"/>
                    <a:lumOff val="50000"/>
                  </a:prstClr>
                </a:solidFill>
                <a:latin typeface="Arial" pitchFamily="34" charset="0"/>
                <a:cs typeface="Arial" pitchFamily="34" charset="0"/>
              </a:rPr>
              <a:t>The volumes/mass to be transported along the line (actual and/or potential);</a:t>
            </a:r>
          </a:p>
          <a:p>
            <a:pPr marL="342900" lvl="0" indent="-342900" defTabSz="914400">
              <a:lnSpc>
                <a:spcPts val="2200"/>
              </a:lnSpc>
              <a:spcAft>
                <a:spcPct val="0"/>
              </a:spcAft>
              <a:buClr>
                <a:srgbClr val="F69200"/>
              </a:buClr>
              <a:buSzTx/>
              <a:buFont typeface="Wingdings" pitchFamily="2" charset="2"/>
              <a:buChar char="Ø"/>
            </a:pPr>
            <a:r>
              <a:rPr lang="en-ZA" altLang="en-US" sz="1400" dirty="0">
                <a:solidFill>
                  <a:prstClr val="black">
                    <a:lumMod val="50000"/>
                    <a:lumOff val="50000"/>
                  </a:prstClr>
                </a:solidFill>
                <a:latin typeface="Arial" pitchFamily="34" charset="0"/>
                <a:cs typeface="Arial" pitchFamily="34" charset="0"/>
              </a:rPr>
              <a:t>Their ability to reduce the damage to roads caused by road freight traffic that could be     transported by rail.</a:t>
            </a:r>
          </a:p>
          <a:p>
            <a:pPr marL="0" lvl="0" indent="0" defTabSz="914400">
              <a:lnSpc>
                <a:spcPts val="2200"/>
              </a:lnSpc>
              <a:spcAft>
                <a:spcPct val="0"/>
              </a:spcAft>
              <a:buClr>
                <a:srgbClr val="F69200"/>
              </a:buClr>
              <a:buSzTx/>
              <a:buNone/>
            </a:pPr>
            <a:r>
              <a:rPr lang="en-ZA" altLang="en-US" sz="1400" dirty="0" smtClean="0">
                <a:solidFill>
                  <a:prstClr val="black">
                    <a:lumMod val="50000"/>
                    <a:lumOff val="50000"/>
                  </a:prstClr>
                </a:solidFill>
                <a:latin typeface="Arial" pitchFamily="34" charset="0"/>
                <a:cs typeface="Arial" pitchFamily="34" charset="0"/>
              </a:rPr>
              <a:t>Strategic </a:t>
            </a:r>
            <a:r>
              <a:rPr lang="en-ZA" altLang="en-US" sz="1400" dirty="0" err="1">
                <a:solidFill>
                  <a:prstClr val="black">
                    <a:lumMod val="50000"/>
                    <a:lumOff val="50000"/>
                  </a:prstClr>
                </a:solidFill>
                <a:latin typeface="Arial" pitchFamily="34" charset="0"/>
                <a:cs typeface="Arial" pitchFamily="34" charset="0"/>
              </a:rPr>
              <a:t>Branchlines</a:t>
            </a:r>
            <a:r>
              <a:rPr lang="en-ZA" altLang="en-US" sz="1400" dirty="0">
                <a:solidFill>
                  <a:prstClr val="black">
                    <a:lumMod val="50000"/>
                    <a:lumOff val="50000"/>
                  </a:prstClr>
                </a:solidFill>
                <a:latin typeface="Arial" pitchFamily="34" charset="0"/>
                <a:cs typeface="Arial" pitchFamily="34" charset="0"/>
              </a:rPr>
              <a:t> can be viewed</a:t>
            </a:r>
            <a:r>
              <a:rPr lang="en-ZA" altLang="en-US" sz="1400" b="1" dirty="0">
                <a:solidFill>
                  <a:prstClr val="black">
                    <a:lumMod val="50000"/>
                    <a:lumOff val="50000"/>
                  </a:prstClr>
                </a:solidFill>
                <a:latin typeface="Arial" pitchFamily="34" charset="0"/>
                <a:cs typeface="Arial" pitchFamily="34" charset="0"/>
              </a:rPr>
              <a:t> from two perspectives</a:t>
            </a:r>
            <a:r>
              <a:rPr lang="en-ZA" altLang="en-US" sz="1400" dirty="0">
                <a:solidFill>
                  <a:prstClr val="black">
                    <a:lumMod val="50000"/>
                    <a:lumOff val="50000"/>
                  </a:prstClr>
                </a:solidFill>
                <a:latin typeface="Arial" pitchFamily="34" charset="0"/>
                <a:cs typeface="Arial" pitchFamily="34" charset="0"/>
              </a:rPr>
              <a:t>:</a:t>
            </a:r>
          </a:p>
          <a:p>
            <a:pPr marL="0" lvl="0" indent="0" defTabSz="914400" fontAlgn="base">
              <a:spcAft>
                <a:spcPct val="0"/>
              </a:spcAft>
              <a:buClr>
                <a:srgbClr val="F69200"/>
              </a:buClr>
              <a:buSzTx/>
              <a:buNone/>
            </a:pPr>
            <a:endParaRPr lang="en-ZA" altLang="en-US" sz="1400" dirty="0">
              <a:solidFill>
                <a:prstClr val="black">
                  <a:lumMod val="50000"/>
                  <a:lumOff val="50000"/>
                </a:prstClr>
              </a:solidFill>
              <a:latin typeface="Arial" pitchFamily="34" charset="0"/>
              <a:cs typeface="Arial" pitchFamily="34" charset="0"/>
            </a:endParaRPr>
          </a:p>
          <a:p>
            <a:pPr marL="0" lvl="0" indent="0" defTabSz="914400" fontAlgn="base">
              <a:spcAft>
                <a:spcPct val="0"/>
              </a:spcAft>
              <a:buClr>
                <a:srgbClr val="F69200"/>
              </a:buClr>
              <a:buSzTx/>
              <a:buNone/>
              <a:tabLst>
                <a:tab pos="395288" algn="l"/>
              </a:tabLst>
            </a:pPr>
            <a:r>
              <a:rPr lang="en-ZA" altLang="en-US" sz="1400" dirty="0">
                <a:solidFill>
                  <a:prstClr val="black">
                    <a:lumMod val="50000"/>
                    <a:lumOff val="50000"/>
                  </a:prstClr>
                </a:solidFill>
                <a:latin typeface="Arial" pitchFamily="34" charset="0"/>
                <a:cs typeface="Arial" pitchFamily="34" charset="0"/>
              </a:rPr>
              <a:t>1.	</a:t>
            </a:r>
            <a:r>
              <a:rPr lang="en-ZA" altLang="en-US" sz="1400" b="1" dirty="0">
                <a:solidFill>
                  <a:prstClr val="black">
                    <a:lumMod val="50000"/>
                    <a:lumOff val="50000"/>
                  </a:prstClr>
                </a:solidFill>
                <a:latin typeface="Arial" pitchFamily="34" charset="0"/>
                <a:cs typeface="Arial" pitchFamily="34" charset="0"/>
              </a:rPr>
              <a:t>Socially strategic (economically viable) with the potential to be financially viable</a:t>
            </a:r>
            <a:r>
              <a:rPr lang="en-ZA" altLang="en-US" sz="1400" dirty="0">
                <a:solidFill>
                  <a:prstClr val="black">
                    <a:lumMod val="50000"/>
                    <a:lumOff val="50000"/>
                  </a:prstClr>
                </a:solidFill>
                <a:latin typeface="Arial" pitchFamily="34" charset="0"/>
                <a:cs typeface="Arial" pitchFamily="34" charset="0"/>
              </a:rPr>
              <a:t>; </a:t>
            </a:r>
            <a:r>
              <a:rPr lang="en-ZA" altLang="en-US" sz="1400" b="1" dirty="0">
                <a:solidFill>
                  <a:prstClr val="black">
                    <a:lumMod val="50000"/>
                    <a:lumOff val="50000"/>
                  </a:prstClr>
                </a:solidFill>
                <a:latin typeface="Arial" pitchFamily="34" charset="0"/>
                <a:cs typeface="Arial" pitchFamily="34" charset="0"/>
              </a:rPr>
              <a:t>(B)</a:t>
            </a:r>
          </a:p>
          <a:p>
            <a:pPr marL="552450" lvl="1" indent="-171450" defTabSz="914400" eaLnBrk="0" fontAlgn="base" hangingPunct="0">
              <a:spcAft>
                <a:spcPct val="0"/>
              </a:spcAft>
              <a:buClrTx/>
              <a:buSzTx/>
              <a:buFont typeface="Arial" pitchFamily="34" charset="0"/>
              <a:buChar char="•"/>
            </a:pPr>
            <a:r>
              <a:rPr lang="en-ZA" altLang="en-US" sz="1400" dirty="0">
                <a:solidFill>
                  <a:prstClr val="black">
                    <a:lumMod val="50000"/>
                    <a:lumOff val="50000"/>
                  </a:prstClr>
                </a:solidFill>
                <a:latin typeface="Arial" pitchFamily="34" charset="0"/>
                <a:ea typeface="ＭＳ Ｐゴシック" charset="0"/>
                <a:cs typeface="Arial" pitchFamily="34" charset="0"/>
              </a:rPr>
              <a:t>Branch lines that could uplift the socio-economic conditions (economically viable) in the areas adjacent to the branch lines and are also likely to be attractive to private investors.</a:t>
            </a:r>
          </a:p>
          <a:p>
            <a:pPr marL="381000" lvl="1" indent="0" defTabSz="914400" eaLnBrk="0" fontAlgn="base" hangingPunct="0">
              <a:spcAft>
                <a:spcPct val="0"/>
              </a:spcAft>
              <a:buClrTx/>
              <a:buSzTx/>
              <a:buNone/>
            </a:pPr>
            <a:endParaRPr lang="en-ZA" altLang="en-US" sz="1400" dirty="0">
              <a:solidFill>
                <a:prstClr val="black">
                  <a:lumMod val="50000"/>
                  <a:lumOff val="50000"/>
                </a:prstClr>
              </a:solidFill>
              <a:latin typeface="Arial" pitchFamily="34" charset="0"/>
              <a:ea typeface="ＭＳ Ｐゴシック" charset="0"/>
              <a:cs typeface="Arial" pitchFamily="34" charset="0"/>
            </a:endParaRPr>
          </a:p>
          <a:p>
            <a:pPr marL="381000" lvl="1" indent="-381000" defTabSz="914400" eaLnBrk="0" fontAlgn="base" hangingPunct="0">
              <a:spcAft>
                <a:spcPct val="0"/>
              </a:spcAft>
              <a:buClrTx/>
              <a:buSzTx/>
              <a:buNone/>
            </a:pPr>
            <a:r>
              <a:rPr lang="en-ZA" altLang="en-US" sz="1400" dirty="0">
                <a:solidFill>
                  <a:prstClr val="black">
                    <a:lumMod val="50000"/>
                    <a:lumOff val="50000"/>
                  </a:prstClr>
                </a:solidFill>
                <a:latin typeface="Arial" pitchFamily="34" charset="0"/>
                <a:ea typeface="ＭＳ Ｐゴシック" charset="0"/>
                <a:cs typeface="Arial" pitchFamily="34" charset="0"/>
              </a:rPr>
              <a:t>2.	</a:t>
            </a:r>
            <a:r>
              <a:rPr lang="en-ZA" altLang="en-US" sz="1400" b="1" dirty="0">
                <a:solidFill>
                  <a:prstClr val="black">
                    <a:lumMod val="50000"/>
                    <a:lumOff val="50000"/>
                  </a:prstClr>
                </a:solidFill>
                <a:latin typeface="Arial" pitchFamily="34" charset="0"/>
                <a:ea typeface="ＭＳ Ｐゴシック" charset="0"/>
                <a:cs typeface="Arial" pitchFamily="34" charset="0"/>
              </a:rPr>
              <a:t>Socially strategic (economically viable) however not likely to be financially viable; (C)</a:t>
            </a:r>
          </a:p>
          <a:p>
            <a:pPr marL="552450" lvl="1" indent="-171450" defTabSz="914400" eaLnBrk="0" fontAlgn="base" hangingPunct="0">
              <a:spcAft>
                <a:spcPct val="0"/>
              </a:spcAft>
              <a:buClrTx/>
              <a:buSzTx/>
              <a:buFont typeface="Arial" pitchFamily="34" charset="0"/>
              <a:buChar char="•"/>
            </a:pPr>
            <a:r>
              <a:rPr lang="en-ZA" altLang="en-US" sz="1400" dirty="0">
                <a:solidFill>
                  <a:prstClr val="black">
                    <a:lumMod val="50000"/>
                    <a:lumOff val="50000"/>
                  </a:prstClr>
                </a:solidFill>
                <a:latin typeface="Arial" pitchFamily="34" charset="0"/>
                <a:ea typeface="ＭＳ Ｐゴシック" charset="0"/>
                <a:cs typeface="Arial" pitchFamily="34" charset="0"/>
              </a:rPr>
              <a:t>Branch lines that could uplift the socio-economic conditions (economically viable) in the areas adjacent to the branch lines, however are not financially viable. </a:t>
            </a:r>
            <a:endParaRPr lang="en-ZA" sz="1400" dirty="0">
              <a:solidFill>
                <a:prstClr val="black">
                  <a:lumMod val="50000"/>
                  <a:lumOff val="50000"/>
                </a:prstClr>
              </a:solidFill>
              <a:latin typeface="Arial" pitchFamily="34" charset="0"/>
              <a:ea typeface="ＭＳ Ｐゴシック" charset="0"/>
              <a:cs typeface="Arial" pitchFamily="34" charset="0"/>
            </a:endParaRPr>
          </a:p>
          <a:p>
            <a:pPr marL="0" indent="0">
              <a:buNone/>
            </a:pPr>
            <a:endParaRPr lang="en-GB" sz="1400" dirty="0"/>
          </a:p>
        </p:txBody>
      </p:sp>
    </p:spTree>
    <p:custDataLst>
      <p:tags r:id="rId1"/>
    </p:custDataLst>
    <p:extLst>
      <p:ext uri="{BB962C8B-B14F-4D97-AF65-F5344CB8AC3E}">
        <p14:creationId xmlns:p14="http://schemas.microsoft.com/office/powerpoint/2010/main" val="2771450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TestEmblem"/>
          <p:cNvPicPr>
            <a:picLocks noChangeAspect="1" noChangeArrowheads="1"/>
          </p:cNvPicPr>
          <p:nvPr>
            <p:custDataLst>
              <p:tags r:id="rId2"/>
            </p:custDataLst>
          </p:nvPr>
        </p:nvPicPr>
        <p:blipFill>
          <a:blip r:embed="rId5" cstate="print"/>
          <a:srcRect/>
          <a:stretch>
            <a:fillRect/>
          </a:stretch>
        </p:blipFill>
        <p:spPr bwMode="auto">
          <a:xfrm>
            <a:off x="5957149" y="31165"/>
            <a:ext cx="2736850" cy="1060450"/>
          </a:xfrm>
          <a:prstGeom prst="rect">
            <a:avLst/>
          </a:prstGeom>
          <a:noFill/>
          <a:ln w="9525">
            <a:noFill/>
            <a:miter lim="800000"/>
            <a:headEnd/>
            <a:tailEnd/>
          </a:ln>
        </p:spPr>
      </p:pic>
      <p:sp>
        <p:nvSpPr>
          <p:cNvPr id="2" name="Title 1"/>
          <p:cNvSpPr>
            <a:spLocks noGrp="1"/>
          </p:cNvSpPr>
          <p:nvPr>
            <p:ph type="title"/>
          </p:nvPr>
        </p:nvSpPr>
        <p:spPr>
          <a:xfrm>
            <a:off x="260006" y="404665"/>
            <a:ext cx="5896170" cy="576064"/>
          </a:xfrm>
        </p:spPr>
        <p:txBody>
          <a:bodyPr/>
          <a:lstStyle/>
          <a:p>
            <a:r>
              <a:rPr lang="en-ZA" sz="2400" dirty="0">
                <a:solidFill>
                  <a:srgbClr val="F69200"/>
                </a:solidFill>
                <a:ea typeface="ＭＳ Ｐゴシック" charset="0"/>
              </a:rPr>
              <a:t>Strategic and Non-Strategic                                    </a:t>
            </a:r>
            <a:r>
              <a:rPr lang="en-ZA" sz="2400" dirty="0" err="1">
                <a:solidFill>
                  <a:srgbClr val="F69200"/>
                </a:solidFill>
                <a:ea typeface="ＭＳ Ｐゴシック" charset="0"/>
              </a:rPr>
              <a:t>Branchlines</a:t>
            </a:r>
            <a:r>
              <a:rPr lang="en-ZA" sz="2400" dirty="0">
                <a:solidFill>
                  <a:srgbClr val="F69200"/>
                </a:solidFill>
                <a:ea typeface="ＭＳ Ｐゴシック" charset="0"/>
              </a:rPr>
              <a:t> Cont.….</a:t>
            </a:r>
            <a:endParaRPr lang="en-ZA" sz="2400" dirty="0">
              <a:solidFill>
                <a:srgbClr val="F79F57"/>
              </a:solidFill>
            </a:endParaRPr>
          </a:p>
        </p:txBody>
      </p:sp>
      <p:sp>
        <p:nvSpPr>
          <p:cNvPr id="3" name="Content Placeholder 2"/>
          <p:cNvSpPr>
            <a:spLocks noGrp="1"/>
          </p:cNvSpPr>
          <p:nvPr>
            <p:ph sz="half" idx="1"/>
          </p:nvPr>
        </p:nvSpPr>
        <p:spPr>
          <a:xfrm>
            <a:off x="260006" y="1196751"/>
            <a:ext cx="8272434" cy="4994213"/>
          </a:xfrm>
        </p:spPr>
        <p:txBody>
          <a:bodyPr/>
          <a:lstStyle/>
          <a:p>
            <a:pPr marL="0" indent="0">
              <a:lnSpc>
                <a:spcPts val="2200"/>
              </a:lnSpc>
              <a:spcBef>
                <a:spcPts val="0"/>
              </a:spcBef>
              <a:spcAft>
                <a:spcPts val="600"/>
              </a:spcAft>
              <a:buNone/>
            </a:pPr>
            <a:r>
              <a:rPr lang="en-ZA" altLang="en-US" sz="1400" b="1" dirty="0"/>
              <a:t>Non-Strategic branch lines </a:t>
            </a:r>
            <a:r>
              <a:rPr lang="en-ZA" altLang="en-US" sz="1400" dirty="0"/>
              <a:t>are those that are not expected to have a large social-economic or development impact in surrounding areas:</a:t>
            </a:r>
          </a:p>
          <a:p>
            <a:pPr fontAlgn="auto">
              <a:lnSpc>
                <a:spcPts val="2200"/>
              </a:lnSpc>
              <a:buFont typeface="Wingdings" pitchFamily="2" charset="2"/>
              <a:buChar char="Ø"/>
            </a:pPr>
            <a:r>
              <a:rPr lang="en-ZA" altLang="en-US" sz="1400" dirty="0"/>
              <a:t>Limited potential to stimulate rural economic development.</a:t>
            </a:r>
          </a:p>
          <a:p>
            <a:pPr fontAlgn="auto">
              <a:lnSpc>
                <a:spcPts val="2200"/>
              </a:lnSpc>
              <a:buFont typeface="Wingdings" pitchFamily="2" charset="2"/>
              <a:buChar char="Ø"/>
            </a:pPr>
            <a:r>
              <a:rPr lang="en-ZA" altLang="en-US" sz="1400" dirty="0"/>
              <a:t>Could still have a positive environmental impact and could be financially viable</a:t>
            </a:r>
          </a:p>
          <a:p>
            <a:pPr marL="0" indent="0">
              <a:buNone/>
            </a:pPr>
            <a:endParaRPr lang="en-ZA" altLang="en-US" sz="1400" dirty="0"/>
          </a:p>
          <a:p>
            <a:pPr marL="0" indent="0">
              <a:buNone/>
            </a:pPr>
            <a:r>
              <a:rPr lang="en-ZA" altLang="en-US" sz="1400" dirty="0"/>
              <a:t>Non-Strategic </a:t>
            </a:r>
            <a:r>
              <a:rPr lang="en-ZA" altLang="en-US" sz="1400" dirty="0" err="1"/>
              <a:t>Branchlines</a:t>
            </a:r>
            <a:r>
              <a:rPr lang="en-ZA" altLang="en-US" sz="1400" dirty="0"/>
              <a:t> can be viewed </a:t>
            </a:r>
            <a:r>
              <a:rPr lang="en-ZA" altLang="en-US" sz="1400" b="1" dirty="0"/>
              <a:t>from two perspectives</a:t>
            </a:r>
            <a:r>
              <a:rPr lang="en-ZA" altLang="en-US" sz="1400" dirty="0"/>
              <a:t>:</a:t>
            </a:r>
          </a:p>
          <a:p>
            <a:pPr marL="0" indent="0">
              <a:buNone/>
            </a:pPr>
            <a:endParaRPr lang="en-ZA" altLang="en-US" sz="1400" dirty="0"/>
          </a:p>
          <a:p>
            <a:pPr marL="0" indent="0">
              <a:buNone/>
              <a:tabLst>
                <a:tab pos="457200" algn="l"/>
              </a:tabLst>
            </a:pPr>
            <a:r>
              <a:rPr lang="en-ZA" altLang="en-US" sz="1400" b="1" dirty="0"/>
              <a:t>1.</a:t>
            </a:r>
            <a:r>
              <a:rPr lang="en-ZA" altLang="en-US" sz="1400" dirty="0"/>
              <a:t>	</a:t>
            </a:r>
            <a:r>
              <a:rPr lang="en-ZA" altLang="en-US" sz="1400" b="1" dirty="0"/>
              <a:t>Financially</a:t>
            </a:r>
            <a:r>
              <a:rPr lang="en-ZA" altLang="en-US" sz="1400" dirty="0"/>
              <a:t> </a:t>
            </a:r>
            <a:r>
              <a:rPr lang="en-ZA" altLang="en-US" sz="1400" b="1" dirty="0"/>
              <a:t>viable (A)</a:t>
            </a:r>
            <a:r>
              <a:rPr lang="en-ZA" altLang="en-US" sz="1400" dirty="0"/>
              <a:t> </a:t>
            </a:r>
          </a:p>
          <a:p>
            <a:pPr marL="552450" lvl="1" indent="-171450"/>
            <a:r>
              <a:rPr lang="en-ZA" altLang="en-US" sz="1400" dirty="0"/>
              <a:t>Branch lines that are likely to be attractive to private investors and are located in areas with low socio-economic indicators.</a:t>
            </a:r>
          </a:p>
          <a:p>
            <a:pPr marL="381000" lvl="1" indent="0">
              <a:buNone/>
            </a:pPr>
            <a:endParaRPr lang="en-ZA" altLang="en-US" sz="1400" dirty="0"/>
          </a:p>
          <a:p>
            <a:pPr marL="0" indent="0" defTabSz="457200">
              <a:buNone/>
            </a:pPr>
            <a:r>
              <a:rPr lang="en-ZA" altLang="en-US" sz="1400" b="1" dirty="0"/>
              <a:t>2.	Not Financially or Economically viable (but can be kept for future consideration) (D)</a:t>
            </a:r>
          </a:p>
          <a:p>
            <a:pPr marL="552450" lvl="1" indent="-171450"/>
            <a:r>
              <a:rPr lang="en-ZA" altLang="en-US" sz="1400" dirty="0"/>
              <a:t>Branch lines that are unlikely to generate sufficient revenues to cover costs, and are located in areas with low socio-economic indicators.</a:t>
            </a:r>
          </a:p>
          <a:p>
            <a:pPr marL="0" indent="0">
              <a:lnSpc>
                <a:spcPts val="2200"/>
              </a:lnSpc>
              <a:spcBef>
                <a:spcPts val="0"/>
              </a:spcBef>
              <a:spcAft>
                <a:spcPts val="600"/>
              </a:spcAft>
              <a:buNone/>
            </a:pPr>
            <a:endParaRPr lang="en-ZA" sz="1600" dirty="0"/>
          </a:p>
          <a:p>
            <a:pPr marL="0" indent="0">
              <a:buNone/>
            </a:pPr>
            <a:endParaRPr lang="en-GB" dirty="0"/>
          </a:p>
        </p:txBody>
      </p:sp>
    </p:spTree>
    <p:custDataLst>
      <p:tags r:id="rId1"/>
    </p:custDataLst>
    <p:extLst>
      <p:ext uri="{BB962C8B-B14F-4D97-AF65-F5344CB8AC3E}">
        <p14:creationId xmlns:p14="http://schemas.microsoft.com/office/powerpoint/2010/main" val="355260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6961879" cy="860400"/>
          </a:xfrm>
        </p:spPr>
        <p:txBody>
          <a:bodyPr/>
          <a:lstStyle/>
          <a:p>
            <a:pPr marL="457200" indent="-457200" defTabSz="457200"/>
            <a:r>
              <a:rPr lang="en-ZA" sz="2400" dirty="0" smtClean="0">
                <a:solidFill>
                  <a:srgbClr val="F79F57"/>
                </a:solidFill>
              </a:rPr>
              <a:t>Strategic </a:t>
            </a:r>
            <a:r>
              <a:rPr lang="en-ZA" sz="2400" dirty="0">
                <a:solidFill>
                  <a:srgbClr val="F79F57"/>
                </a:solidFill>
              </a:rPr>
              <a:t>and </a:t>
            </a:r>
            <a:r>
              <a:rPr lang="en-ZA" sz="2400" dirty="0" smtClean="0">
                <a:solidFill>
                  <a:srgbClr val="F79F57"/>
                </a:solidFill>
              </a:rPr>
              <a:t>Non-Strategic </a:t>
            </a:r>
            <a:r>
              <a:rPr lang="en-ZA" sz="2400" dirty="0" err="1" smtClean="0">
                <a:solidFill>
                  <a:srgbClr val="F79F57"/>
                </a:solidFill>
              </a:rPr>
              <a:t>Branchlines</a:t>
            </a:r>
            <a:r>
              <a:rPr lang="en-ZA" sz="2400" dirty="0" smtClean="0">
                <a:solidFill>
                  <a:srgbClr val="F79F57"/>
                </a:solidFill>
              </a:rPr>
              <a:t> Cont.…</a:t>
            </a:r>
            <a:endParaRPr lang="en-ZA" sz="2400" dirty="0">
              <a:solidFill>
                <a:srgbClr val="F79F57"/>
              </a:solidFill>
            </a:endParaRPr>
          </a:p>
        </p:txBody>
      </p:sp>
      <p:sp>
        <p:nvSpPr>
          <p:cNvPr id="6" name="TextBox 5"/>
          <p:cNvSpPr txBox="1"/>
          <p:nvPr/>
        </p:nvSpPr>
        <p:spPr>
          <a:xfrm>
            <a:off x="378297" y="2327473"/>
            <a:ext cx="400045" cy="2821189"/>
          </a:xfrm>
          <a:prstGeom prst="rect">
            <a:avLst/>
          </a:prstGeom>
          <a:noFill/>
        </p:spPr>
        <p:txBody>
          <a:bodyPr vert="vert270" lIns="91408" tIns="45704" rIns="91408" bIns="45704">
            <a:spAutoFit/>
          </a:bodyPr>
          <a:lstStyle/>
          <a:p>
            <a:pPr>
              <a:defRPr/>
            </a:pPr>
            <a:r>
              <a:rPr lang="en-ZA" sz="1400" dirty="0">
                <a:latin typeface="+mn-lt"/>
              </a:rPr>
              <a:t>Potential competitiveness of line</a:t>
            </a:r>
          </a:p>
        </p:txBody>
      </p:sp>
      <p:sp>
        <p:nvSpPr>
          <p:cNvPr id="7" name="TextBox 10"/>
          <p:cNvSpPr txBox="1">
            <a:spLocks noChangeArrowheads="1"/>
          </p:cNvSpPr>
          <p:nvPr/>
        </p:nvSpPr>
        <p:spPr bwMode="auto">
          <a:xfrm>
            <a:off x="3948113" y="5713313"/>
            <a:ext cx="2335831" cy="30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p>
            <a:pPr>
              <a:defRPr/>
            </a:pPr>
            <a:r>
              <a:rPr lang="en-ZA" altLang="en-US" sz="1400" dirty="0">
                <a:latin typeface="+mn-lt"/>
              </a:rPr>
              <a:t>Social </a:t>
            </a:r>
            <a:r>
              <a:rPr lang="en-ZA" altLang="en-US" sz="1400" dirty="0" smtClean="0">
                <a:latin typeface="+mn-lt"/>
              </a:rPr>
              <a:t>Economic Indicators</a:t>
            </a:r>
            <a:endParaRPr lang="en-ZA" altLang="en-US" sz="1400" dirty="0">
              <a:latin typeface="+mn-lt"/>
            </a:endParaRPr>
          </a:p>
        </p:txBody>
      </p:sp>
      <p:sp>
        <p:nvSpPr>
          <p:cNvPr id="8" name="TextBox 5"/>
          <p:cNvSpPr txBox="1">
            <a:spLocks noChangeArrowheads="1"/>
          </p:cNvSpPr>
          <p:nvPr/>
        </p:nvSpPr>
        <p:spPr bwMode="auto">
          <a:xfrm>
            <a:off x="1390650" y="5715769"/>
            <a:ext cx="487363"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p>
            <a:r>
              <a:rPr lang="en-ZA" altLang="en-US" sz="1000" b="1" dirty="0"/>
              <a:t>LOW</a:t>
            </a:r>
          </a:p>
        </p:txBody>
      </p:sp>
      <p:sp>
        <p:nvSpPr>
          <p:cNvPr id="9" name="TextBox 5"/>
          <p:cNvSpPr txBox="1">
            <a:spLocks noChangeArrowheads="1"/>
          </p:cNvSpPr>
          <p:nvPr/>
        </p:nvSpPr>
        <p:spPr bwMode="auto">
          <a:xfrm>
            <a:off x="677863" y="5240536"/>
            <a:ext cx="487362"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p>
            <a:r>
              <a:rPr lang="en-ZA" altLang="en-US" sz="1000" b="1"/>
              <a:t>LOW</a:t>
            </a:r>
          </a:p>
        </p:txBody>
      </p:sp>
      <p:sp>
        <p:nvSpPr>
          <p:cNvPr id="10" name="TextBox 4"/>
          <p:cNvSpPr txBox="1">
            <a:spLocks noChangeArrowheads="1"/>
          </p:cNvSpPr>
          <p:nvPr/>
        </p:nvSpPr>
        <p:spPr bwMode="auto">
          <a:xfrm>
            <a:off x="657225" y="2076648"/>
            <a:ext cx="5715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p>
            <a:r>
              <a:rPr lang="en-ZA" altLang="en-US" sz="1000" b="1"/>
              <a:t>HIGH</a:t>
            </a:r>
          </a:p>
        </p:txBody>
      </p:sp>
      <p:sp>
        <p:nvSpPr>
          <p:cNvPr id="11" name="TextBox 4"/>
          <p:cNvSpPr txBox="1">
            <a:spLocks noChangeArrowheads="1"/>
          </p:cNvSpPr>
          <p:nvPr/>
        </p:nvSpPr>
        <p:spPr bwMode="auto">
          <a:xfrm>
            <a:off x="7947223" y="5715769"/>
            <a:ext cx="6572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p>
            <a:r>
              <a:rPr lang="en-ZA" altLang="en-US" sz="1000" b="1" dirty="0"/>
              <a:t>HIGH</a:t>
            </a:r>
          </a:p>
        </p:txBody>
      </p:sp>
      <p:sp>
        <p:nvSpPr>
          <p:cNvPr id="14" name="TextBox 13"/>
          <p:cNvSpPr txBox="1"/>
          <p:nvPr/>
        </p:nvSpPr>
        <p:spPr>
          <a:xfrm>
            <a:off x="1533525" y="2132211"/>
            <a:ext cx="3284538" cy="1385887"/>
          </a:xfrm>
          <a:prstGeom prst="rect">
            <a:avLst/>
          </a:prstGeom>
          <a:noFill/>
        </p:spPr>
        <p:txBody>
          <a:bodyPr>
            <a:spAutoFit/>
          </a:bodyPr>
          <a:lstStyle>
            <a:defPPr>
              <a:defRPr lang="en-US"/>
            </a:defPPr>
            <a:lvl1pPr>
              <a:defRPr sz="1200"/>
            </a:lvl1pPr>
          </a:lstStyle>
          <a:p>
            <a:pPr>
              <a:defRPr/>
            </a:pPr>
            <a:r>
              <a:rPr lang="en-ZA" sz="1400" kern="0" dirty="0" smtClean="0">
                <a:solidFill>
                  <a:srgbClr val="000000"/>
                </a:solidFill>
                <a:latin typeface="Arial" charset="0"/>
                <a:cs typeface="Arial" charset="0"/>
              </a:rPr>
              <a:t>Revitalisation strategy should be based on a commercially driven business case, limited for state subsidies. Consideration maybe given to offering once off state incentives to improve attractiveness of projects</a:t>
            </a:r>
            <a:endParaRPr lang="en-GB" sz="1400" kern="0" dirty="0">
              <a:solidFill>
                <a:srgbClr val="000000"/>
              </a:solidFill>
              <a:latin typeface="Arial" charset="0"/>
              <a:cs typeface="Arial" charset="0"/>
            </a:endParaRPr>
          </a:p>
        </p:txBody>
      </p:sp>
      <p:sp>
        <p:nvSpPr>
          <p:cNvPr id="15" name="TextBox 14"/>
          <p:cNvSpPr txBox="1"/>
          <p:nvPr/>
        </p:nvSpPr>
        <p:spPr>
          <a:xfrm>
            <a:off x="5059363" y="2132211"/>
            <a:ext cx="3240087" cy="1169988"/>
          </a:xfrm>
          <a:prstGeom prst="rect">
            <a:avLst/>
          </a:prstGeom>
          <a:noFill/>
        </p:spPr>
        <p:txBody>
          <a:bodyPr>
            <a:spAutoFit/>
          </a:bodyPr>
          <a:lstStyle>
            <a:defPPr>
              <a:defRPr lang="en-US"/>
            </a:defPPr>
            <a:lvl1pPr>
              <a:defRPr sz="1200"/>
            </a:lvl1pPr>
          </a:lstStyle>
          <a:p>
            <a:pPr>
              <a:defRPr/>
            </a:pPr>
            <a:r>
              <a:rPr lang="en-ZA" sz="1400" dirty="0" smtClean="0">
                <a:solidFill>
                  <a:srgbClr val="000000"/>
                </a:solidFill>
                <a:latin typeface="Arial" charset="0"/>
                <a:cs typeface="Arial" charset="0"/>
              </a:rPr>
              <a:t>Revitalisation strategy should also be based on a commercial business case, but a strong case for state involvement should be made based on the possible </a:t>
            </a:r>
            <a:endParaRPr lang="en-GB" sz="1400" dirty="0">
              <a:solidFill>
                <a:srgbClr val="000000"/>
              </a:solidFill>
              <a:latin typeface="Arial" charset="0"/>
              <a:cs typeface="Arial" charset="0"/>
            </a:endParaRPr>
          </a:p>
          <a:p>
            <a:pPr>
              <a:defRPr/>
            </a:pPr>
            <a:r>
              <a:rPr lang="en-ZA" sz="1400" dirty="0" smtClean="0">
                <a:solidFill>
                  <a:srgbClr val="000000"/>
                </a:solidFill>
                <a:latin typeface="Arial" charset="0"/>
                <a:cs typeface="Arial" charset="0"/>
              </a:rPr>
              <a:t>social-development impact</a:t>
            </a:r>
            <a:endParaRPr lang="en-GB" sz="1400" dirty="0">
              <a:solidFill>
                <a:srgbClr val="000000"/>
              </a:solidFill>
              <a:latin typeface="Arial" charset="0"/>
              <a:cs typeface="Arial" charset="0"/>
            </a:endParaRPr>
          </a:p>
        </p:txBody>
      </p:sp>
      <p:sp>
        <p:nvSpPr>
          <p:cNvPr id="16" name="TextBox 15"/>
          <p:cNvSpPr txBox="1"/>
          <p:nvPr/>
        </p:nvSpPr>
        <p:spPr>
          <a:xfrm>
            <a:off x="5159375" y="4255294"/>
            <a:ext cx="3276600" cy="1169987"/>
          </a:xfrm>
          <a:prstGeom prst="rect">
            <a:avLst/>
          </a:prstGeom>
          <a:noFill/>
        </p:spPr>
        <p:txBody>
          <a:bodyPr>
            <a:spAutoFit/>
          </a:bodyPr>
          <a:lstStyle/>
          <a:p>
            <a:pPr>
              <a:defRPr/>
            </a:pPr>
            <a:r>
              <a:rPr lang="en-ZA" sz="1400" dirty="0">
                <a:solidFill>
                  <a:srgbClr val="000000"/>
                </a:solidFill>
                <a:latin typeface="Arial" charset="0"/>
                <a:cs typeface="Arial" charset="0"/>
              </a:rPr>
              <a:t>Revitalisation strategy should be based on a socially driven business case which provides a motivation for state subsidies based on the social benefits that will be derived.</a:t>
            </a:r>
            <a:endParaRPr lang="en-GB" sz="1400" dirty="0">
              <a:solidFill>
                <a:srgbClr val="000000"/>
              </a:solidFill>
              <a:latin typeface="Arial" charset="0"/>
              <a:cs typeface="Arial"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3990399088"/>
              </p:ext>
            </p:extLst>
          </p:nvPr>
        </p:nvGraphicFramePr>
        <p:xfrm>
          <a:off x="1259632" y="1412776"/>
          <a:ext cx="7341642" cy="4248472"/>
        </p:xfrm>
        <a:graphic>
          <a:graphicData uri="http://schemas.openxmlformats.org/drawingml/2006/table">
            <a:tbl>
              <a:tblPr firstRow="1" firstCol="1" bandRow="1"/>
              <a:tblGrid>
                <a:gridCol w="3670821">
                  <a:extLst>
                    <a:ext uri="{9D8B030D-6E8A-4147-A177-3AD203B41FA5}">
                      <a16:colId xmlns:a16="http://schemas.microsoft.com/office/drawing/2014/main" val="20000"/>
                    </a:ext>
                  </a:extLst>
                </a:gridCol>
                <a:gridCol w="3670821">
                  <a:extLst>
                    <a:ext uri="{9D8B030D-6E8A-4147-A177-3AD203B41FA5}">
                      <a16:colId xmlns:a16="http://schemas.microsoft.com/office/drawing/2014/main" val="20001"/>
                    </a:ext>
                  </a:extLst>
                </a:gridCol>
              </a:tblGrid>
              <a:tr h="2265852">
                <a:tc>
                  <a:txBody>
                    <a:bodyPr/>
                    <a:lstStyle/>
                    <a:p>
                      <a:pPr marL="0" algn="ctr" defTabSz="914322" rtl="0" eaLnBrk="1" latinLnBrk="0" hangingPunct="1">
                        <a:lnSpc>
                          <a:spcPct val="115000"/>
                        </a:lnSpc>
                        <a:spcAft>
                          <a:spcPts val="0"/>
                        </a:spcAft>
                      </a:pPr>
                      <a:r>
                        <a:rPr lang="en-ZA" sz="1400" b="1" kern="1200" dirty="0" smtClean="0">
                          <a:solidFill>
                            <a:schemeClr val="tx1">
                              <a:lumMod val="50000"/>
                              <a:lumOff val="50000"/>
                            </a:schemeClr>
                          </a:solidFill>
                          <a:effectLst/>
                          <a:latin typeface="+mn-lt"/>
                          <a:ea typeface="Calibri"/>
                          <a:cs typeface="Times New Roman"/>
                        </a:rPr>
                        <a:t>A</a:t>
                      </a:r>
                    </a:p>
                    <a:p>
                      <a:pPr marL="0" algn="ctr" defTabSz="914322" rtl="0" eaLnBrk="1" latinLnBrk="0" hangingPunct="1">
                        <a:lnSpc>
                          <a:spcPct val="115000"/>
                        </a:lnSpc>
                        <a:spcAft>
                          <a:spcPts val="0"/>
                        </a:spcAft>
                      </a:pPr>
                      <a:r>
                        <a:rPr lang="en-ZA" sz="1400" b="1" kern="1200" dirty="0" smtClean="0">
                          <a:solidFill>
                            <a:schemeClr val="tx1">
                              <a:lumMod val="50000"/>
                              <a:lumOff val="50000"/>
                            </a:schemeClr>
                          </a:solidFill>
                          <a:effectLst/>
                          <a:latin typeface="+mn-lt"/>
                          <a:ea typeface="Calibri"/>
                          <a:cs typeface="Times New Roman"/>
                        </a:rPr>
                        <a:t>Potentially Financially Viable</a:t>
                      </a:r>
                      <a:r>
                        <a:rPr lang="en-ZA" sz="1400" b="1" kern="1200" dirty="0">
                          <a:solidFill>
                            <a:schemeClr val="tx1">
                              <a:lumMod val="50000"/>
                              <a:lumOff val="50000"/>
                            </a:schemeClr>
                          </a:solidFill>
                          <a:effectLst/>
                          <a:latin typeface="+mn-lt"/>
                          <a:ea typeface="Calibri"/>
                          <a:cs typeface="Times New Roman"/>
                        </a:rPr>
                        <a:t> </a:t>
                      </a:r>
                    </a:p>
                    <a:p>
                      <a:pPr algn="ctr">
                        <a:lnSpc>
                          <a:spcPct val="115000"/>
                        </a:lnSpc>
                        <a:spcAft>
                          <a:spcPts val="0"/>
                        </a:spcAft>
                      </a:pPr>
                      <a:r>
                        <a:rPr lang="en-ZA" sz="1100" b="1" i="1" dirty="0">
                          <a:solidFill>
                            <a:schemeClr val="tx1">
                              <a:lumMod val="50000"/>
                              <a:lumOff val="50000"/>
                            </a:schemeClr>
                          </a:solidFill>
                          <a:effectLst/>
                          <a:latin typeface="Calibri"/>
                          <a:ea typeface="Calibri"/>
                          <a:cs typeface="Times New Roman"/>
                        </a:rPr>
                        <a:t> </a:t>
                      </a:r>
                      <a:endParaRPr lang="en-ZA" sz="1100" i="1" dirty="0">
                        <a:solidFill>
                          <a:schemeClr val="tx1">
                            <a:lumMod val="50000"/>
                            <a:lumOff val="50000"/>
                          </a:schemeClr>
                        </a:solidFill>
                        <a:effectLst/>
                        <a:latin typeface="Calibri"/>
                        <a:ea typeface="Calibri"/>
                        <a:cs typeface="Times New Roman"/>
                      </a:endParaRPr>
                    </a:p>
                    <a:p>
                      <a:pPr>
                        <a:lnSpc>
                          <a:spcPct val="115000"/>
                        </a:lnSpc>
                        <a:spcAft>
                          <a:spcPts val="0"/>
                        </a:spcAft>
                      </a:pPr>
                      <a:r>
                        <a:rPr lang="en-ZA" sz="1100" b="1" i="1" dirty="0">
                          <a:solidFill>
                            <a:schemeClr val="tx1">
                              <a:lumMod val="50000"/>
                              <a:lumOff val="50000"/>
                            </a:schemeClr>
                          </a:solidFill>
                          <a:effectLst/>
                          <a:latin typeface="Calibri"/>
                          <a:ea typeface="Calibri"/>
                          <a:cs typeface="Times New Roman"/>
                        </a:rPr>
                        <a:t> </a:t>
                      </a:r>
                      <a:endParaRPr lang="en-ZA" sz="1100" i="1" dirty="0">
                        <a:solidFill>
                          <a:schemeClr val="tx1">
                            <a:lumMod val="50000"/>
                            <a:lumOff val="50000"/>
                          </a:schemeClr>
                        </a:solidFill>
                        <a:effectLst/>
                        <a:latin typeface="Calibri"/>
                        <a:ea typeface="Calibri"/>
                        <a:cs typeface="Times New Roman"/>
                      </a:endParaRPr>
                    </a:p>
                    <a:p>
                      <a:pPr>
                        <a:lnSpc>
                          <a:spcPct val="115000"/>
                        </a:lnSpc>
                        <a:spcAft>
                          <a:spcPts val="0"/>
                        </a:spcAft>
                      </a:pPr>
                      <a:r>
                        <a:rPr lang="en-ZA" sz="1100" b="1" i="1" dirty="0">
                          <a:solidFill>
                            <a:schemeClr val="tx1">
                              <a:lumMod val="50000"/>
                              <a:lumOff val="50000"/>
                            </a:schemeClr>
                          </a:solidFill>
                          <a:effectLst/>
                          <a:latin typeface="Calibri"/>
                          <a:ea typeface="Calibri"/>
                          <a:cs typeface="Times New Roman"/>
                        </a:rPr>
                        <a:t> </a:t>
                      </a:r>
                      <a:endParaRPr lang="en-ZA" sz="1100" b="1" i="1" dirty="0" smtClean="0">
                        <a:solidFill>
                          <a:schemeClr val="tx1">
                            <a:lumMod val="50000"/>
                            <a:lumOff val="50000"/>
                          </a:schemeClr>
                        </a:solidFill>
                        <a:effectLst/>
                        <a:latin typeface="Calibri"/>
                        <a:ea typeface="Calibri"/>
                        <a:cs typeface="Times New Roman"/>
                      </a:endParaRPr>
                    </a:p>
                    <a:p>
                      <a:pPr>
                        <a:lnSpc>
                          <a:spcPct val="115000"/>
                        </a:lnSpc>
                        <a:spcAft>
                          <a:spcPts val="0"/>
                        </a:spcAft>
                      </a:pPr>
                      <a:endParaRPr lang="en-ZA" sz="1100" b="1" i="1" dirty="0" smtClean="0">
                        <a:solidFill>
                          <a:schemeClr val="tx1">
                            <a:lumMod val="50000"/>
                            <a:lumOff val="50000"/>
                          </a:schemeClr>
                        </a:solidFill>
                        <a:effectLst/>
                        <a:latin typeface="Calibri"/>
                        <a:ea typeface="Calibri"/>
                        <a:cs typeface="Times New Roman"/>
                      </a:endParaRPr>
                    </a:p>
                    <a:p>
                      <a:pPr>
                        <a:lnSpc>
                          <a:spcPct val="115000"/>
                        </a:lnSpc>
                        <a:spcAft>
                          <a:spcPts val="0"/>
                        </a:spcAft>
                      </a:pPr>
                      <a:endParaRPr lang="en-ZA" sz="1100" b="1" i="1" dirty="0" smtClean="0">
                        <a:solidFill>
                          <a:schemeClr val="tx1">
                            <a:lumMod val="50000"/>
                            <a:lumOff val="50000"/>
                          </a:schemeClr>
                        </a:solidFill>
                        <a:effectLst/>
                        <a:latin typeface="Calibri"/>
                        <a:ea typeface="Calibri"/>
                        <a:cs typeface="Times New Roman"/>
                      </a:endParaRPr>
                    </a:p>
                    <a:p>
                      <a:pPr>
                        <a:lnSpc>
                          <a:spcPct val="115000"/>
                        </a:lnSpc>
                        <a:spcAft>
                          <a:spcPts val="0"/>
                        </a:spcAft>
                      </a:pPr>
                      <a:endParaRPr lang="en-ZA" sz="1100" i="1" dirty="0">
                        <a:solidFill>
                          <a:schemeClr val="tx1">
                            <a:lumMod val="50000"/>
                            <a:lumOff val="50000"/>
                          </a:schemeClr>
                        </a:solidFill>
                        <a:effectLst/>
                        <a:latin typeface="Calibri"/>
                        <a:ea typeface="Calibri"/>
                        <a:cs typeface="Times New Roman"/>
                      </a:endParaRPr>
                    </a:p>
                  </a:txBody>
                  <a:tcPr marL="68580" marR="68580" marT="0" marB="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marL="0" algn="ctr" defTabSz="914322" rtl="0" eaLnBrk="1" latinLnBrk="0" hangingPunct="1">
                        <a:lnSpc>
                          <a:spcPct val="115000"/>
                        </a:lnSpc>
                        <a:spcAft>
                          <a:spcPts val="0"/>
                        </a:spcAft>
                      </a:pPr>
                      <a:r>
                        <a:rPr lang="en-ZA" sz="1400" b="1" kern="1200" dirty="0">
                          <a:solidFill>
                            <a:schemeClr val="tx1">
                              <a:lumMod val="50000"/>
                              <a:lumOff val="50000"/>
                            </a:schemeClr>
                          </a:solidFill>
                          <a:effectLst/>
                          <a:latin typeface="+mn-lt"/>
                          <a:ea typeface="Calibri"/>
                          <a:cs typeface="Times New Roman"/>
                        </a:rPr>
                        <a:t> </a:t>
                      </a:r>
                      <a:r>
                        <a:rPr lang="en-ZA" sz="1400" b="1" kern="1200" dirty="0" smtClean="0">
                          <a:solidFill>
                            <a:schemeClr val="tx1">
                              <a:lumMod val="50000"/>
                              <a:lumOff val="50000"/>
                            </a:schemeClr>
                          </a:solidFill>
                          <a:effectLst/>
                          <a:latin typeface="+mn-lt"/>
                          <a:ea typeface="Calibri"/>
                          <a:cs typeface="Times New Roman"/>
                        </a:rPr>
                        <a:t>B </a:t>
                      </a:r>
                      <a:endParaRPr lang="en-ZA" sz="1400" b="1" kern="1200" dirty="0">
                        <a:solidFill>
                          <a:schemeClr val="tx1">
                            <a:lumMod val="50000"/>
                            <a:lumOff val="50000"/>
                          </a:schemeClr>
                        </a:solidFill>
                        <a:effectLst/>
                        <a:latin typeface="+mn-lt"/>
                        <a:ea typeface="Calibri"/>
                        <a:cs typeface="Times New Roman"/>
                      </a:endParaRPr>
                    </a:p>
                    <a:p>
                      <a:pPr marL="0" algn="ctr" defTabSz="914322" rtl="0" eaLnBrk="1" latinLnBrk="0" hangingPunct="1">
                        <a:lnSpc>
                          <a:spcPct val="115000"/>
                        </a:lnSpc>
                        <a:spcAft>
                          <a:spcPts val="0"/>
                        </a:spcAft>
                      </a:pPr>
                      <a:r>
                        <a:rPr lang="en-ZA" sz="1400" b="1" kern="1200" dirty="0" smtClean="0">
                          <a:solidFill>
                            <a:schemeClr val="tx1">
                              <a:lumMod val="50000"/>
                              <a:lumOff val="50000"/>
                            </a:schemeClr>
                          </a:solidFill>
                          <a:effectLst/>
                          <a:latin typeface="+mn-lt"/>
                          <a:ea typeface="Calibri"/>
                          <a:cs typeface="Times New Roman"/>
                        </a:rPr>
                        <a:t>Socially Strategic + Potentially  Financially Viable</a:t>
                      </a:r>
                    </a:p>
                    <a:p>
                      <a:pPr algn="ctr">
                        <a:lnSpc>
                          <a:spcPct val="115000"/>
                        </a:lnSpc>
                        <a:spcAft>
                          <a:spcPts val="0"/>
                        </a:spcAft>
                      </a:pPr>
                      <a:endParaRPr lang="en-ZA" sz="1400" dirty="0">
                        <a:solidFill>
                          <a:schemeClr val="tx1">
                            <a:lumMod val="50000"/>
                            <a:lumOff val="50000"/>
                          </a:schemeClr>
                        </a:solidFill>
                        <a:effectLst/>
                        <a:latin typeface="+mj-lt"/>
                        <a:ea typeface="Calibri"/>
                        <a:cs typeface="Times New Roman"/>
                      </a:endParaRPr>
                    </a:p>
                  </a:txBody>
                  <a:tcPr marL="68580" marR="68580" marT="0" marB="0">
                    <a:lnL w="28575" cap="flat" cmpd="sng" algn="ctr">
                      <a:solidFill>
                        <a:srgbClr val="FF000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0"/>
                  </a:ext>
                </a:extLst>
              </a:tr>
              <a:tr h="1982620">
                <a:tc>
                  <a:txBody>
                    <a:bodyPr/>
                    <a:lstStyle/>
                    <a:p>
                      <a:pPr marL="0" algn="ctr" defTabSz="914322" rtl="0" eaLnBrk="1" latinLnBrk="0" hangingPunct="1">
                        <a:lnSpc>
                          <a:spcPct val="115000"/>
                        </a:lnSpc>
                        <a:spcAft>
                          <a:spcPts val="0"/>
                        </a:spcAft>
                      </a:pPr>
                      <a:r>
                        <a:rPr lang="en-ZA" sz="1400" b="1" kern="1200" dirty="0">
                          <a:solidFill>
                            <a:schemeClr val="tx1">
                              <a:lumMod val="50000"/>
                              <a:lumOff val="50000"/>
                            </a:schemeClr>
                          </a:solidFill>
                          <a:effectLst/>
                          <a:latin typeface="+mn-lt"/>
                          <a:ea typeface="Calibri"/>
                          <a:cs typeface="Times New Roman"/>
                        </a:rPr>
                        <a:t> </a:t>
                      </a:r>
                      <a:r>
                        <a:rPr lang="en-ZA" sz="1400" b="1" kern="1200" dirty="0" smtClean="0">
                          <a:solidFill>
                            <a:schemeClr val="tx1">
                              <a:lumMod val="50000"/>
                              <a:lumOff val="50000"/>
                            </a:schemeClr>
                          </a:solidFill>
                          <a:effectLst/>
                          <a:latin typeface="+mn-lt"/>
                          <a:ea typeface="Calibri"/>
                          <a:cs typeface="Times New Roman"/>
                        </a:rPr>
                        <a:t>D</a:t>
                      </a:r>
                      <a:endParaRPr lang="en-ZA" sz="1400" b="1" kern="1200" dirty="0">
                        <a:solidFill>
                          <a:schemeClr val="tx1">
                            <a:lumMod val="50000"/>
                            <a:lumOff val="50000"/>
                          </a:schemeClr>
                        </a:solidFill>
                        <a:effectLst/>
                        <a:latin typeface="+mn-lt"/>
                        <a:ea typeface="Calibri"/>
                        <a:cs typeface="Times New Roman"/>
                      </a:endParaRPr>
                    </a:p>
                    <a:p>
                      <a:pPr marL="0" algn="ctr" defTabSz="914322" rtl="0" eaLnBrk="1" latinLnBrk="0" hangingPunct="1">
                        <a:lnSpc>
                          <a:spcPct val="115000"/>
                        </a:lnSpc>
                        <a:spcAft>
                          <a:spcPts val="0"/>
                        </a:spcAft>
                      </a:pPr>
                      <a:r>
                        <a:rPr lang="en-ZA" sz="1400" b="1" kern="1200" dirty="0">
                          <a:solidFill>
                            <a:schemeClr val="tx1">
                              <a:lumMod val="50000"/>
                              <a:lumOff val="50000"/>
                            </a:schemeClr>
                          </a:solidFill>
                          <a:effectLst/>
                          <a:latin typeface="+mn-lt"/>
                          <a:ea typeface="Calibri"/>
                          <a:cs typeface="Times New Roman"/>
                        </a:rPr>
                        <a:t>Future </a:t>
                      </a:r>
                      <a:r>
                        <a:rPr lang="en-ZA" sz="1400" b="1" kern="1200" dirty="0" smtClean="0">
                          <a:solidFill>
                            <a:schemeClr val="tx1">
                              <a:lumMod val="50000"/>
                              <a:lumOff val="50000"/>
                            </a:schemeClr>
                          </a:solidFill>
                          <a:effectLst/>
                          <a:latin typeface="+mn-lt"/>
                          <a:ea typeface="Calibri"/>
                          <a:cs typeface="Times New Roman"/>
                        </a:rPr>
                        <a:t>Consideration</a:t>
                      </a:r>
                      <a:endParaRPr lang="en-ZA" sz="1100" b="1" dirty="0">
                        <a:solidFill>
                          <a:schemeClr val="tx1">
                            <a:lumMod val="50000"/>
                            <a:lumOff val="50000"/>
                          </a:schemeClr>
                        </a:solidFill>
                        <a:effectLst/>
                        <a:latin typeface="Calibri"/>
                        <a:ea typeface="Calibri"/>
                        <a:cs typeface="Times New Roman"/>
                      </a:endParaRPr>
                    </a:p>
                    <a:p>
                      <a:pPr>
                        <a:lnSpc>
                          <a:spcPct val="115000"/>
                        </a:lnSpc>
                        <a:spcAft>
                          <a:spcPts val="0"/>
                        </a:spcAft>
                      </a:pPr>
                      <a:r>
                        <a:rPr lang="en-ZA" sz="1100" b="1" dirty="0">
                          <a:solidFill>
                            <a:schemeClr val="tx1">
                              <a:lumMod val="50000"/>
                              <a:lumOff val="50000"/>
                            </a:schemeClr>
                          </a:solidFill>
                          <a:effectLst/>
                          <a:latin typeface="Calibri"/>
                          <a:ea typeface="Calibri"/>
                          <a:cs typeface="Times New Roman"/>
                        </a:rPr>
                        <a:t> </a:t>
                      </a:r>
                      <a:endParaRPr lang="en-ZA" sz="1100" dirty="0">
                        <a:solidFill>
                          <a:schemeClr val="tx1">
                            <a:lumMod val="50000"/>
                            <a:lumOff val="50000"/>
                          </a:schemeClr>
                        </a:solidFill>
                        <a:effectLst/>
                        <a:latin typeface="Calibri"/>
                        <a:ea typeface="Calibri"/>
                        <a:cs typeface="Times New Roman"/>
                      </a:endParaRPr>
                    </a:p>
                    <a:p>
                      <a:pPr>
                        <a:lnSpc>
                          <a:spcPct val="115000"/>
                        </a:lnSpc>
                        <a:spcAft>
                          <a:spcPts val="0"/>
                        </a:spcAft>
                      </a:pPr>
                      <a:r>
                        <a:rPr lang="en-ZA" sz="1100" b="1" dirty="0">
                          <a:solidFill>
                            <a:schemeClr val="tx1">
                              <a:lumMod val="50000"/>
                              <a:lumOff val="50000"/>
                            </a:schemeClr>
                          </a:solidFill>
                          <a:effectLst/>
                          <a:latin typeface="Calibri"/>
                          <a:ea typeface="Calibri"/>
                          <a:cs typeface="Times New Roman"/>
                        </a:rPr>
                        <a:t> </a:t>
                      </a:r>
                      <a:endParaRPr lang="en-ZA" sz="1100" dirty="0">
                        <a:solidFill>
                          <a:schemeClr val="tx1">
                            <a:lumMod val="50000"/>
                            <a:lumOff val="50000"/>
                          </a:schemeClr>
                        </a:solidFill>
                        <a:effectLst/>
                        <a:latin typeface="Calibri"/>
                        <a:ea typeface="Calibri"/>
                        <a:cs typeface="Times New Roman"/>
                      </a:endParaRPr>
                    </a:p>
                    <a:p>
                      <a:pPr>
                        <a:lnSpc>
                          <a:spcPct val="115000"/>
                        </a:lnSpc>
                        <a:spcAft>
                          <a:spcPts val="0"/>
                        </a:spcAft>
                      </a:pPr>
                      <a:r>
                        <a:rPr lang="en-ZA" sz="1100" b="1" dirty="0">
                          <a:solidFill>
                            <a:schemeClr val="tx1">
                              <a:lumMod val="50000"/>
                              <a:lumOff val="50000"/>
                            </a:schemeClr>
                          </a:solidFill>
                          <a:effectLst/>
                          <a:latin typeface="Calibri"/>
                          <a:ea typeface="Calibri"/>
                          <a:cs typeface="Times New Roman"/>
                        </a:rPr>
                        <a:t> </a:t>
                      </a:r>
                      <a:endParaRPr lang="en-ZA" sz="1100" dirty="0">
                        <a:solidFill>
                          <a:schemeClr val="tx1">
                            <a:lumMod val="50000"/>
                            <a:lumOff val="50000"/>
                          </a:schemeClr>
                        </a:solidFill>
                        <a:effectLst/>
                        <a:latin typeface="Calibri"/>
                        <a:ea typeface="Calibri"/>
                        <a:cs typeface="Times New Roman"/>
                      </a:endParaRPr>
                    </a:p>
                    <a:p>
                      <a:pPr>
                        <a:lnSpc>
                          <a:spcPct val="115000"/>
                        </a:lnSpc>
                        <a:spcAft>
                          <a:spcPts val="0"/>
                        </a:spcAft>
                      </a:pPr>
                      <a:r>
                        <a:rPr lang="en-ZA" sz="1100" b="1" dirty="0">
                          <a:solidFill>
                            <a:schemeClr val="tx1">
                              <a:lumMod val="50000"/>
                              <a:lumOff val="50000"/>
                            </a:schemeClr>
                          </a:solidFill>
                          <a:effectLst/>
                          <a:latin typeface="Calibri"/>
                          <a:ea typeface="Calibri"/>
                          <a:cs typeface="Times New Roman"/>
                        </a:rPr>
                        <a:t> </a:t>
                      </a:r>
                      <a:endParaRPr lang="en-ZA" sz="1100" dirty="0">
                        <a:solidFill>
                          <a:schemeClr val="tx1">
                            <a:lumMod val="50000"/>
                            <a:lumOff val="50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algn="ctr" defTabSz="914322" rtl="0" eaLnBrk="1" latinLnBrk="0" hangingPunct="1">
                        <a:lnSpc>
                          <a:spcPct val="115000"/>
                        </a:lnSpc>
                        <a:spcAft>
                          <a:spcPts val="0"/>
                        </a:spcAft>
                      </a:pPr>
                      <a:r>
                        <a:rPr lang="en-ZA" sz="1400" b="1" kern="1200" dirty="0">
                          <a:solidFill>
                            <a:schemeClr val="tx1">
                              <a:lumMod val="50000"/>
                              <a:lumOff val="50000"/>
                            </a:schemeClr>
                          </a:solidFill>
                          <a:effectLst/>
                          <a:latin typeface="+mn-lt"/>
                          <a:ea typeface="Calibri"/>
                          <a:cs typeface="Times New Roman"/>
                        </a:rPr>
                        <a:t> </a:t>
                      </a:r>
                      <a:r>
                        <a:rPr lang="en-ZA" sz="1400" b="1" kern="1200" dirty="0" smtClean="0">
                          <a:solidFill>
                            <a:schemeClr val="tx1">
                              <a:lumMod val="50000"/>
                              <a:lumOff val="50000"/>
                            </a:schemeClr>
                          </a:solidFill>
                          <a:effectLst/>
                          <a:latin typeface="+mn-lt"/>
                          <a:ea typeface="Calibri"/>
                          <a:cs typeface="Times New Roman"/>
                        </a:rPr>
                        <a:t>C</a:t>
                      </a:r>
                      <a:endParaRPr lang="en-ZA" sz="1400" b="1" kern="1200" dirty="0">
                        <a:solidFill>
                          <a:schemeClr val="tx1">
                            <a:lumMod val="50000"/>
                            <a:lumOff val="50000"/>
                          </a:schemeClr>
                        </a:solidFill>
                        <a:effectLst/>
                        <a:latin typeface="+mn-lt"/>
                        <a:ea typeface="Calibri"/>
                        <a:cs typeface="Times New Roman"/>
                      </a:endParaRPr>
                    </a:p>
                    <a:p>
                      <a:pPr marL="0" algn="ctr" defTabSz="914322" rtl="0" eaLnBrk="1" latinLnBrk="0" hangingPunct="1">
                        <a:lnSpc>
                          <a:spcPct val="115000"/>
                        </a:lnSpc>
                        <a:spcAft>
                          <a:spcPts val="0"/>
                        </a:spcAft>
                      </a:pPr>
                      <a:r>
                        <a:rPr lang="en-ZA" sz="1400" b="1" kern="1200" dirty="0" smtClean="0">
                          <a:solidFill>
                            <a:schemeClr val="tx1">
                              <a:lumMod val="50000"/>
                              <a:lumOff val="50000"/>
                            </a:schemeClr>
                          </a:solidFill>
                          <a:effectLst/>
                          <a:latin typeface="+mn-lt"/>
                          <a:ea typeface="Calibri"/>
                          <a:cs typeface="Times New Roman"/>
                        </a:rPr>
                        <a:t>Socially strategic + Financially not viable</a:t>
                      </a:r>
                      <a:endParaRPr lang="en-ZA" sz="1400" b="1" kern="1200" dirty="0">
                        <a:solidFill>
                          <a:schemeClr val="tx1">
                            <a:lumMod val="50000"/>
                            <a:lumOff val="50000"/>
                          </a:schemeClr>
                        </a:solidFill>
                        <a:effectLst/>
                        <a:latin typeface="+mn-lt"/>
                        <a:ea typeface="Calibri"/>
                        <a:cs typeface="Times New Roman"/>
                      </a:endParaRPr>
                    </a:p>
                  </a:txBody>
                  <a:tcPr marL="68580" marR="6858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1" name="TextBox 20"/>
          <p:cNvSpPr txBox="1"/>
          <p:nvPr/>
        </p:nvSpPr>
        <p:spPr>
          <a:xfrm>
            <a:off x="1547664" y="4274512"/>
            <a:ext cx="3276600" cy="738664"/>
          </a:xfrm>
          <a:prstGeom prst="rect">
            <a:avLst/>
          </a:prstGeom>
          <a:noFill/>
        </p:spPr>
        <p:txBody>
          <a:bodyPr>
            <a:spAutoFit/>
          </a:bodyPr>
          <a:lstStyle/>
          <a:p>
            <a:pPr>
              <a:defRPr/>
            </a:pPr>
            <a:r>
              <a:rPr lang="en-ZA" sz="1400" dirty="0">
                <a:solidFill>
                  <a:srgbClr val="000000"/>
                </a:solidFill>
                <a:latin typeface="Arial" charset="0"/>
                <a:cs typeface="Arial" charset="0"/>
              </a:rPr>
              <a:t>Alternative criteria maybe applied to motivate against closure of the line, else lines should be closed</a:t>
            </a:r>
            <a:endParaRPr lang="en-GB" sz="1400" dirty="0">
              <a:solidFill>
                <a:srgbClr val="000000"/>
              </a:solidFill>
              <a:latin typeface="Arial" charset="0"/>
              <a:cs typeface="Arial" charset="0"/>
            </a:endParaRPr>
          </a:p>
        </p:txBody>
      </p:sp>
    </p:spTree>
    <p:extLst>
      <p:ext uri="{BB962C8B-B14F-4D97-AF65-F5344CB8AC3E}">
        <p14:creationId xmlns:p14="http://schemas.microsoft.com/office/powerpoint/2010/main" val="1931888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5338936" cy="727544"/>
          </a:xfrm>
        </p:spPr>
        <p:txBody>
          <a:bodyPr/>
          <a:lstStyle/>
          <a:p>
            <a:r>
              <a:rPr lang="en-GB" sz="2400" dirty="0" smtClean="0">
                <a:solidFill>
                  <a:srgbClr val="F79F57"/>
                </a:solidFill>
              </a:rPr>
              <a:t/>
            </a:r>
            <a:br>
              <a:rPr lang="en-GB" sz="2400" dirty="0" smtClean="0">
                <a:solidFill>
                  <a:srgbClr val="F79F57"/>
                </a:solidFill>
              </a:rPr>
            </a:br>
            <a:r>
              <a:rPr lang="en-GB" sz="2400" dirty="0" smtClean="0">
                <a:solidFill>
                  <a:srgbClr val="F79F57"/>
                </a:solidFill>
              </a:rPr>
              <a:t>Profile of South African </a:t>
            </a:r>
            <a:r>
              <a:rPr lang="en-GB" sz="2400" dirty="0" err="1" smtClean="0">
                <a:solidFill>
                  <a:srgbClr val="F79F57"/>
                </a:solidFill>
              </a:rPr>
              <a:t>Branchlines</a:t>
            </a:r>
            <a:endParaRPr lang="en-GB" sz="2400" dirty="0">
              <a:solidFill>
                <a:srgbClr val="F79F57"/>
              </a:solidFill>
            </a:endParaRPr>
          </a:p>
        </p:txBody>
      </p:sp>
      <p:sp>
        <p:nvSpPr>
          <p:cNvPr id="3" name="Content Placeholder 2"/>
          <p:cNvSpPr>
            <a:spLocks noGrp="1"/>
          </p:cNvSpPr>
          <p:nvPr>
            <p:ph idx="1"/>
          </p:nvPr>
        </p:nvSpPr>
        <p:spPr>
          <a:xfrm>
            <a:off x="457200" y="1052736"/>
            <a:ext cx="8229600" cy="5070864"/>
          </a:xfrm>
        </p:spPr>
        <p:txBody>
          <a:bodyPr/>
          <a:lstStyle/>
          <a:p>
            <a:pPr marL="0" lvl="1" indent="0">
              <a:buNone/>
            </a:pPr>
            <a:endParaRPr lang="en-US" b="1" dirty="0" smtClean="0"/>
          </a:p>
          <a:p>
            <a:pPr marL="0" lvl="1" indent="0" algn="ctr">
              <a:buNone/>
            </a:pPr>
            <a:r>
              <a:rPr lang="en-US" b="1" dirty="0" smtClean="0"/>
              <a:t>Profile Branchline </a:t>
            </a:r>
            <a:r>
              <a:rPr lang="en-US" b="1" dirty="0"/>
              <a:t>network </a:t>
            </a:r>
            <a:r>
              <a:rPr lang="en-US" b="1" dirty="0" smtClean="0"/>
              <a:t>– Cluster perspective</a:t>
            </a:r>
            <a:endParaRPr lang="en-GB" b="1" dirty="0"/>
          </a:p>
          <a:p>
            <a:pPr marL="0" indent="0">
              <a:buNone/>
            </a:pPr>
            <a:endParaRPr lang="en-GB"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600" y="2420888"/>
            <a:ext cx="6858000" cy="3566160"/>
          </a:xfrm>
          <a:prstGeom prst="rect">
            <a:avLst/>
          </a:prstGeom>
          <a:noFill/>
        </p:spPr>
      </p:pic>
    </p:spTree>
    <p:extLst>
      <p:ext uri="{BB962C8B-B14F-4D97-AF65-F5344CB8AC3E}">
        <p14:creationId xmlns:p14="http://schemas.microsoft.com/office/powerpoint/2010/main" val="5209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563104"/>
          </a:xfrm>
        </p:spPr>
        <p:txBody>
          <a:bodyPr/>
          <a:lstStyle/>
          <a:p>
            <a:r>
              <a:rPr lang="en-US" sz="2400" dirty="0" smtClean="0">
                <a:solidFill>
                  <a:srgbClr val="F79F57"/>
                </a:solidFill>
              </a:rPr>
              <a:t>Profile of South African </a:t>
            </a:r>
            <a:r>
              <a:rPr lang="en-US" sz="2400" dirty="0" err="1" smtClean="0">
                <a:solidFill>
                  <a:srgbClr val="F79F57"/>
                </a:solidFill>
              </a:rPr>
              <a:t>Branchlines</a:t>
            </a:r>
            <a:r>
              <a:rPr lang="en-US" sz="2400" dirty="0" smtClean="0">
                <a:solidFill>
                  <a:srgbClr val="F79F57"/>
                </a:solidFill>
              </a:rPr>
              <a:t> Cont.…</a:t>
            </a:r>
            <a:endParaRPr lang="en-GB" sz="2400" dirty="0">
              <a:solidFill>
                <a:srgbClr val="F79F57"/>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88246722"/>
              </p:ext>
            </p:extLst>
          </p:nvPr>
        </p:nvGraphicFramePr>
        <p:xfrm>
          <a:off x="755576" y="1412777"/>
          <a:ext cx="7307263" cy="3312363"/>
        </p:xfrm>
        <a:graphic>
          <a:graphicData uri="http://schemas.openxmlformats.org/drawingml/2006/table">
            <a:tbl>
              <a:tblPr firstRow="1" bandRow="1">
                <a:tableStyleId>{5C22544A-7EE6-4342-B048-85BDC9FD1C3A}</a:tableStyleId>
              </a:tblPr>
              <a:tblGrid>
                <a:gridCol w="1050124">
                  <a:extLst>
                    <a:ext uri="{9D8B030D-6E8A-4147-A177-3AD203B41FA5}">
                      <a16:colId xmlns:a16="http://schemas.microsoft.com/office/drawing/2014/main" val="20000"/>
                    </a:ext>
                  </a:extLst>
                </a:gridCol>
                <a:gridCol w="1087187">
                  <a:extLst>
                    <a:ext uri="{9D8B030D-6E8A-4147-A177-3AD203B41FA5}">
                      <a16:colId xmlns:a16="http://schemas.microsoft.com/office/drawing/2014/main" val="20001"/>
                    </a:ext>
                  </a:extLst>
                </a:gridCol>
                <a:gridCol w="1246341">
                  <a:extLst>
                    <a:ext uri="{9D8B030D-6E8A-4147-A177-3AD203B41FA5}">
                      <a16:colId xmlns:a16="http://schemas.microsoft.com/office/drawing/2014/main" val="20002"/>
                    </a:ext>
                  </a:extLst>
                </a:gridCol>
                <a:gridCol w="3923611">
                  <a:extLst>
                    <a:ext uri="{9D8B030D-6E8A-4147-A177-3AD203B41FA5}">
                      <a16:colId xmlns:a16="http://schemas.microsoft.com/office/drawing/2014/main" val="20003"/>
                    </a:ext>
                  </a:extLst>
                </a:gridCol>
              </a:tblGrid>
              <a:tr h="622130">
                <a:tc>
                  <a:txBody>
                    <a:bodyPr/>
                    <a:lstStyle/>
                    <a:p>
                      <a:pPr marL="0" marR="0" algn="l">
                        <a:lnSpc>
                          <a:spcPts val="1400"/>
                        </a:lnSpc>
                        <a:spcBef>
                          <a:spcPts val="0"/>
                        </a:spcBef>
                        <a:spcAft>
                          <a:spcPts val="0"/>
                        </a:spcAft>
                      </a:pPr>
                      <a:r>
                        <a:rPr lang="en-ZA" sz="1200" dirty="0" smtClean="0">
                          <a:solidFill>
                            <a:schemeClr val="tx2"/>
                          </a:solidFill>
                          <a:effectLst/>
                        </a:rPr>
                        <a:t>Province</a:t>
                      </a:r>
                      <a:endParaRPr lang="en-GB" sz="1200" dirty="0">
                        <a:solidFill>
                          <a:schemeClr val="tx2"/>
                        </a:solidFill>
                        <a:effectLst/>
                        <a:latin typeface="EYInterstate Light"/>
                        <a:ea typeface="Times New Roman" panose="02020603050405020304" pitchFamily="18" charset="0"/>
                        <a:cs typeface="Times New Roman" panose="02020603050405020304" pitchFamily="18" charset="0"/>
                      </a:endParaRPr>
                    </a:p>
                  </a:txBody>
                  <a:tcPr/>
                </a:tc>
                <a:tc>
                  <a:txBody>
                    <a:bodyPr/>
                    <a:lstStyle/>
                    <a:p>
                      <a:pPr marL="0" marR="0" algn="l">
                        <a:lnSpc>
                          <a:spcPts val="1400"/>
                        </a:lnSpc>
                        <a:spcBef>
                          <a:spcPts val="0"/>
                        </a:spcBef>
                        <a:spcAft>
                          <a:spcPts val="0"/>
                        </a:spcAft>
                      </a:pPr>
                      <a:r>
                        <a:rPr lang="en-ZA" sz="1200" dirty="0">
                          <a:solidFill>
                            <a:schemeClr val="tx2"/>
                          </a:solidFill>
                          <a:effectLst/>
                        </a:rPr>
                        <a:t>Number of branch lines</a:t>
                      </a:r>
                      <a:endParaRPr lang="en-GB" sz="1200" dirty="0">
                        <a:solidFill>
                          <a:schemeClr val="tx2"/>
                        </a:solidFill>
                        <a:effectLst/>
                        <a:latin typeface="EYInterstate Light"/>
                        <a:ea typeface="Times New Roman" panose="02020603050405020304" pitchFamily="18" charset="0"/>
                        <a:cs typeface="Times New Roman" panose="02020603050405020304" pitchFamily="18" charset="0"/>
                      </a:endParaRPr>
                    </a:p>
                  </a:txBody>
                  <a:tcPr/>
                </a:tc>
                <a:tc>
                  <a:txBody>
                    <a:bodyPr/>
                    <a:lstStyle/>
                    <a:p>
                      <a:pPr marL="0" marR="0" algn="l">
                        <a:lnSpc>
                          <a:spcPts val="1400"/>
                        </a:lnSpc>
                        <a:spcBef>
                          <a:spcPts val="0"/>
                        </a:spcBef>
                        <a:spcAft>
                          <a:spcPts val="0"/>
                        </a:spcAft>
                      </a:pPr>
                      <a:r>
                        <a:rPr lang="en-ZA" sz="1200" dirty="0">
                          <a:solidFill>
                            <a:schemeClr val="tx2"/>
                          </a:solidFill>
                          <a:effectLst/>
                        </a:rPr>
                        <a:t>Total line length</a:t>
                      </a:r>
                      <a:endParaRPr lang="en-GB" sz="1200" dirty="0">
                        <a:solidFill>
                          <a:schemeClr val="tx2"/>
                        </a:solidFill>
                        <a:effectLst/>
                        <a:latin typeface="EYInterstate Light"/>
                        <a:ea typeface="Times New Roman" panose="02020603050405020304" pitchFamily="18" charset="0"/>
                        <a:cs typeface="Times New Roman" panose="02020603050405020304" pitchFamily="18" charset="0"/>
                      </a:endParaRPr>
                    </a:p>
                  </a:txBody>
                  <a:tcPr/>
                </a:tc>
                <a:tc>
                  <a:txBody>
                    <a:bodyPr/>
                    <a:lstStyle/>
                    <a:p>
                      <a:pPr marL="0" marR="0" algn="l">
                        <a:lnSpc>
                          <a:spcPts val="1400"/>
                        </a:lnSpc>
                        <a:spcBef>
                          <a:spcPts val="0"/>
                        </a:spcBef>
                        <a:spcAft>
                          <a:spcPts val="0"/>
                        </a:spcAft>
                      </a:pPr>
                      <a:r>
                        <a:rPr lang="en-ZA" sz="1200" dirty="0">
                          <a:solidFill>
                            <a:schemeClr val="tx2"/>
                          </a:solidFill>
                          <a:effectLst/>
                        </a:rPr>
                        <a:t>Related branch line clusters</a:t>
                      </a:r>
                      <a:endParaRPr lang="en-GB" sz="1200" dirty="0">
                        <a:solidFill>
                          <a:schemeClr val="tx2"/>
                        </a:solidFill>
                        <a:effectLst/>
                        <a:latin typeface="EYInterstate Ligh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271669">
                <a:tc>
                  <a:txBody>
                    <a:bodyPr/>
                    <a:lstStyle/>
                    <a:p>
                      <a:pPr marL="0" marR="0">
                        <a:lnSpc>
                          <a:spcPts val="1400"/>
                        </a:lnSpc>
                        <a:spcBef>
                          <a:spcPts val="0"/>
                        </a:spcBef>
                        <a:spcAft>
                          <a:spcPts val="0"/>
                        </a:spcAft>
                      </a:pPr>
                      <a:r>
                        <a:rPr lang="en-GB" sz="1200" dirty="0">
                          <a:effectLst/>
                        </a:rPr>
                        <a:t>EC</a:t>
                      </a:r>
                      <a:endParaRPr lang="en-GB" sz="1200" dirty="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nSpc>
                          <a:spcPts val="1400"/>
                        </a:lnSpc>
                        <a:spcBef>
                          <a:spcPts val="0"/>
                        </a:spcBef>
                        <a:spcAft>
                          <a:spcPts val="0"/>
                        </a:spcAft>
                      </a:pPr>
                      <a:r>
                        <a:rPr lang="en-GB" sz="1200">
                          <a:effectLst/>
                        </a:rPr>
                        <a:t>17</a:t>
                      </a:r>
                      <a:endParaRPr lang="en-GB" sz="120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nSpc>
                          <a:spcPts val="1400"/>
                        </a:lnSpc>
                        <a:spcBef>
                          <a:spcPts val="0"/>
                        </a:spcBef>
                        <a:spcAft>
                          <a:spcPts val="0"/>
                        </a:spcAft>
                      </a:pPr>
                      <a:r>
                        <a:rPr lang="en-GB" sz="1200">
                          <a:effectLst/>
                        </a:rPr>
                        <a:t>2305</a:t>
                      </a:r>
                      <a:endParaRPr lang="en-GB" sz="120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nSpc>
                          <a:spcPts val="1400"/>
                        </a:lnSpc>
                        <a:spcBef>
                          <a:spcPts val="0"/>
                        </a:spcBef>
                        <a:spcAft>
                          <a:spcPts val="0"/>
                        </a:spcAft>
                      </a:pPr>
                      <a:r>
                        <a:rPr lang="en-GB" sz="1200" dirty="0">
                          <a:effectLst/>
                        </a:rPr>
                        <a:t> </a:t>
                      </a:r>
                      <a:r>
                        <a:rPr lang="en-GB" sz="1200" dirty="0" err="1">
                          <a:effectLst/>
                        </a:rPr>
                        <a:t>Amabele</a:t>
                      </a:r>
                      <a:r>
                        <a:rPr lang="en-GB" sz="1200" dirty="0">
                          <a:effectLst/>
                        </a:rPr>
                        <a:t>, </a:t>
                      </a:r>
                      <a:r>
                        <a:rPr lang="en-GB" sz="1200" dirty="0" err="1">
                          <a:effectLst/>
                        </a:rPr>
                        <a:t>Burgersdorp</a:t>
                      </a:r>
                      <a:r>
                        <a:rPr lang="en-GB" sz="1200" dirty="0">
                          <a:effectLst/>
                        </a:rPr>
                        <a:t>, </a:t>
                      </a:r>
                      <a:r>
                        <a:rPr lang="en-GB" sz="1200" dirty="0" smtClean="0">
                          <a:effectLst/>
                        </a:rPr>
                        <a:t>South Cape </a:t>
                      </a:r>
                      <a:endParaRPr lang="en-GB" sz="1200" dirty="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1"/>
                  </a:ext>
                </a:extLst>
              </a:tr>
              <a:tr h="271669">
                <a:tc>
                  <a:txBody>
                    <a:bodyPr/>
                    <a:lstStyle/>
                    <a:p>
                      <a:pPr marL="0" marR="0">
                        <a:lnSpc>
                          <a:spcPts val="1400"/>
                        </a:lnSpc>
                        <a:spcBef>
                          <a:spcPts val="0"/>
                        </a:spcBef>
                        <a:spcAft>
                          <a:spcPts val="0"/>
                        </a:spcAft>
                      </a:pPr>
                      <a:r>
                        <a:rPr lang="en-GB" sz="1200">
                          <a:effectLst/>
                        </a:rPr>
                        <a:t>FS</a:t>
                      </a:r>
                      <a:endParaRPr lang="en-GB" sz="120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nSpc>
                          <a:spcPts val="1400"/>
                        </a:lnSpc>
                        <a:spcBef>
                          <a:spcPts val="0"/>
                        </a:spcBef>
                        <a:spcAft>
                          <a:spcPts val="0"/>
                        </a:spcAft>
                      </a:pPr>
                      <a:r>
                        <a:rPr lang="en-GB" sz="1200">
                          <a:effectLst/>
                        </a:rPr>
                        <a:t>16</a:t>
                      </a:r>
                      <a:endParaRPr lang="en-GB" sz="120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nSpc>
                          <a:spcPts val="1400"/>
                        </a:lnSpc>
                        <a:spcBef>
                          <a:spcPts val="0"/>
                        </a:spcBef>
                        <a:spcAft>
                          <a:spcPts val="0"/>
                        </a:spcAft>
                      </a:pPr>
                      <a:r>
                        <a:rPr lang="en-GB" sz="1200">
                          <a:effectLst/>
                        </a:rPr>
                        <a:t>1456</a:t>
                      </a:r>
                      <a:endParaRPr lang="en-GB" sz="120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nSpc>
                          <a:spcPts val="1400"/>
                        </a:lnSpc>
                        <a:spcBef>
                          <a:spcPts val="0"/>
                        </a:spcBef>
                        <a:spcAft>
                          <a:spcPts val="0"/>
                        </a:spcAft>
                      </a:pPr>
                      <a:r>
                        <a:rPr lang="en-GB" sz="1200" dirty="0">
                          <a:effectLst/>
                        </a:rPr>
                        <a:t> </a:t>
                      </a:r>
                      <a:r>
                        <a:rPr lang="en-GB" sz="1200" dirty="0" smtClean="0">
                          <a:effectLst/>
                        </a:rPr>
                        <a:t>Bethlehem, Kroonstad</a:t>
                      </a:r>
                      <a:endParaRPr lang="en-GB" sz="1200" dirty="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271669">
                <a:tc>
                  <a:txBody>
                    <a:bodyPr/>
                    <a:lstStyle/>
                    <a:p>
                      <a:pPr marL="0" marR="0">
                        <a:lnSpc>
                          <a:spcPts val="1400"/>
                        </a:lnSpc>
                        <a:spcBef>
                          <a:spcPts val="0"/>
                        </a:spcBef>
                        <a:spcAft>
                          <a:spcPts val="0"/>
                        </a:spcAft>
                      </a:pPr>
                      <a:r>
                        <a:rPr lang="en-GB" sz="1200">
                          <a:effectLst/>
                        </a:rPr>
                        <a:t>KZN</a:t>
                      </a:r>
                      <a:endParaRPr lang="en-GB" sz="120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nSpc>
                          <a:spcPts val="1400"/>
                        </a:lnSpc>
                        <a:spcBef>
                          <a:spcPts val="0"/>
                        </a:spcBef>
                        <a:spcAft>
                          <a:spcPts val="0"/>
                        </a:spcAft>
                      </a:pPr>
                      <a:r>
                        <a:rPr lang="en-GB" sz="1200">
                          <a:effectLst/>
                        </a:rPr>
                        <a:t>14</a:t>
                      </a:r>
                      <a:endParaRPr lang="en-GB" sz="120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nSpc>
                          <a:spcPts val="1400"/>
                        </a:lnSpc>
                        <a:spcBef>
                          <a:spcPts val="0"/>
                        </a:spcBef>
                        <a:spcAft>
                          <a:spcPts val="0"/>
                        </a:spcAft>
                      </a:pPr>
                      <a:r>
                        <a:rPr lang="en-GB" sz="1200">
                          <a:effectLst/>
                        </a:rPr>
                        <a:t>985</a:t>
                      </a:r>
                      <a:endParaRPr lang="en-GB" sz="120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nSpc>
                          <a:spcPts val="1400"/>
                        </a:lnSpc>
                        <a:spcBef>
                          <a:spcPts val="0"/>
                        </a:spcBef>
                        <a:spcAft>
                          <a:spcPts val="0"/>
                        </a:spcAft>
                      </a:pPr>
                      <a:r>
                        <a:rPr lang="en-GB" sz="1200" dirty="0">
                          <a:effectLst/>
                        </a:rPr>
                        <a:t> Pietermaritzburg, Port Shepstone</a:t>
                      </a:r>
                      <a:endParaRPr lang="en-GB" sz="1200" dirty="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3"/>
                  </a:ext>
                </a:extLst>
              </a:tr>
              <a:tr h="271669">
                <a:tc>
                  <a:txBody>
                    <a:bodyPr/>
                    <a:lstStyle/>
                    <a:p>
                      <a:pPr marL="0" marR="0">
                        <a:lnSpc>
                          <a:spcPts val="1400"/>
                        </a:lnSpc>
                        <a:spcBef>
                          <a:spcPts val="0"/>
                        </a:spcBef>
                        <a:spcAft>
                          <a:spcPts val="0"/>
                        </a:spcAft>
                      </a:pPr>
                      <a:r>
                        <a:rPr lang="en-GB" sz="1200">
                          <a:effectLst/>
                        </a:rPr>
                        <a:t>WC</a:t>
                      </a:r>
                      <a:endParaRPr lang="en-GB" sz="120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nSpc>
                          <a:spcPts val="1400"/>
                        </a:lnSpc>
                        <a:spcBef>
                          <a:spcPts val="0"/>
                        </a:spcBef>
                        <a:spcAft>
                          <a:spcPts val="0"/>
                        </a:spcAft>
                      </a:pPr>
                      <a:r>
                        <a:rPr lang="en-GB" sz="1200">
                          <a:effectLst/>
                        </a:rPr>
                        <a:t>6</a:t>
                      </a:r>
                      <a:endParaRPr lang="en-GB" sz="120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nSpc>
                          <a:spcPts val="1400"/>
                        </a:lnSpc>
                        <a:spcBef>
                          <a:spcPts val="0"/>
                        </a:spcBef>
                        <a:spcAft>
                          <a:spcPts val="0"/>
                        </a:spcAft>
                      </a:pPr>
                      <a:r>
                        <a:rPr lang="en-GB" sz="1200">
                          <a:effectLst/>
                        </a:rPr>
                        <a:t>370</a:t>
                      </a:r>
                      <a:endParaRPr lang="en-GB" sz="120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nSpc>
                          <a:spcPts val="1400"/>
                        </a:lnSpc>
                        <a:spcBef>
                          <a:spcPts val="0"/>
                        </a:spcBef>
                        <a:spcAft>
                          <a:spcPts val="0"/>
                        </a:spcAft>
                      </a:pPr>
                      <a:r>
                        <a:rPr lang="en-GB" sz="1200" dirty="0">
                          <a:effectLst/>
                        </a:rPr>
                        <a:t> Douglas</a:t>
                      </a:r>
                      <a:r>
                        <a:rPr lang="en-GB" sz="1200" dirty="0" smtClean="0">
                          <a:effectLst/>
                        </a:rPr>
                        <a:t>, Caledon, South </a:t>
                      </a:r>
                      <a:r>
                        <a:rPr lang="en-GB" sz="1200" dirty="0">
                          <a:effectLst/>
                        </a:rPr>
                        <a:t>Cape </a:t>
                      </a:r>
                      <a:endParaRPr lang="en-GB" sz="1200" dirty="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4"/>
                  </a:ext>
                </a:extLst>
              </a:tr>
              <a:tr h="271669">
                <a:tc>
                  <a:txBody>
                    <a:bodyPr/>
                    <a:lstStyle/>
                    <a:p>
                      <a:pPr marL="0" marR="0">
                        <a:lnSpc>
                          <a:spcPts val="1400"/>
                        </a:lnSpc>
                        <a:spcBef>
                          <a:spcPts val="0"/>
                        </a:spcBef>
                        <a:spcAft>
                          <a:spcPts val="0"/>
                        </a:spcAft>
                      </a:pPr>
                      <a:r>
                        <a:rPr lang="en-GB" sz="1200">
                          <a:effectLst/>
                        </a:rPr>
                        <a:t>MP</a:t>
                      </a:r>
                      <a:endParaRPr lang="en-GB" sz="120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nSpc>
                          <a:spcPts val="1400"/>
                        </a:lnSpc>
                        <a:spcBef>
                          <a:spcPts val="0"/>
                        </a:spcBef>
                        <a:spcAft>
                          <a:spcPts val="0"/>
                        </a:spcAft>
                      </a:pPr>
                      <a:r>
                        <a:rPr lang="en-GB" sz="1200">
                          <a:effectLst/>
                        </a:rPr>
                        <a:t>5</a:t>
                      </a:r>
                      <a:endParaRPr lang="en-GB" sz="120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nSpc>
                          <a:spcPts val="1400"/>
                        </a:lnSpc>
                        <a:spcBef>
                          <a:spcPts val="0"/>
                        </a:spcBef>
                        <a:spcAft>
                          <a:spcPts val="0"/>
                        </a:spcAft>
                      </a:pPr>
                      <a:r>
                        <a:rPr lang="en-GB" sz="1200">
                          <a:effectLst/>
                        </a:rPr>
                        <a:t>270</a:t>
                      </a:r>
                      <a:endParaRPr lang="en-GB" sz="120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nSpc>
                          <a:spcPts val="1400"/>
                        </a:lnSpc>
                        <a:spcBef>
                          <a:spcPts val="0"/>
                        </a:spcBef>
                        <a:spcAft>
                          <a:spcPts val="0"/>
                        </a:spcAft>
                      </a:pPr>
                      <a:r>
                        <a:rPr lang="en-GB" sz="1200" dirty="0">
                          <a:effectLst/>
                        </a:rPr>
                        <a:t> </a:t>
                      </a:r>
                      <a:r>
                        <a:rPr lang="en-GB" sz="1200" dirty="0" smtClean="0">
                          <a:effectLst/>
                        </a:rPr>
                        <a:t>Nelspruit</a:t>
                      </a:r>
                      <a:endParaRPr lang="en-GB" sz="1200" dirty="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5"/>
                  </a:ext>
                </a:extLst>
              </a:tr>
              <a:tr h="271669">
                <a:tc>
                  <a:txBody>
                    <a:bodyPr/>
                    <a:lstStyle/>
                    <a:p>
                      <a:pPr marL="0" marR="0">
                        <a:lnSpc>
                          <a:spcPts val="1400"/>
                        </a:lnSpc>
                        <a:spcBef>
                          <a:spcPts val="0"/>
                        </a:spcBef>
                        <a:spcAft>
                          <a:spcPts val="0"/>
                        </a:spcAft>
                      </a:pPr>
                      <a:r>
                        <a:rPr lang="en-GB" sz="1200">
                          <a:effectLst/>
                        </a:rPr>
                        <a:t>NC</a:t>
                      </a:r>
                      <a:endParaRPr lang="en-GB" sz="120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nSpc>
                          <a:spcPts val="1400"/>
                        </a:lnSpc>
                        <a:spcBef>
                          <a:spcPts val="0"/>
                        </a:spcBef>
                        <a:spcAft>
                          <a:spcPts val="0"/>
                        </a:spcAft>
                      </a:pPr>
                      <a:r>
                        <a:rPr lang="en-GB" sz="1200">
                          <a:effectLst/>
                        </a:rPr>
                        <a:t>4</a:t>
                      </a:r>
                      <a:endParaRPr lang="en-GB" sz="120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nSpc>
                          <a:spcPts val="1400"/>
                        </a:lnSpc>
                        <a:spcBef>
                          <a:spcPts val="0"/>
                        </a:spcBef>
                        <a:spcAft>
                          <a:spcPts val="0"/>
                        </a:spcAft>
                      </a:pPr>
                      <a:r>
                        <a:rPr lang="en-GB" sz="1200">
                          <a:effectLst/>
                        </a:rPr>
                        <a:t>624</a:t>
                      </a:r>
                      <a:endParaRPr lang="en-GB" sz="120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nSpc>
                          <a:spcPts val="1400"/>
                        </a:lnSpc>
                        <a:spcBef>
                          <a:spcPts val="0"/>
                        </a:spcBef>
                        <a:spcAft>
                          <a:spcPts val="0"/>
                        </a:spcAft>
                      </a:pPr>
                      <a:r>
                        <a:rPr lang="en-GB" sz="1200">
                          <a:effectLst/>
                        </a:rPr>
                        <a:t> Douglas, Hutchinson, Upington</a:t>
                      </a:r>
                      <a:endParaRPr lang="en-GB" sz="120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6"/>
                  </a:ext>
                </a:extLst>
              </a:tr>
              <a:tr h="271669">
                <a:tc>
                  <a:txBody>
                    <a:bodyPr/>
                    <a:lstStyle/>
                    <a:p>
                      <a:pPr marL="0" marR="0">
                        <a:lnSpc>
                          <a:spcPts val="1400"/>
                        </a:lnSpc>
                        <a:spcBef>
                          <a:spcPts val="0"/>
                        </a:spcBef>
                        <a:spcAft>
                          <a:spcPts val="0"/>
                        </a:spcAft>
                      </a:pPr>
                      <a:r>
                        <a:rPr lang="en-GB" sz="1200">
                          <a:effectLst/>
                        </a:rPr>
                        <a:t>NW</a:t>
                      </a:r>
                      <a:endParaRPr lang="en-GB" sz="120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nSpc>
                          <a:spcPts val="1400"/>
                        </a:lnSpc>
                        <a:spcBef>
                          <a:spcPts val="0"/>
                        </a:spcBef>
                        <a:spcAft>
                          <a:spcPts val="0"/>
                        </a:spcAft>
                      </a:pPr>
                      <a:r>
                        <a:rPr lang="en-GB" sz="1200">
                          <a:effectLst/>
                        </a:rPr>
                        <a:t>3</a:t>
                      </a:r>
                      <a:endParaRPr lang="en-GB" sz="120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nSpc>
                          <a:spcPts val="1400"/>
                        </a:lnSpc>
                        <a:spcBef>
                          <a:spcPts val="0"/>
                        </a:spcBef>
                        <a:spcAft>
                          <a:spcPts val="0"/>
                        </a:spcAft>
                      </a:pPr>
                      <a:r>
                        <a:rPr lang="en-GB" sz="1200">
                          <a:effectLst/>
                        </a:rPr>
                        <a:t>401</a:t>
                      </a:r>
                      <a:endParaRPr lang="en-GB" sz="120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nSpc>
                          <a:spcPts val="1400"/>
                        </a:lnSpc>
                        <a:spcBef>
                          <a:spcPts val="0"/>
                        </a:spcBef>
                        <a:spcAft>
                          <a:spcPts val="0"/>
                        </a:spcAft>
                      </a:pPr>
                      <a:r>
                        <a:rPr lang="en-GB" sz="1200">
                          <a:effectLst/>
                        </a:rPr>
                        <a:t> Klerskdorp</a:t>
                      </a:r>
                      <a:endParaRPr lang="en-GB" sz="120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7"/>
                  </a:ext>
                </a:extLst>
              </a:tr>
              <a:tr h="271669">
                <a:tc>
                  <a:txBody>
                    <a:bodyPr/>
                    <a:lstStyle/>
                    <a:p>
                      <a:pPr marL="0" marR="0">
                        <a:lnSpc>
                          <a:spcPts val="1400"/>
                        </a:lnSpc>
                        <a:spcBef>
                          <a:spcPts val="0"/>
                        </a:spcBef>
                        <a:spcAft>
                          <a:spcPts val="0"/>
                        </a:spcAft>
                      </a:pPr>
                      <a:r>
                        <a:rPr lang="en-GB" sz="1200" dirty="0" smtClean="0">
                          <a:effectLst/>
                        </a:rPr>
                        <a:t>Limpopo</a:t>
                      </a:r>
                      <a:endParaRPr lang="en-GB" sz="1200" dirty="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nSpc>
                          <a:spcPts val="1400"/>
                        </a:lnSpc>
                        <a:spcBef>
                          <a:spcPts val="0"/>
                        </a:spcBef>
                        <a:spcAft>
                          <a:spcPts val="0"/>
                        </a:spcAft>
                      </a:pPr>
                      <a:r>
                        <a:rPr lang="en-GB" sz="1200">
                          <a:effectLst/>
                        </a:rPr>
                        <a:t>2</a:t>
                      </a:r>
                      <a:endParaRPr lang="en-GB" sz="120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nSpc>
                          <a:spcPts val="1400"/>
                        </a:lnSpc>
                        <a:spcBef>
                          <a:spcPts val="0"/>
                        </a:spcBef>
                        <a:spcAft>
                          <a:spcPts val="0"/>
                        </a:spcAft>
                      </a:pPr>
                      <a:r>
                        <a:rPr lang="en-GB" sz="1200">
                          <a:effectLst/>
                        </a:rPr>
                        <a:t>205</a:t>
                      </a:r>
                      <a:endParaRPr lang="en-GB" sz="120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nSpc>
                          <a:spcPts val="1400"/>
                        </a:lnSpc>
                        <a:spcBef>
                          <a:spcPts val="0"/>
                        </a:spcBef>
                        <a:spcAft>
                          <a:spcPts val="0"/>
                        </a:spcAft>
                      </a:pPr>
                      <a:r>
                        <a:rPr lang="en-GB" sz="1200" dirty="0">
                          <a:effectLst/>
                        </a:rPr>
                        <a:t> Limpopo</a:t>
                      </a:r>
                      <a:endParaRPr lang="en-GB" sz="1200" dirty="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8"/>
                  </a:ext>
                </a:extLst>
              </a:tr>
              <a:tr h="271669">
                <a:tc>
                  <a:txBody>
                    <a:bodyPr/>
                    <a:lstStyle/>
                    <a:p>
                      <a:pPr marL="0" marR="0">
                        <a:lnSpc>
                          <a:spcPts val="1400"/>
                        </a:lnSpc>
                        <a:spcBef>
                          <a:spcPts val="0"/>
                        </a:spcBef>
                        <a:spcAft>
                          <a:spcPts val="0"/>
                        </a:spcAft>
                      </a:pPr>
                      <a:r>
                        <a:rPr lang="en-GB" sz="1200">
                          <a:effectLst/>
                        </a:rPr>
                        <a:t>Gauteng</a:t>
                      </a:r>
                      <a:endParaRPr lang="en-GB" sz="120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nSpc>
                          <a:spcPts val="1400"/>
                        </a:lnSpc>
                        <a:spcBef>
                          <a:spcPts val="0"/>
                        </a:spcBef>
                        <a:spcAft>
                          <a:spcPts val="0"/>
                        </a:spcAft>
                      </a:pPr>
                      <a:r>
                        <a:rPr lang="en-GB" sz="1200" dirty="0">
                          <a:effectLst/>
                        </a:rPr>
                        <a:t>1</a:t>
                      </a:r>
                      <a:endParaRPr lang="en-GB" sz="1200" dirty="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nSpc>
                          <a:spcPts val="1400"/>
                        </a:lnSpc>
                        <a:spcBef>
                          <a:spcPts val="0"/>
                        </a:spcBef>
                        <a:spcAft>
                          <a:spcPts val="0"/>
                        </a:spcAft>
                      </a:pPr>
                      <a:r>
                        <a:rPr lang="en-GB" sz="1200">
                          <a:effectLst/>
                        </a:rPr>
                        <a:t>82</a:t>
                      </a:r>
                      <a:endParaRPr lang="en-GB" sz="120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nSpc>
                          <a:spcPts val="1400"/>
                        </a:lnSpc>
                        <a:spcBef>
                          <a:spcPts val="0"/>
                        </a:spcBef>
                        <a:spcAft>
                          <a:spcPts val="0"/>
                        </a:spcAft>
                      </a:pPr>
                      <a:r>
                        <a:rPr lang="en-GB" sz="1200">
                          <a:effectLst/>
                        </a:rPr>
                        <a:t> North West</a:t>
                      </a:r>
                      <a:endParaRPr lang="en-GB" sz="120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9"/>
                  </a:ext>
                </a:extLst>
              </a:tr>
              <a:tr h="245212">
                <a:tc>
                  <a:txBody>
                    <a:bodyPr/>
                    <a:lstStyle/>
                    <a:p>
                      <a:pPr marL="0" marR="0">
                        <a:lnSpc>
                          <a:spcPts val="1400"/>
                        </a:lnSpc>
                        <a:spcBef>
                          <a:spcPts val="0"/>
                        </a:spcBef>
                        <a:spcAft>
                          <a:spcPts val="0"/>
                        </a:spcAft>
                      </a:pPr>
                      <a:r>
                        <a:rPr lang="en-ZA" sz="1200">
                          <a:effectLst/>
                        </a:rPr>
                        <a:t>Total</a:t>
                      </a:r>
                      <a:endParaRPr lang="en-GB" sz="120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nSpc>
                          <a:spcPts val="1400"/>
                        </a:lnSpc>
                        <a:spcBef>
                          <a:spcPts val="0"/>
                        </a:spcBef>
                        <a:spcAft>
                          <a:spcPts val="0"/>
                        </a:spcAft>
                      </a:pPr>
                      <a:r>
                        <a:rPr lang="en-GB" sz="1200">
                          <a:effectLst/>
                        </a:rPr>
                        <a:t>68</a:t>
                      </a:r>
                      <a:endParaRPr lang="en-GB" sz="120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nSpc>
                          <a:spcPts val="1400"/>
                        </a:lnSpc>
                        <a:spcBef>
                          <a:spcPts val="0"/>
                        </a:spcBef>
                        <a:spcAft>
                          <a:spcPts val="0"/>
                        </a:spcAft>
                      </a:pPr>
                      <a:r>
                        <a:rPr lang="en-GB" sz="1200">
                          <a:effectLst/>
                        </a:rPr>
                        <a:t>6708</a:t>
                      </a:r>
                      <a:endParaRPr lang="en-GB" sz="1200">
                        <a:effectLst/>
                        <a:latin typeface="EYInterstate Light"/>
                        <a:ea typeface="Times New Roman" panose="02020603050405020304" pitchFamily="18" charset="0"/>
                        <a:cs typeface="Times New Roman" panose="02020603050405020304" pitchFamily="18" charset="0"/>
                      </a:endParaRPr>
                    </a:p>
                  </a:txBody>
                  <a:tcPr marL="9525" marR="9525" marT="9525" marB="0" anchor="ctr"/>
                </a:tc>
                <a:tc>
                  <a:txBody>
                    <a:bodyPr/>
                    <a:lstStyle/>
                    <a:p>
                      <a:endParaRPr lang="en-GB" sz="1000" dirty="0">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10"/>
                  </a:ext>
                </a:extLst>
              </a:tr>
            </a:tbl>
          </a:graphicData>
        </a:graphic>
      </p:graphicFrame>
      <p:sp>
        <p:nvSpPr>
          <p:cNvPr id="3" name="TextBox 2"/>
          <p:cNvSpPr txBox="1"/>
          <p:nvPr/>
        </p:nvSpPr>
        <p:spPr>
          <a:xfrm>
            <a:off x="755576" y="4869160"/>
            <a:ext cx="7776864" cy="1268039"/>
          </a:xfrm>
          <a:prstGeom prst="rect">
            <a:avLst/>
          </a:prstGeom>
          <a:noFill/>
        </p:spPr>
        <p:txBody>
          <a:bodyPr wrap="square" lIns="0" tIns="36576" rIns="0" bIns="0" rtlCol="0">
            <a:spAutoFit/>
          </a:bodyPr>
          <a:lstStyle/>
          <a:p>
            <a:pPr marL="628650" lvl="3" indent="-628650" algn="just" fontAlgn="auto">
              <a:buFont typeface="Wingdings" panose="05000000000000000000" pitchFamily="2" charset="2"/>
              <a:buChar char="Ø"/>
            </a:pPr>
            <a:r>
              <a:rPr lang="en-ZA" sz="1600" dirty="0" smtClean="0">
                <a:solidFill>
                  <a:schemeClr val="tx1">
                    <a:lumMod val="50000"/>
                    <a:lumOff val="50000"/>
                  </a:schemeClr>
                </a:solidFill>
              </a:rPr>
              <a:t>80</a:t>
            </a:r>
            <a:r>
              <a:rPr lang="en-ZA" sz="1600" dirty="0">
                <a:solidFill>
                  <a:schemeClr val="tx1">
                    <a:lumMod val="50000"/>
                    <a:lumOff val="50000"/>
                  </a:schemeClr>
                </a:solidFill>
              </a:rPr>
              <a:t>% of branch lines, by number, and 75% by length, are located in the Eastern Cape, Free State, KZN and Western </a:t>
            </a:r>
            <a:r>
              <a:rPr lang="en-ZA" sz="1600" dirty="0" smtClean="0">
                <a:solidFill>
                  <a:schemeClr val="tx1">
                    <a:lumMod val="50000"/>
                    <a:lumOff val="50000"/>
                  </a:schemeClr>
                </a:solidFill>
              </a:rPr>
              <a:t>Cape</a:t>
            </a:r>
          </a:p>
          <a:p>
            <a:pPr marL="628650" lvl="3" indent="-628650" algn="just" fontAlgn="auto">
              <a:buFont typeface="Wingdings" panose="05000000000000000000" pitchFamily="2" charset="2"/>
              <a:buChar char="Ø"/>
            </a:pPr>
            <a:r>
              <a:rPr lang="en-ZA" sz="1600" dirty="0" smtClean="0">
                <a:solidFill>
                  <a:schemeClr val="tx1">
                    <a:lumMod val="50000"/>
                    <a:lumOff val="50000"/>
                  </a:schemeClr>
                </a:solidFill>
              </a:rPr>
              <a:t>83 </a:t>
            </a:r>
            <a:r>
              <a:rPr lang="en-ZA" sz="1600" dirty="0">
                <a:solidFill>
                  <a:schemeClr val="tx1">
                    <a:lumMod val="50000"/>
                    <a:lumOff val="50000"/>
                  </a:schemeClr>
                </a:solidFill>
              </a:rPr>
              <a:t>municipalities </a:t>
            </a:r>
            <a:r>
              <a:rPr lang="en-ZA" sz="1600" dirty="0" smtClean="0">
                <a:solidFill>
                  <a:schemeClr val="tx1">
                    <a:lumMod val="50000"/>
                    <a:lumOff val="50000"/>
                  </a:schemeClr>
                </a:solidFill>
              </a:rPr>
              <a:t>are serviced </a:t>
            </a:r>
            <a:r>
              <a:rPr lang="en-ZA" sz="1600" dirty="0">
                <a:solidFill>
                  <a:schemeClr val="tx1">
                    <a:lumMod val="50000"/>
                    <a:lumOff val="50000"/>
                  </a:schemeClr>
                </a:solidFill>
              </a:rPr>
              <a:t>by branch lines, </a:t>
            </a:r>
            <a:r>
              <a:rPr lang="en-ZA" sz="1600" b="1" dirty="0">
                <a:solidFill>
                  <a:schemeClr val="tx1">
                    <a:lumMod val="50000"/>
                    <a:lumOff val="50000"/>
                  </a:schemeClr>
                </a:solidFill>
              </a:rPr>
              <a:t>unemployment in 50 municipalities is significantly higher than the national </a:t>
            </a:r>
            <a:r>
              <a:rPr lang="en-ZA" sz="1600" b="1" dirty="0" smtClean="0">
                <a:solidFill>
                  <a:schemeClr val="tx1">
                    <a:lumMod val="50000"/>
                    <a:lumOff val="50000"/>
                  </a:schemeClr>
                </a:solidFill>
              </a:rPr>
              <a:t>average </a:t>
            </a:r>
            <a:r>
              <a:rPr lang="en-ZA" sz="1600" b="1" dirty="0">
                <a:solidFill>
                  <a:schemeClr val="tx1">
                    <a:lumMod val="50000"/>
                    <a:lumOff val="50000"/>
                  </a:schemeClr>
                </a:solidFill>
              </a:rPr>
              <a:t>and </a:t>
            </a:r>
            <a:r>
              <a:rPr lang="en-ZA" sz="1600" b="1" dirty="0" smtClean="0">
                <a:solidFill>
                  <a:schemeClr val="tx1">
                    <a:lumMod val="50000"/>
                    <a:lumOff val="50000"/>
                  </a:schemeClr>
                </a:solidFill>
              </a:rPr>
              <a:t>economic </a:t>
            </a:r>
            <a:r>
              <a:rPr lang="en-ZA" sz="1600" b="1" dirty="0">
                <a:solidFill>
                  <a:schemeClr val="tx1">
                    <a:lumMod val="50000"/>
                    <a:lumOff val="50000"/>
                  </a:schemeClr>
                </a:solidFill>
              </a:rPr>
              <a:t>growth in 25 municipalities is lower than the </a:t>
            </a:r>
            <a:r>
              <a:rPr lang="en-ZA" sz="1600" b="1" dirty="0" smtClean="0">
                <a:solidFill>
                  <a:schemeClr val="tx1">
                    <a:lumMod val="50000"/>
                    <a:lumOff val="50000"/>
                  </a:schemeClr>
                </a:solidFill>
              </a:rPr>
              <a:t>average</a:t>
            </a:r>
            <a:endParaRPr lang="en-ZA" altLang="en-US" sz="1200" b="1" dirty="0">
              <a:solidFill>
                <a:schemeClr val="tx1">
                  <a:lumMod val="50000"/>
                  <a:lumOff val="50000"/>
                </a:schemeClr>
              </a:solidFill>
            </a:endParaRPr>
          </a:p>
        </p:txBody>
      </p:sp>
    </p:spTree>
    <p:extLst>
      <p:ext uri="{BB962C8B-B14F-4D97-AF65-F5344CB8AC3E}">
        <p14:creationId xmlns:p14="http://schemas.microsoft.com/office/powerpoint/2010/main" val="855907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7"/>
          <p:cNvPicPr preferRelativeResize="0">
            <a:picLocks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481387" y="2150588"/>
            <a:ext cx="655874" cy="227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Rectangle 74"/>
          <p:cNvSpPr/>
          <p:nvPr/>
        </p:nvSpPr>
        <p:spPr>
          <a:xfrm rot="16200000">
            <a:off x="4859625" y="3172388"/>
            <a:ext cx="1704033" cy="330263"/>
          </a:xfrm>
          <a:prstGeom prst="rect">
            <a:avLst/>
          </a:prstGeom>
          <a:noFill/>
          <a:ln w="9525" cap="flat" cmpd="sng" algn="ctr">
            <a:noFill/>
            <a:prstDash val="solid"/>
          </a:ln>
          <a:effectLst/>
        </p:spPr>
        <p:txBody>
          <a:bodyPr lIns="0" tIns="33011" rIns="0" bIns="33011"/>
          <a:lstStyle/>
          <a:p>
            <a:pPr algn="ctr" defTabSz="907966" fontAlgn="auto">
              <a:spcBef>
                <a:spcPts val="0"/>
              </a:spcBef>
              <a:spcAft>
                <a:spcPts val="0"/>
              </a:spcAft>
              <a:defRPr/>
            </a:pPr>
            <a:r>
              <a:rPr lang="en-ZA" sz="1367" b="1" kern="0" dirty="0">
                <a:solidFill>
                  <a:srgbClr val="000000"/>
                </a:solidFill>
                <a:latin typeface="Arial"/>
              </a:rPr>
              <a:t>Readiness of stakeholders</a:t>
            </a:r>
          </a:p>
        </p:txBody>
      </p:sp>
      <p:sp>
        <p:nvSpPr>
          <p:cNvPr id="76" name="Rectangle 12"/>
          <p:cNvSpPr>
            <a:spLocks noChangeArrowheads="1"/>
          </p:cNvSpPr>
          <p:nvPr/>
        </p:nvSpPr>
        <p:spPr bwMode="auto">
          <a:xfrm>
            <a:off x="5669000" y="2113375"/>
            <a:ext cx="272894" cy="293050"/>
          </a:xfrm>
          <a:prstGeom prst="ellipse">
            <a:avLst/>
          </a:prstGeom>
          <a:solidFill>
            <a:srgbClr val="FFE600"/>
          </a:solidFill>
          <a:ln w="9525" algn="ctr">
            <a:noFill/>
            <a:round/>
            <a:headEnd/>
            <a:tailEnd/>
          </a:ln>
        </p:spPr>
        <p:txBody>
          <a:bodyPr lIns="66020" tIns="33011" rIns="66020" bIns="33011" anchor="ctr"/>
          <a:lstStyle/>
          <a:p>
            <a:pPr algn="ctr" defTabSz="907966" fontAlgn="auto">
              <a:spcBef>
                <a:spcPct val="20000"/>
              </a:spcBef>
              <a:spcAft>
                <a:spcPts val="0"/>
              </a:spcAft>
              <a:buClr>
                <a:srgbClr val="6EAB24"/>
              </a:buClr>
              <a:defRPr/>
            </a:pPr>
            <a:r>
              <a:rPr lang="en-ZA" sz="1074" b="1" kern="0" dirty="0">
                <a:solidFill>
                  <a:srgbClr val="808080"/>
                </a:solidFill>
                <a:latin typeface="Arial"/>
                <a:cs typeface="ＭＳ Ｐゴシック" charset="0"/>
              </a:rPr>
              <a:t>5</a:t>
            </a:r>
          </a:p>
        </p:txBody>
      </p:sp>
      <p:pic>
        <p:nvPicPr>
          <p:cNvPr id="70662" name="Picture 37"/>
          <p:cNvPicPr preferRelativeResize="0">
            <a:picLocks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923196" y="2150588"/>
            <a:ext cx="655874" cy="227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77"/>
          <p:cNvSpPr/>
          <p:nvPr/>
        </p:nvSpPr>
        <p:spPr>
          <a:xfrm rot="16200000">
            <a:off x="4301433" y="3172388"/>
            <a:ext cx="1704033" cy="330263"/>
          </a:xfrm>
          <a:prstGeom prst="rect">
            <a:avLst/>
          </a:prstGeom>
          <a:noFill/>
          <a:ln w="9525" cap="flat" cmpd="sng" algn="ctr">
            <a:noFill/>
            <a:prstDash val="solid"/>
          </a:ln>
          <a:effectLst/>
        </p:spPr>
        <p:txBody>
          <a:bodyPr lIns="0" tIns="33011" rIns="0" bIns="33011"/>
          <a:lstStyle/>
          <a:p>
            <a:pPr algn="ctr" defTabSz="907966" fontAlgn="auto">
              <a:spcBef>
                <a:spcPts val="0"/>
              </a:spcBef>
              <a:spcAft>
                <a:spcPts val="0"/>
              </a:spcAft>
              <a:defRPr/>
            </a:pPr>
            <a:r>
              <a:rPr lang="en-ZA" sz="1367" b="1" kern="0" dirty="0">
                <a:solidFill>
                  <a:srgbClr val="000000"/>
                </a:solidFill>
                <a:latin typeface="Arial"/>
              </a:rPr>
              <a:t>Investor / beneficiary  interest</a:t>
            </a:r>
          </a:p>
        </p:txBody>
      </p:sp>
      <p:sp>
        <p:nvSpPr>
          <p:cNvPr id="79" name="Rectangle 12"/>
          <p:cNvSpPr>
            <a:spLocks noChangeArrowheads="1"/>
          </p:cNvSpPr>
          <p:nvPr/>
        </p:nvSpPr>
        <p:spPr bwMode="auto">
          <a:xfrm>
            <a:off x="5169729" y="2113375"/>
            <a:ext cx="274445" cy="293050"/>
          </a:xfrm>
          <a:prstGeom prst="ellipse">
            <a:avLst/>
          </a:prstGeom>
          <a:solidFill>
            <a:srgbClr val="FFE600"/>
          </a:solidFill>
          <a:ln w="9525" algn="ctr">
            <a:noFill/>
            <a:round/>
            <a:headEnd/>
            <a:tailEnd/>
          </a:ln>
        </p:spPr>
        <p:txBody>
          <a:bodyPr lIns="66020" tIns="33011" rIns="66020" bIns="33011" anchor="ctr"/>
          <a:lstStyle/>
          <a:p>
            <a:pPr algn="ctr" defTabSz="907966" fontAlgn="auto">
              <a:spcBef>
                <a:spcPct val="20000"/>
              </a:spcBef>
              <a:spcAft>
                <a:spcPts val="0"/>
              </a:spcAft>
              <a:buClr>
                <a:srgbClr val="6EAB24"/>
              </a:buClr>
              <a:defRPr/>
            </a:pPr>
            <a:r>
              <a:rPr lang="en-ZA" sz="1074" b="1" kern="0" dirty="0">
                <a:solidFill>
                  <a:srgbClr val="808080"/>
                </a:solidFill>
                <a:latin typeface="Arial"/>
                <a:cs typeface="ＭＳ Ｐゴシック" charset="0"/>
              </a:rPr>
              <a:t>4</a:t>
            </a:r>
          </a:p>
        </p:txBody>
      </p:sp>
      <p:sp>
        <p:nvSpPr>
          <p:cNvPr id="81" name="Round Single Corner Rectangle 80"/>
          <p:cNvSpPr/>
          <p:nvPr/>
        </p:nvSpPr>
        <p:spPr bwMode="auto">
          <a:xfrm>
            <a:off x="335174" y="4752380"/>
            <a:ext cx="1890098" cy="1678931"/>
          </a:xfrm>
          <a:prstGeom prst="round1Rect">
            <a:avLst/>
          </a:prstGeom>
          <a:noFill/>
          <a:ln w="19050" cap="flat" cmpd="sng" algn="ctr">
            <a:noFill/>
            <a:prstDash val="dashDot"/>
            <a:round/>
            <a:headEnd type="none" w="med" len="med"/>
            <a:tailEnd type="none" w="med" len="med"/>
          </a:ln>
          <a:effectLst/>
        </p:spPr>
        <p:txBody>
          <a:bodyPr lIns="42974" tIns="31247" rIns="42974" bIns="31247">
            <a:spAutoFit/>
          </a:bodyPr>
          <a:lstStyle/>
          <a:p>
            <a:pPr defTabSz="907966" fontAlgn="auto">
              <a:spcBef>
                <a:spcPct val="20000"/>
              </a:spcBef>
              <a:spcAft>
                <a:spcPts val="0"/>
              </a:spcAft>
              <a:defRPr/>
            </a:pPr>
            <a:r>
              <a:rPr lang="en-ZA" sz="1050" b="1" dirty="0">
                <a:solidFill>
                  <a:srgbClr val="000000"/>
                </a:solidFill>
                <a:latin typeface="Arial"/>
              </a:rPr>
              <a:t>Assessment to based on: </a:t>
            </a:r>
          </a:p>
          <a:p>
            <a:pPr marL="179702" lvl="2" indent="-179702" defTabSz="907966" fontAlgn="auto">
              <a:spcBef>
                <a:spcPts val="0"/>
              </a:spcBef>
              <a:spcAft>
                <a:spcPts val="0"/>
              </a:spcAft>
              <a:buClr>
                <a:srgbClr val="FFE600"/>
              </a:buClr>
              <a:buSzPct val="70000"/>
              <a:buFont typeface="Arial" pitchFamily="34" charset="0"/>
              <a:buChar char="►"/>
              <a:defRPr/>
            </a:pPr>
            <a:r>
              <a:rPr lang="en-ZA" sz="1050" dirty="0">
                <a:solidFill>
                  <a:srgbClr val="000000"/>
                </a:solidFill>
                <a:latin typeface="Arial"/>
              </a:rPr>
              <a:t>Identification of branch lines or clusters located in areas whose socio- economic development potential is currently unrealised and/or declining due to poor transport links in and out of the area</a:t>
            </a:r>
          </a:p>
        </p:txBody>
      </p:sp>
      <p:pic>
        <p:nvPicPr>
          <p:cNvPr id="82" name="Picture 18"/>
          <p:cNvPicPr preferRelativeResize="0">
            <a:picLocks noChangeArrowheads="1"/>
          </p:cNvPicPr>
          <p:nvPr/>
        </p:nvPicPr>
        <p:blipFill>
          <a:blip r:embed="rId3" cstate="print">
            <a:duotone>
              <a:srgbClr val="F0F0F0">
                <a:shade val="45000"/>
                <a:satMod val="135000"/>
              </a:srgbClr>
              <a:prstClr val="white"/>
            </a:duotone>
          </a:blip>
          <a:srcRect/>
          <a:stretch>
            <a:fillRect/>
          </a:stretch>
        </p:blipFill>
        <p:spPr bwMode="auto">
          <a:xfrm>
            <a:off x="1369191" y="2182871"/>
            <a:ext cx="656774" cy="2290840"/>
          </a:xfrm>
          <a:prstGeom prst="rect">
            <a:avLst/>
          </a:prstGeom>
          <a:noFill/>
          <a:ln w="9525">
            <a:noFill/>
            <a:miter lim="800000"/>
            <a:headEnd/>
            <a:tailEnd/>
          </a:ln>
        </p:spPr>
      </p:pic>
      <p:sp>
        <p:nvSpPr>
          <p:cNvPr id="83" name="Rectangle 82"/>
          <p:cNvSpPr/>
          <p:nvPr/>
        </p:nvSpPr>
        <p:spPr>
          <a:xfrm rot="16200000">
            <a:off x="565428" y="3126647"/>
            <a:ext cx="2080813" cy="330263"/>
          </a:xfrm>
          <a:prstGeom prst="rect">
            <a:avLst/>
          </a:prstGeom>
          <a:noFill/>
          <a:ln w="9525" cap="flat" cmpd="sng" algn="ctr">
            <a:noFill/>
            <a:prstDash val="solid"/>
          </a:ln>
          <a:effectLst/>
        </p:spPr>
        <p:txBody>
          <a:bodyPr lIns="0" tIns="39706" rIns="0" bIns="39706"/>
          <a:lstStyle/>
          <a:p>
            <a:pPr algn="ctr" defTabSz="907966" fontAlgn="auto">
              <a:spcBef>
                <a:spcPts val="0"/>
              </a:spcBef>
              <a:spcAft>
                <a:spcPts val="0"/>
              </a:spcAft>
              <a:defRPr/>
            </a:pPr>
            <a:r>
              <a:rPr lang="en-ZA" sz="1367" b="1" kern="0" dirty="0">
                <a:solidFill>
                  <a:srgbClr val="000000"/>
                </a:solidFill>
                <a:latin typeface="Arial"/>
              </a:rPr>
              <a:t>Socio - economic considerations </a:t>
            </a:r>
          </a:p>
        </p:txBody>
      </p:sp>
      <p:cxnSp>
        <p:nvCxnSpPr>
          <p:cNvPr id="70669" name="Straight Connector 83"/>
          <p:cNvCxnSpPr>
            <a:cxnSpLocks noChangeShapeType="1"/>
          </p:cNvCxnSpPr>
          <p:nvPr/>
        </p:nvCxnSpPr>
        <p:spPr bwMode="auto">
          <a:xfrm>
            <a:off x="1343018" y="2079263"/>
            <a:ext cx="627966" cy="172108"/>
          </a:xfrm>
          <a:prstGeom prst="line">
            <a:avLst/>
          </a:prstGeom>
          <a:noFill/>
          <a:ln w="9525" algn="ctr">
            <a:solidFill>
              <a:srgbClr val="7D7D7D"/>
            </a:solidFill>
            <a:round/>
            <a:headEnd/>
            <a:tailEnd/>
          </a:ln>
          <a:extLst>
            <a:ext uri="{909E8E84-426E-40DD-AFC4-6F175D3DCCD1}">
              <a14:hiddenFill xmlns:a14="http://schemas.microsoft.com/office/drawing/2010/main">
                <a:noFill/>
              </a14:hiddenFill>
            </a:ext>
          </a:extLst>
        </p:spPr>
      </p:cxnSp>
      <p:cxnSp>
        <p:nvCxnSpPr>
          <p:cNvPr id="70670" name="Straight Connector 84"/>
          <p:cNvCxnSpPr>
            <a:cxnSpLocks noChangeShapeType="1"/>
          </p:cNvCxnSpPr>
          <p:nvPr/>
        </p:nvCxnSpPr>
        <p:spPr bwMode="auto">
          <a:xfrm flipV="1">
            <a:off x="1298053" y="4406610"/>
            <a:ext cx="638819" cy="317859"/>
          </a:xfrm>
          <a:prstGeom prst="line">
            <a:avLst/>
          </a:prstGeom>
          <a:noFill/>
          <a:ln w="9525" algn="ctr">
            <a:solidFill>
              <a:srgbClr val="7D7D7D"/>
            </a:solidFill>
            <a:round/>
            <a:headEnd/>
            <a:tailEnd/>
          </a:ln>
          <a:extLst>
            <a:ext uri="{909E8E84-426E-40DD-AFC4-6F175D3DCCD1}">
              <a14:hiddenFill xmlns:a14="http://schemas.microsoft.com/office/drawing/2010/main">
                <a:noFill/>
              </a14:hiddenFill>
            </a:ext>
          </a:extLst>
        </p:spPr>
      </p:cxnSp>
      <p:sp>
        <p:nvSpPr>
          <p:cNvPr id="86" name="Trapezoid 85"/>
          <p:cNvSpPr/>
          <p:nvPr/>
        </p:nvSpPr>
        <p:spPr>
          <a:xfrm rot="5400000" flipV="1">
            <a:off x="-262556" y="3094086"/>
            <a:ext cx="2639004" cy="643471"/>
          </a:xfrm>
          <a:prstGeom prst="trapezoid">
            <a:avLst>
              <a:gd name="adj" fmla="val 16743"/>
            </a:avLst>
          </a:prstGeom>
          <a:solidFill>
            <a:srgbClr val="F0F0F0"/>
          </a:solidFill>
          <a:ln w="9525" cap="flat" cmpd="sng" algn="ctr">
            <a:noFill/>
            <a:prstDash val="solid"/>
          </a:ln>
          <a:effectLst/>
        </p:spPr>
        <p:txBody>
          <a:bodyPr lIns="90797" tIns="45399" rIns="90797" bIns="45399"/>
          <a:lstStyle/>
          <a:p>
            <a:pPr algn="ctr" defTabSz="907966" fontAlgn="auto">
              <a:spcBef>
                <a:spcPts val="0"/>
              </a:spcBef>
              <a:spcAft>
                <a:spcPts val="0"/>
              </a:spcAft>
              <a:defRPr/>
            </a:pPr>
            <a:endParaRPr lang="en-ZA" sz="879" kern="0" dirty="0">
              <a:solidFill>
                <a:srgbClr val="808080"/>
              </a:solidFill>
              <a:latin typeface="Arial"/>
            </a:endParaRPr>
          </a:p>
        </p:txBody>
      </p:sp>
      <p:sp>
        <p:nvSpPr>
          <p:cNvPr id="87" name="Rectangle 86"/>
          <p:cNvSpPr/>
          <p:nvPr/>
        </p:nvSpPr>
        <p:spPr>
          <a:xfrm>
            <a:off x="381689" y="2200205"/>
            <a:ext cx="869849" cy="413991"/>
          </a:xfrm>
          <a:prstGeom prst="rect">
            <a:avLst/>
          </a:prstGeom>
          <a:solidFill>
            <a:srgbClr val="FFE600"/>
          </a:solidFill>
          <a:ln w="9525" cap="flat" cmpd="sng" algn="ctr">
            <a:noFill/>
            <a:prstDash val="solid"/>
          </a:ln>
          <a:effectLst/>
        </p:spPr>
        <p:txBody>
          <a:bodyPr lIns="90797" tIns="45399" rIns="90797" bIns="45399" anchor="ctr"/>
          <a:lstStyle/>
          <a:p>
            <a:pPr algn="ctr" defTabSz="907966" fontAlgn="auto">
              <a:spcBef>
                <a:spcPts val="0"/>
              </a:spcBef>
              <a:spcAft>
                <a:spcPts val="0"/>
              </a:spcAft>
              <a:defRPr/>
            </a:pPr>
            <a:r>
              <a:rPr lang="en-ZA" sz="879" b="1" kern="0" dirty="0">
                <a:solidFill>
                  <a:srgbClr val="808080"/>
                </a:solidFill>
                <a:latin typeface="Arial"/>
              </a:rPr>
              <a:t>Branch  line / Cluster 1</a:t>
            </a:r>
          </a:p>
        </p:txBody>
      </p:sp>
      <p:sp>
        <p:nvSpPr>
          <p:cNvPr id="88" name="Rectangle 87"/>
          <p:cNvSpPr/>
          <p:nvPr/>
        </p:nvSpPr>
        <p:spPr>
          <a:xfrm>
            <a:off x="381689" y="2699476"/>
            <a:ext cx="869849" cy="413991"/>
          </a:xfrm>
          <a:prstGeom prst="rect">
            <a:avLst/>
          </a:prstGeom>
          <a:solidFill>
            <a:srgbClr val="FFE600"/>
          </a:solidFill>
          <a:ln w="9525" cap="flat" cmpd="sng" algn="ctr">
            <a:noFill/>
            <a:prstDash val="solid"/>
          </a:ln>
          <a:effectLst/>
        </p:spPr>
        <p:txBody>
          <a:bodyPr lIns="90797" tIns="45399" rIns="90797" bIns="45399" anchor="ctr"/>
          <a:lstStyle/>
          <a:p>
            <a:pPr algn="ctr" defTabSz="907966" fontAlgn="auto">
              <a:spcBef>
                <a:spcPts val="0"/>
              </a:spcBef>
              <a:spcAft>
                <a:spcPts val="0"/>
              </a:spcAft>
              <a:defRPr/>
            </a:pPr>
            <a:r>
              <a:rPr lang="en-ZA" sz="879" b="1" kern="0" dirty="0">
                <a:solidFill>
                  <a:srgbClr val="808080"/>
                </a:solidFill>
                <a:latin typeface="Arial"/>
              </a:rPr>
              <a:t>BL / C</a:t>
            </a:r>
            <a:r>
              <a:rPr lang="en-ZA" sz="879" b="1" kern="0" baseline="-25000" dirty="0">
                <a:solidFill>
                  <a:srgbClr val="808080"/>
                </a:solidFill>
                <a:latin typeface="Arial"/>
              </a:rPr>
              <a:t>2</a:t>
            </a:r>
          </a:p>
        </p:txBody>
      </p:sp>
      <p:sp>
        <p:nvSpPr>
          <p:cNvPr id="89" name="Rectangle 88"/>
          <p:cNvSpPr/>
          <p:nvPr/>
        </p:nvSpPr>
        <p:spPr>
          <a:xfrm>
            <a:off x="381689" y="3209601"/>
            <a:ext cx="869849" cy="413992"/>
          </a:xfrm>
          <a:prstGeom prst="rect">
            <a:avLst/>
          </a:prstGeom>
          <a:solidFill>
            <a:srgbClr val="FFE600"/>
          </a:solidFill>
          <a:ln w="9525" cap="flat" cmpd="sng" algn="ctr">
            <a:noFill/>
            <a:prstDash val="solid"/>
          </a:ln>
          <a:effectLst/>
        </p:spPr>
        <p:txBody>
          <a:bodyPr lIns="90797" tIns="45399" rIns="90797" bIns="45399" anchor="ctr"/>
          <a:lstStyle/>
          <a:p>
            <a:pPr algn="ctr" defTabSz="907966" fontAlgn="auto">
              <a:spcBef>
                <a:spcPts val="0"/>
              </a:spcBef>
              <a:spcAft>
                <a:spcPts val="0"/>
              </a:spcAft>
              <a:defRPr/>
            </a:pPr>
            <a:r>
              <a:rPr lang="en-ZA" sz="879" b="1" kern="0" dirty="0">
                <a:solidFill>
                  <a:srgbClr val="808080"/>
                </a:solidFill>
                <a:latin typeface="Arial"/>
              </a:rPr>
              <a:t>BL / C</a:t>
            </a:r>
            <a:r>
              <a:rPr lang="en-ZA" sz="879" b="1" kern="0" baseline="-25000" dirty="0">
                <a:solidFill>
                  <a:srgbClr val="808080"/>
                </a:solidFill>
                <a:latin typeface="Arial"/>
              </a:rPr>
              <a:t>3</a:t>
            </a:r>
          </a:p>
        </p:txBody>
      </p:sp>
      <p:sp>
        <p:nvSpPr>
          <p:cNvPr id="90" name="Rectangle 89"/>
          <p:cNvSpPr/>
          <p:nvPr/>
        </p:nvSpPr>
        <p:spPr>
          <a:xfrm>
            <a:off x="381689" y="3708872"/>
            <a:ext cx="869849" cy="413992"/>
          </a:xfrm>
          <a:prstGeom prst="rect">
            <a:avLst/>
          </a:prstGeom>
          <a:solidFill>
            <a:srgbClr val="FFE600"/>
          </a:solidFill>
          <a:ln w="9525" cap="flat" cmpd="sng" algn="ctr">
            <a:noFill/>
            <a:prstDash val="solid"/>
          </a:ln>
          <a:effectLst/>
        </p:spPr>
        <p:txBody>
          <a:bodyPr lIns="90797" tIns="45399" rIns="90797" bIns="45399" anchor="ctr"/>
          <a:lstStyle/>
          <a:p>
            <a:pPr algn="ctr" defTabSz="907966" fontAlgn="auto">
              <a:spcBef>
                <a:spcPts val="0"/>
              </a:spcBef>
              <a:spcAft>
                <a:spcPts val="0"/>
              </a:spcAft>
              <a:defRPr/>
            </a:pPr>
            <a:r>
              <a:rPr lang="en-ZA" sz="879" b="1" kern="0" dirty="0">
                <a:solidFill>
                  <a:srgbClr val="808080"/>
                </a:solidFill>
                <a:latin typeface="Arial"/>
              </a:rPr>
              <a:t>BL / C</a:t>
            </a:r>
            <a:r>
              <a:rPr lang="en-ZA" sz="879" b="1" kern="0" baseline="-25000" dirty="0">
                <a:solidFill>
                  <a:srgbClr val="808080"/>
                </a:solidFill>
                <a:latin typeface="Arial"/>
              </a:rPr>
              <a:t>n-1</a:t>
            </a:r>
            <a:endParaRPr lang="en-ZA" sz="879" b="1" kern="0" dirty="0">
              <a:solidFill>
                <a:srgbClr val="808080"/>
              </a:solidFill>
              <a:latin typeface="Arial"/>
            </a:endParaRPr>
          </a:p>
        </p:txBody>
      </p:sp>
      <p:sp>
        <p:nvSpPr>
          <p:cNvPr id="70676" name="TextBox 90"/>
          <p:cNvSpPr txBox="1">
            <a:spLocks noChangeArrowheads="1"/>
          </p:cNvSpPr>
          <p:nvPr/>
        </p:nvSpPr>
        <p:spPr bwMode="auto">
          <a:xfrm>
            <a:off x="381689" y="1877694"/>
            <a:ext cx="753558" cy="27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320" rIns="0" bIns="0">
            <a:spAutoFit/>
          </a:bodyPr>
          <a:lstStyle>
            <a:lvl1pPr defTabSz="928688">
              <a:spcBef>
                <a:spcPct val="20000"/>
              </a:spcBef>
              <a:buChar char="•"/>
              <a:defRPr sz="3300">
                <a:solidFill>
                  <a:schemeClr val="tx1"/>
                </a:solidFill>
                <a:latin typeface="Arial" panose="020B0604020202020204" pitchFamily="34" charset="0"/>
              </a:defRPr>
            </a:lvl1pPr>
            <a:lvl2pPr marL="742950" indent="-285750" defTabSz="928688">
              <a:spcBef>
                <a:spcPct val="20000"/>
              </a:spcBef>
              <a:buChar char="–"/>
              <a:defRPr sz="2800">
                <a:solidFill>
                  <a:schemeClr val="tx1"/>
                </a:solidFill>
                <a:latin typeface="Arial" panose="020B0604020202020204" pitchFamily="34" charset="0"/>
              </a:defRPr>
            </a:lvl2pPr>
            <a:lvl3pPr marL="1143000" indent="-228600" defTabSz="928688">
              <a:spcBef>
                <a:spcPct val="20000"/>
              </a:spcBef>
              <a:buChar char="•"/>
              <a:defRPr sz="2400">
                <a:solidFill>
                  <a:schemeClr val="tx1"/>
                </a:solidFill>
                <a:latin typeface="Arial" panose="020B0604020202020204" pitchFamily="34" charset="0"/>
              </a:defRPr>
            </a:lvl3pPr>
            <a:lvl4pPr marL="1600200" indent="-228600" defTabSz="928688">
              <a:spcBef>
                <a:spcPct val="20000"/>
              </a:spcBef>
              <a:buChar char="–"/>
              <a:defRPr sz="2000">
                <a:solidFill>
                  <a:schemeClr val="tx1"/>
                </a:solidFill>
                <a:latin typeface="Arial" panose="020B0604020202020204" pitchFamily="34" charset="0"/>
              </a:defRPr>
            </a:lvl4pPr>
            <a:lvl5pPr marL="2057400" indent="-228600" defTabSz="928688">
              <a:spcBef>
                <a:spcPct val="20000"/>
              </a:spcBef>
              <a:buChar char="»"/>
              <a:defRPr sz="2000">
                <a:solidFill>
                  <a:schemeClr val="tx1"/>
                </a:solidFill>
                <a:latin typeface="Arial" panose="020B0604020202020204" pitchFamily="34" charset="0"/>
              </a:defRPr>
            </a:lvl5pPr>
            <a:lvl6pPr marL="2514600" indent="-228600" defTabSz="9286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286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286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2868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5000"/>
              </a:lnSpc>
              <a:spcBef>
                <a:spcPct val="0"/>
              </a:spcBef>
              <a:spcAft>
                <a:spcPts val="599"/>
              </a:spcAft>
              <a:buClr>
                <a:srgbClr val="FFE600"/>
              </a:buClr>
              <a:buSzPct val="70000"/>
              <a:buNone/>
            </a:pPr>
            <a:r>
              <a:rPr lang="en-ZA" sz="879" b="1">
                <a:solidFill>
                  <a:srgbClr val="808080"/>
                </a:solidFill>
              </a:rPr>
              <a:t>Universe of branch lines</a:t>
            </a:r>
          </a:p>
        </p:txBody>
      </p:sp>
      <p:sp>
        <p:nvSpPr>
          <p:cNvPr id="92" name="Rectangle 91"/>
          <p:cNvSpPr/>
          <p:nvPr/>
        </p:nvSpPr>
        <p:spPr>
          <a:xfrm>
            <a:off x="397194" y="4191088"/>
            <a:ext cx="868298" cy="412441"/>
          </a:xfrm>
          <a:prstGeom prst="rect">
            <a:avLst/>
          </a:prstGeom>
          <a:solidFill>
            <a:srgbClr val="FFE600"/>
          </a:solidFill>
          <a:ln w="9525" cap="flat" cmpd="sng" algn="ctr">
            <a:noFill/>
            <a:prstDash val="solid"/>
          </a:ln>
          <a:effectLst/>
        </p:spPr>
        <p:txBody>
          <a:bodyPr lIns="90797" tIns="45399" rIns="90797" bIns="45399" anchor="ctr"/>
          <a:lstStyle/>
          <a:p>
            <a:pPr algn="ctr" defTabSz="907966" fontAlgn="auto">
              <a:spcBef>
                <a:spcPts val="0"/>
              </a:spcBef>
              <a:spcAft>
                <a:spcPts val="0"/>
              </a:spcAft>
              <a:defRPr/>
            </a:pPr>
            <a:r>
              <a:rPr lang="en-ZA" sz="879" b="1" kern="0" dirty="0">
                <a:solidFill>
                  <a:srgbClr val="808080"/>
                </a:solidFill>
                <a:latin typeface="Arial"/>
              </a:rPr>
              <a:t>BL / C</a:t>
            </a:r>
            <a:r>
              <a:rPr lang="en-ZA" sz="879" b="1" kern="0" baseline="-25000" dirty="0">
                <a:solidFill>
                  <a:srgbClr val="808080"/>
                </a:solidFill>
                <a:latin typeface="Arial"/>
              </a:rPr>
              <a:t>n</a:t>
            </a:r>
            <a:endParaRPr lang="en-ZA" sz="879" b="1" kern="0" dirty="0">
              <a:solidFill>
                <a:srgbClr val="808080"/>
              </a:solidFill>
              <a:latin typeface="Arial"/>
            </a:endParaRPr>
          </a:p>
        </p:txBody>
      </p:sp>
      <p:sp>
        <p:nvSpPr>
          <p:cNvPr id="93" name="Rectangle 92"/>
          <p:cNvSpPr/>
          <p:nvPr/>
        </p:nvSpPr>
        <p:spPr>
          <a:xfrm>
            <a:off x="404947" y="1037307"/>
            <a:ext cx="1747448" cy="840388"/>
          </a:xfrm>
          <a:prstGeom prst="rect">
            <a:avLst/>
          </a:prstGeom>
          <a:solidFill>
            <a:srgbClr val="808080">
              <a:lumMod val="60000"/>
              <a:lumOff val="40000"/>
            </a:srgbClr>
          </a:solidFill>
          <a:ln w="9525" cap="flat" cmpd="sng" algn="ctr">
            <a:solidFill>
              <a:srgbClr val="808080"/>
            </a:solidFill>
            <a:prstDash val="solid"/>
          </a:ln>
          <a:effectLst/>
        </p:spPr>
        <p:txBody>
          <a:bodyPr lIns="90797" tIns="45399" rIns="90797" bIns="45399"/>
          <a:lstStyle/>
          <a:p>
            <a:pPr defTabSz="907966" fontAlgn="auto">
              <a:lnSpc>
                <a:spcPct val="85000"/>
              </a:lnSpc>
              <a:spcBef>
                <a:spcPts val="0"/>
              </a:spcBef>
              <a:spcAft>
                <a:spcPts val="596"/>
              </a:spcAft>
              <a:buClr>
                <a:srgbClr val="FFE600"/>
              </a:buClr>
              <a:buSzPct val="70000"/>
              <a:defRPr/>
            </a:pPr>
            <a:r>
              <a:rPr lang="en-ZA" sz="977" b="1" kern="0" dirty="0">
                <a:solidFill>
                  <a:srgbClr val="FFFFFF"/>
                </a:solidFill>
                <a:latin typeface="Arial"/>
              </a:rPr>
              <a:t>1</a:t>
            </a:r>
            <a:r>
              <a:rPr lang="en-ZA" sz="977" b="1" kern="0" baseline="30000" dirty="0">
                <a:solidFill>
                  <a:srgbClr val="FFFFFF"/>
                </a:solidFill>
                <a:latin typeface="Arial"/>
              </a:rPr>
              <a:t>st</a:t>
            </a:r>
            <a:r>
              <a:rPr lang="en-ZA" sz="977" b="1" kern="0" dirty="0">
                <a:solidFill>
                  <a:srgbClr val="FFFFFF"/>
                </a:solidFill>
                <a:latin typeface="Arial"/>
              </a:rPr>
              <a:t> pass analysis:</a:t>
            </a:r>
          </a:p>
          <a:p>
            <a:pPr marL="179702" lvl="3" indent="-179702" defTabSz="907966" fontAlgn="auto">
              <a:lnSpc>
                <a:spcPct val="85000"/>
              </a:lnSpc>
              <a:spcBef>
                <a:spcPts val="0"/>
              </a:spcBef>
              <a:spcAft>
                <a:spcPts val="298"/>
              </a:spcAft>
              <a:buClr>
                <a:srgbClr val="FFE600"/>
              </a:buClr>
              <a:buSzPct val="70000"/>
              <a:buFont typeface="Arial" pitchFamily="34" charset="0"/>
              <a:buChar char="►"/>
              <a:defRPr/>
            </a:pPr>
            <a:r>
              <a:rPr lang="en-ZA" sz="781" kern="0" dirty="0">
                <a:solidFill>
                  <a:srgbClr val="FFFFFF"/>
                </a:solidFill>
                <a:latin typeface="Arial"/>
              </a:rPr>
              <a:t>Shortlisting of branch lines /clusters based on their potential to unlock the economic potential of the areas there are in or traverse</a:t>
            </a:r>
          </a:p>
        </p:txBody>
      </p:sp>
      <p:sp>
        <p:nvSpPr>
          <p:cNvPr id="94" name="Round Single Corner Rectangle 93"/>
          <p:cNvSpPr/>
          <p:nvPr/>
        </p:nvSpPr>
        <p:spPr bwMode="auto">
          <a:xfrm>
            <a:off x="2225273" y="4752380"/>
            <a:ext cx="3353798" cy="1646643"/>
          </a:xfrm>
          <a:prstGeom prst="round1Rect">
            <a:avLst/>
          </a:prstGeom>
          <a:noFill/>
          <a:ln w="19050" cap="flat" cmpd="sng" algn="ctr">
            <a:noFill/>
            <a:prstDash val="dashDot"/>
            <a:round/>
            <a:headEnd type="none" w="med" len="med"/>
            <a:tailEnd type="none" w="med" len="med"/>
          </a:ln>
          <a:effectLst/>
        </p:spPr>
        <p:txBody>
          <a:bodyPr wrap="square" lIns="42993" tIns="31261" rIns="42993" bIns="31261">
            <a:spAutoFit/>
          </a:bodyPr>
          <a:lstStyle/>
          <a:p>
            <a:pPr defTabSz="907966" fontAlgn="auto">
              <a:spcBef>
                <a:spcPct val="20000"/>
              </a:spcBef>
              <a:spcAft>
                <a:spcPts val="0"/>
              </a:spcAft>
              <a:defRPr/>
            </a:pPr>
            <a:r>
              <a:rPr lang="en-ZA" sz="1050" b="1" dirty="0">
                <a:solidFill>
                  <a:srgbClr val="000000"/>
                </a:solidFill>
                <a:latin typeface="Arial"/>
              </a:rPr>
              <a:t>Assessment to based on: </a:t>
            </a:r>
          </a:p>
          <a:p>
            <a:pPr marL="179702" lvl="2" indent="-179702" defTabSz="907966" fontAlgn="auto">
              <a:spcBef>
                <a:spcPct val="20000"/>
              </a:spcBef>
              <a:spcAft>
                <a:spcPts val="0"/>
              </a:spcAft>
              <a:buClr>
                <a:srgbClr val="FFE600"/>
              </a:buClr>
              <a:buSzPct val="70000"/>
              <a:buFont typeface="Arial" pitchFamily="34" charset="0"/>
              <a:buChar char="►"/>
              <a:defRPr/>
            </a:pPr>
            <a:r>
              <a:rPr lang="en-ZA" sz="1050" dirty="0">
                <a:solidFill>
                  <a:srgbClr val="000000"/>
                </a:solidFill>
                <a:latin typeface="Arial"/>
              </a:rPr>
              <a:t>A review of the economic activities /actors present in the areas where the branch lines are located .</a:t>
            </a:r>
          </a:p>
          <a:p>
            <a:pPr marL="179702" lvl="2" indent="-179702" defTabSz="907966" fontAlgn="auto">
              <a:spcBef>
                <a:spcPct val="20000"/>
              </a:spcBef>
              <a:spcAft>
                <a:spcPts val="0"/>
              </a:spcAft>
              <a:buClr>
                <a:srgbClr val="FFE600"/>
              </a:buClr>
              <a:buSzPct val="70000"/>
              <a:buFont typeface="Arial" pitchFamily="34" charset="0"/>
              <a:buChar char="►"/>
              <a:defRPr/>
            </a:pPr>
            <a:r>
              <a:rPr lang="en-ZA" sz="1050" dirty="0">
                <a:solidFill>
                  <a:srgbClr val="000000"/>
                </a:solidFill>
                <a:latin typeface="Arial"/>
              </a:rPr>
              <a:t>Review of freight flows on branchlines and on road network in the region</a:t>
            </a:r>
          </a:p>
          <a:p>
            <a:pPr marL="179702" lvl="2" indent="-179702" defTabSz="907966" fontAlgn="auto">
              <a:spcBef>
                <a:spcPct val="20000"/>
              </a:spcBef>
              <a:spcAft>
                <a:spcPts val="0"/>
              </a:spcAft>
              <a:buClr>
                <a:srgbClr val="FFE600"/>
              </a:buClr>
              <a:buSzPct val="70000"/>
              <a:buFont typeface="Arial" pitchFamily="34" charset="0"/>
              <a:buChar char="►"/>
              <a:defRPr/>
            </a:pPr>
            <a:r>
              <a:rPr lang="en-ZA" sz="1050" dirty="0" smtClean="0">
                <a:solidFill>
                  <a:srgbClr val="000000"/>
                </a:solidFill>
                <a:latin typeface="Arial"/>
              </a:rPr>
              <a:t>Review </a:t>
            </a:r>
            <a:r>
              <a:rPr lang="en-ZA" sz="1050" dirty="0">
                <a:solidFill>
                  <a:srgbClr val="000000"/>
                </a:solidFill>
                <a:latin typeface="Arial"/>
              </a:rPr>
              <a:t>of information available about the quality of the branch lines and their state in terms of </a:t>
            </a:r>
            <a:r>
              <a:rPr lang="en-ZA" sz="1050" dirty="0" smtClean="0">
                <a:solidFill>
                  <a:srgbClr val="000000"/>
                </a:solidFill>
                <a:latin typeface="Arial"/>
              </a:rPr>
              <a:t>usability</a:t>
            </a:r>
          </a:p>
          <a:p>
            <a:pPr marL="179702" lvl="2" indent="-179702" defTabSz="907966" fontAlgn="auto">
              <a:spcBef>
                <a:spcPct val="20000"/>
              </a:spcBef>
              <a:spcAft>
                <a:spcPts val="0"/>
              </a:spcAft>
              <a:buClr>
                <a:srgbClr val="FFE600"/>
              </a:buClr>
              <a:buSzPct val="70000"/>
              <a:buFont typeface="Arial" pitchFamily="34" charset="0"/>
              <a:buChar char="►"/>
              <a:defRPr/>
            </a:pPr>
            <a:endParaRPr lang="en-ZA" sz="1050" dirty="0">
              <a:solidFill>
                <a:srgbClr val="000000"/>
              </a:solidFill>
              <a:latin typeface="Arial"/>
            </a:endParaRPr>
          </a:p>
        </p:txBody>
      </p:sp>
      <p:pic>
        <p:nvPicPr>
          <p:cNvPr id="70680" name="Picture 23"/>
          <p:cNvPicPr preferRelativeResize="0">
            <a:picLocks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806813" y="2150588"/>
            <a:ext cx="655874" cy="227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Rectangle 95"/>
          <p:cNvSpPr/>
          <p:nvPr/>
        </p:nvSpPr>
        <p:spPr>
          <a:xfrm rot="16200000">
            <a:off x="3078838" y="3132849"/>
            <a:ext cx="2080813" cy="330264"/>
          </a:xfrm>
          <a:prstGeom prst="rect">
            <a:avLst/>
          </a:prstGeom>
          <a:noFill/>
          <a:ln w="9525" cap="flat" cmpd="sng" algn="ctr">
            <a:noFill/>
            <a:prstDash val="solid"/>
          </a:ln>
          <a:effectLst/>
        </p:spPr>
        <p:txBody>
          <a:bodyPr lIns="0" tIns="33011" rIns="0" bIns="33011"/>
          <a:lstStyle/>
          <a:p>
            <a:pPr algn="ctr" defTabSz="907966" fontAlgn="auto">
              <a:spcBef>
                <a:spcPts val="0"/>
              </a:spcBef>
              <a:spcAft>
                <a:spcPts val="0"/>
              </a:spcAft>
              <a:defRPr/>
            </a:pPr>
            <a:r>
              <a:rPr lang="en-ZA" sz="1367" b="1" kern="0" dirty="0">
                <a:solidFill>
                  <a:srgbClr val="000000"/>
                </a:solidFill>
                <a:latin typeface="Arial"/>
              </a:rPr>
              <a:t>Line operability</a:t>
            </a:r>
          </a:p>
        </p:txBody>
      </p:sp>
      <p:sp>
        <p:nvSpPr>
          <p:cNvPr id="97" name="Rectangle 9"/>
          <p:cNvSpPr>
            <a:spLocks noChangeArrowheads="1"/>
          </p:cNvSpPr>
          <p:nvPr/>
        </p:nvSpPr>
        <p:spPr bwMode="auto">
          <a:xfrm>
            <a:off x="3971170" y="2113375"/>
            <a:ext cx="274444" cy="293050"/>
          </a:xfrm>
          <a:prstGeom prst="ellipse">
            <a:avLst/>
          </a:prstGeom>
          <a:solidFill>
            <a:srgbClr val="FFE600"/>
          </a:solidFill>
          <a:ln w="9525" algn="ctr">
            <a:noFill/>
            <a:round/>
            <a:headEnd/>
            <a:tailEnd/>
          </a:ln>
        </p:spPr>
        <p:txBody>
          <a:bodyPr lIns="66020" tIns="33011" rIns="66020" bIns="33011" anchor="ctr"/>
          <a:lstStyle/>
          <a:p>
            <a:pPr algn="ctr" defTabSz="907966" fontAlgn="auto">
              <a:spcBef>
                <a:spcPct val="20000"/>
              </a:spcBef>
              <a:spcAft>
                <a:spcPts val="0"/>
              </a:spcAft>
              <a:buClr>
                <a:srgbClr val="6EAB24"/>
              </a:buClr>
              <a:defRPr/>
            </a:pPr>
            <a:r>
              <a:rPr lang="en-ZA" sz="1074" b="1" kern="0" dirty="0">
                <a:solidFill>
                  <a:srgbClr val="808080"/>
                </a:solidFill>
                <a:latin typeface="Arial"/>
                <a:cs typeface="ＭＳ Ｐゴシック" charset="0"/>
              </a:rPr>
              <a:t>2</a:t>
            </a:r>
          </a:p>
        </p:txBody>
      </p:sp>
      <p:pic>
        <p:nvPicPr>
          <p:cNvPr id="70683" name="Picture 18"/>
          <p:cNvPicPr preferRelativeResize="0">
            <a:picLocks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188151" y="2150588"/>
            <a:ext cx="657425" cy="227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Rectangle 98"/>
          <p:cNvSpPr/>
          <p:nvPr/>
        </p:nvSpPr>
        <p:spPr>
          <a:xfrm rot="16200000">
            <a:off x="2279542" y="3166185"/>
            <a:ext cx="2080813" cy="263591"/>
          </a:xfrm>
          <a:prstGeom prst="rect">
            <a:avLst/>
          </a:prstGeom>
          <a:noFill/>
          <a:ln w="9525" cap="flat" cmpd="sng" algn="ctr">
            <a:noFill/>
            <a:prstDash val="solid"/>
          </a:ln>
          <a:effectLst/>
        </p:spPr>
        <p:txBody>
          <a:bodyPr lIns="0" tIns="33011" rIns="0" bIns="33011"/>
          <a:lstStyle/>
          <a:p>
            <a:pPr algn="ctr" defTabSz="907966" fontAlgn="auto">
              <a:spcBef>
                <a:spcPts val="0"/>
              </a:spcBef>
              <a:spcAft>
                <a:spcPts val="0"/>
              </a:spcAft>
              <a:defRPr/>
            </a:pPr>
            <a:r>
              <a:rPr lang="en-ZA" sz="1367" b="1" kern="0" dirty="0">
                <a:solidFill>
                  <a:srgbClr val="000000"/>
                </a:solidFill>
                <a:latin typeface="Arial"/>
              </a:rPr>
              <a:t>Customer attractiveness</a:t>
            </a:r>
          </a:p>
        </p:txBody>
      </p:sp>
      <p:sp>
        <p:nvSpPr>
          <p:cNvPr id="101" name="Rectangle 100"/>
          <p:cNvSpPr/>
          <p:nvPr/>
        </p:nvSpPr>
        <p:spPr>
          <a:xfrm>
            <a:off x="2453199" y="1037307"/>
            <a:ext cx="3846993" cy="840388"/>
          </a:xfrm>
          <a:prstGeom prst="rect">
            <a:avLst/>
          </a:prstGeom>
          <a:solidFill>
            <a:srgbClr val="808080">
              <a:lumMod val="60000"/>
              <a:lumOff val="40000"/>
            </a:srgbClr>
          </a:solidFill>
          <a:ln w="9525" cap="flat" cmpd="sng" algn="ctr">
            <a:solidFill>
              <a:srgbClr val="808080"/>
            </a:solidFill>
            <a:prstDash val="solid"/>
          </a:ln>
          <a:effectLst/>
        </p:spPr>
        <p:txBody>
          <a:bodyPr lIns="90797" tIns="45399" rIns="90797" bIns="45399"/>
          <a:lstStyle/>
          <a:p>
            <a:pPr defTabSz="907966" fontAlgn="auto">
              <a:spcBef>
                <a:spcPts val="0"/>
              </a:spcBef>
              <a:spcAft>
                <a:spcPts val="298"/>
              </a:spcAft>
              <a:defRPr/>
            </a:pPr>
            <a:r>
              <a:rPr lang="en-ZA" sz="977" b="1" kern="0" dirty="0">
                <a:solidFill>
                  <a:srgbClr val="FFFFFF"/>
                </a:solidFill>
                <a:latin typeface="Arial"/>
              </a:rPr>
              <a:t>2</a:t>
            </a:r>
            <a:r>
              <a:rPr lang="en-ZA" sz="977" b="1" kern="0" baseline="30000" dirty="0">
                <a:solidFill>
                  <a:srgbClr val="FFFFFF"/>
                </a:solidFill>
                <a:latin typeface="Arial"/>
              </a:rPr>
              <a:t>nd</a:t>
            </a:r>
            <a:r>
              <a:rPr lang="en-ZA" sz="977" b="1" kern="0" dirty="0">
                <a:solidFill>
                  <a:srgbClr val="FFFFFF"/>
                </a:solidFill>
                <a:latin typeface="Arial"/>
              </a:rPr>
              <a:t> pass analysis:</a:t>
            </a:r>
          </a:p>
          <a:p>
            <a:pPr marL="179702" lvl="3" indent="-179702" defTabSz="907966" fontAlgn="auto">
              <a:spcBef>
                <a:spcPts val="0"/>
              </a:spcBef>
              <a:spcAft>
                <a:spcPts val="298"/>
              </a:spcAft>
              <a:buClr>
                <a:srgbClr val="FFE600"/>
              </a:buClr>
              <a:buSzPct val="70000"/>
              <a:buFont typeface="Arial" pitchFamily="34" charset="0"/>
              <a:buChar char="►"/>
              <a:defRPr/>
            </a:pPr>
            <a:r>
              <a:rPr lang="en-US" altLang="en-US" sz="781" kern="0" dirty="0">
                <a:solidFill>
                  <a:srgbClr val="FFFFFF"/>
                </a:solidFill>
                <a:latin typeface="Arial"/>
              </a:rPr>
              <a:t>Evaluation and ranking of  shortlisted  branch  lines and clusters</a:t>
            </a:r>
          </a:p>
        </p:txBody>
      </p:sp>
      <p:sp>
        <p:nvSpPr>
          <p:cNvPr id="103" name="Round Single Corner Rectangle 102"/>
          <p:cNvSpPr/>
          <p:nvPr/>
        </p:nvSpPr>
        <p:spPr bwMode="auto">
          <a:xfrm flipH="1">
            <a:off x="7834751" y="4603529"/>
            <a:ext cx="1208205" cy="580197"/>
          </a:xfrm>
          <a:prstGeom prst="round1Rect">
            <a:avLst/>
          </a:prstGeom>
          <a:noFill/>
          <a:ln w="19050" cap="flat" cmpd="sng" algn="ctr">
            <a:noFill/>
            <a:prstDash val="dashDot"/>
            <a:round/>
            <a:headEnd type="none" w="med" len="med"/>
            <a:tailEnd type="none" w="med" len="med"/>
          </a:ln>
          <a:effectLst/>
        </p:spPr>
        <p:txBody>
          <a:bodyPr wrap="square" lIns="42993" tIns="31261" rIns="42993" bIns="31261">
            <a:spAutoFit/>
          </a:bodyPr>
          <a:lstStyle/>
          <a:p>
            <a:pPr defTabSz="907966" fontAlgn="auto">
              <a:spcBef>
                <a:spcPct val="20000"/>
              </a:spcBef>
              <a:spcAft>
                <a:spcPts val="0"/>
              </a:spcAft>
              <a:defRPr/>
            </a:pPr>
            <a:r>
              <a:rPr lang="en-ZA" sz="1050" b="1" dirty="0" smtClean="0">
                <a:solidFill>
                  <a:srgbClr val="000000"/>
                </a:solidFill>
                <a:latin typeface="Arial"/>
              </a:rPr>
              <a:t>Final </a:t>
            </a:r>
            <a:r>
              <a:rPr lang="en-ZA" sz="1050" b="1" dirty="0">
                <a:solidFill>
                  <a:srgbClr val="000000"/>
                </a:solidFill>
                <a:latin typeface="Arial"/>
              </a:rPr>
              <a:t>selection </a:t>
            </a:r>
            <a:r>
              <a:rPr lang="en-ZA" sz="1050" b="1" dirty="0" smtClean="0">
                <a:solidFill>
                  <a:srgbClr val="000000"/>
                </a:solidFill>
                <a:latin typeface="Arial"/>
              </a:rPr>
              <a:t> </a:t>
            </a:r>
            <a:endParaRPr lang="en-ZA" sz="1050" b="1" dirty="0">
              <a:solidFill>
                <a:srgbClr val="000000"/>
              </a:solidFill>
              <a:latin typeface="Arial"/>
            </a:endParaRPr>
          </a:p>
          <a:p>
            <a:pPr marL="179702" lvl="2" indent="-179702" defTabSz="907966" fontAlgn="auto">
              <a:spcBef>
                <a:spcPct val="20000"/>
              </a:spcBef>
              <a:spcAft>
                <a:spcPts val="0"/>
              </a:spcAft>
              <a:buClr>
                <a:srgbClr val="FFE600"/>
              </a:buClr>
              <a:buSzPct val="70000"/>
              <a:buFont typeface="Arial" pitchFamily="34" charset="0"/>
              <a:buChar char="►"/>
              <a:defRPr/>
            </a:pPr>
            <a:r>
              <a:rPr lang="en-ZA" sz="1050" dirty="0" smtClean="0">
                <a:solidFill>
                  <a:srgbClr val="000000"/>
                </a:solidFill>
                <a:latin typeface="Arial"/>
              </a:rPr>
              <a:t>Steering Committee</a:t>
            </a:r>
            <a:endParaRPr lang="en-ZA" sz="1050" dirty="0">
              <a:solidFill>
                <a:srgbClr val="000000"/>
              </a:solidFill>
              <a:latin typeface="Arial"/>
            </a:endParaRPr>
          </a:p>
        </p:txBody>
      </p:sp>
      <p:sp>
        <p:nvSpPr>
          <p:cNvPr id="105" name="Isosceles Triangle 104"/>
          <p:cNvSpPr/>
          <p:nvPr/>
        </p:nvSpPr>
        <p:spPr>
          <a:xfrm rot="5400000">
            <a:off x="1008104" y="3315037"/>
            <a:ext cx="2589387" cy="300803"/>
          </a:xfrm>
          <a:prstGeom prst="triangle">
            <a:avLst/>
          </a:prstGeom>
          <a:solidFill>
            <a:srgbClr val="000000"/>
          </a:solidFill>
          <a:ln w="9525" cap="flat" cmpd="sng" algn="ctr">
            <a:solidFill>
              <a:srgbClr val="808080"/>
            </a:solidFill>
            <a:prstDash val="solid"/>
          </a:ln>
          <a:effectLst/>
        </p:spPr>
        <p:txBody>
          <a:bodyPr lIns="90797" tIns="45399" rIns="90797" bIns="45399"/>
          <a:lstStyle/>
          <a:p>
            <a:pPr algn="ctr" defTabSz="907966" fontAlgn="auto">
              <a:spcBef>
                <a:spcPts val="0"/>
              </a:spcBef>
              <a:spcAft>
                <a:spcPts val="0"/>
              </a:spcAft>
              <a:defRPr/>
            </a:pPr>
            <a:endParaRPr lang="en-ZA" sz="1172" kern="0" dirty="0">
              <a:solidFill>
                <a:srgbClr val="000000"/>
              </a:solidFill>
              <a:latin typeface="Arial"/>
            </a:endParaRPr>
          </a:p>
        </p:txBody>
      </p:sp>
      <p:sp>
        <p:nvSpPr>
          <p:cNvPr id="106" name="TextBox 105"/>
          <p:cNvSpPr txBox="1"/>
          <p:nvPr/>
        </p:nvSpPr>
        <p:spPr>
          <a:xfrm>
            <a:off x="381689" y="704717"/>
            <a:ext cx="8284489" cy="288399"/>
          </a:xfrm>
          <a:prstGeom prst="rect">
            <a:avLst/>
          </a:prstGeom>
          <a:solidFill>
            <a:srgbClr val="000000"/>
          </a:solidFill>
        </p:spPr>
        <p:txBody>
          <a:bodyPr lIns="0" tIns="36320" rIns="0" bIns="0" anchor="ctr"/>
          <a:lstStyle/>
          <a:p>
            <a:pPr defTabSz="907966" fontAlgn="auto">
              <a:lnSpc>
                <a:spcPct val="85000"/>
              </a:lnSpc>
              <a:spcBef>
                <a:spcPts val="0"/>
              </a:spcBef>
              <a:spcAft>
                <a:spcPts val="596"/>
              </a:spcAft>
              <a:buClr>
                <a:srgbClr val="FFE600"/>
              </a:buClr>
              <a:buSzPct val="70000"/>
              <a:defRPr/>
            </a:pPr>
            <a:r>
              <a:rPr lang="en-ZA" sz="1367" b="1" kern="0" dirty="0">
                <a:solidFill>
                  <a:srgbClr val="FFFFFF"/>
                </a:solidFill>
                <a:latin typeface="Arial"/>
              </a:rPr>
              <a:t>Proposed approach to selecting the pilot branch line </a:t>
            </a:r>
            <a:r>
              <a:rPr lang="en-ZA" sz="1367" b="1" kern="0" dirty="0" smtClean="0">
                <a:solidFill>
                  <a:srgbClr val="FFFFFF"/>
                </a:solidFill>
                <a:latin typeface="Arial"/>
              </a:rPr>
              <a:t>or cluster </a:t>
            </a:r>
            <a:r>
              <a:rPr lang="en-ZA" sz="1367" b="1" kern="0" dirty="0">
                <a:solidFill>
                  <a:srgbClr val="FFFFFF"/>
                </a:solidFill>
                <a:latin typeface="Arial"/>
              </a:rPr>
              <a:t>of branch lines</a:t>
            </a:r>
          </a:p>
        </p:txBody>
      </p:sp>
      <p:sp>
        <p:nvSpPr>
          <p:cNvPr id="107" name="Isosceles Triangle 106"/>
          <p:cNvSpPr/>
          <p:nvPr/>
        </p:nvSpPr>
        <p:spPr>
          <a:xfrm rot="5400000">
            <a:off x="4993745" y="3314261"/>
            <a:ext cx="2589387" cy="302354"/>
          </a:xfrm>
          <a:prstGeom prst="triangle">
            <a:avLst/>
          </a:prstGeom>
          <a:solidFill>
            <a:srgbClr val="000000"/>
          </a:solidFill>
          <a:ln w="9525" cap="flat" cmpd="sng" algn="ctr">
            <a:solidFill>
              <a:srgbClr val="808080"/>
            </a:solidFill>
            <a:prstDash val="solid"/>
          </a:ln>
          <a:effectLst/>
        </p:spPr>
        <p:txBody>
          <a:bodyPr lIns="90797" tIns="45399" rIns="90797" bIns="45399"/>
          <a:lstStyle/>
          <a:p>
            <a:pPr algn="ctr" defTabSz="907966" fontAlgn="auto">
              <a:spcBef>
                <a:spcPts val="0"/>
              </a:spcBef>
              <a:spcAft>
                <a:spcPts val="0"/>
              </a:spcAft>
              <a:defRPr/>
            </a:pPr>
            <a:endParaRPr lang="en-ZA" sz="1172" kern="0" dirty="0">
              <a:solidFill>
                <a:srgbClr val="000000"/>
              </a:solidFill>
              <a:latin typeface="Arial"/>
            </a:endParaRPr>
          </a:p>
        </p:txBody>
      </p:sp>
      <p:grpSp>
        <p:nvGrpSpPr>
          <p:cNvPr id="70748" name="Group 119"/>
          <p:cNvGrpSpPr>
            <a:grpSpLocks/>
          </p:cNvGrpSpPr>
          <p:nvPr/>
        </p:nvGrpSpPr>
        <p:grpSpPr bwMode="auto">
          <a:xfrm>
            <a:off x="2510569" y="2370763"/>
            <a:ext cx="738053" cy="1724191"/>
            <a:chOff x="2812074" y="2817127"/>
            <a:chExt cx="919940" cy="1725366"/>
          </a:xfrm>
        </p:grpSpPr>
        <p:sp>
          <p:nvSpPr>
            <p:cNvPr id="121" name="Trapezoid 120"/>
            <p:cNvSpPr/>
            <p:nvPr/>
          </p:nvSpPr>
          <p:spPr>
            <a:xfrm rot="5400000" flipV="1">
              <a:off x="2489566" y="3300045"/>
              <a:ext cx="1725366" cy="759531"/>
            </a:xfrm>
            <a:prstGeom prst="trapezoid">
              <a:avLst>
                <a:gd name="adj" fmla="val 16743"/>
              </a:avLst>
            </a:prstGeom>
            <a:solidFill>
              <a:srgbClr val="F0F0F0"/>
            </a:solidFill>
            <a:ln w="9525" cap="flat" cmpd="sng" algn="ctr">
              <a:noFill/>
              <a:prstDash val="solid"/>
            </a:ln>
            <a:effectLst/>
          </p:spPr>
          <p:txBody>
            <a:bodyPr/>
            <a:lstStyle/>
            <a:p>
              <a:pPr algn="ctr" defTabSz="907966" fontAlgn="auto">
                <a:spcBef>
                  <a:spcPts val="0"/>
                </a:spcBef>
                <a:spcAft>
                  <a:spcPts val="0"/>
                </a:spcAft>
                <a:defRPr/>
              </a:pPr>
              <a:endParaRPr lang="en-ZA" sz="879" kern="0" dirty="0">
                <a:solidFill>
                  <a:srgbClr val="808080"/>
                </a:solidFill>
                <a:latin typeface="Arial"/>
              </a:endParaRPr>
            </a:p>
          </p:txBody>
        </p:sp>
        <p:sp>
          <p:nvSpPr>
            <p:cNvPr id="122" name="Rectangle 121"/>
            <p:cNvSpPr/>
            <p:nvPr/>
          </p:nvSpPr>
          <p:spPr>
            <a:xfrm>
              <a:off x="2812074" y="2877638"/>
              <a:ext cx="786587" cy="359968"/>
            </a:xfrm>
            <a:prstGeom prst="rect">
              <a:avLst/>
            </a:prstGeom>
            <a:solidFill>
              <a:srgbClr val="FFE600"/>
            </a:solidFill>
            <a:ln w="9525" cap="flat" cmpd="sng" algn="ctr">
              <a:noFill/>
              <a:prstDash val="solid"/>
            </a:ln>
            <a:effectLst/>
          </p:spPr>
          <p:txBody>
            <a:bodyPr anchor="ctr"/>
            <a:lstStyle/>
            <a:p>
              <a:pPr algn="ctr" defTabSz="907966" fontAlgn="auto">
                <a:spcBef>
                  <a:spcPts val="0"/>
                </a:spcBef>
                <a:spcAft>
                  <a:spcPts val="0"/>
                </a:spcAft>
                <a:defRPr/>
              </a:pPr>
              <a:r>
                <a:rPr lang="en-ZA" sz="879" b="1" kern="0" dirty="0">
                  <a:solidFill>
                    <a:srgbClr val="808080"/>
                  </a:solidFill>
                  <a:latin typeface="Arial"/>
                </a:rPr>
                <a:t>BL / C</a:t>
              </a:r>
              <a:r>
                <a:rPr lang="en-ZA" sz="879" b="1" kern="0" baseline="-25000" dirty="0">
                  <a:solidFill>
                    <a:srgbClr val="808080"/>
                  </a:solidFill>
                  <a:latin typeface="Arial"/>
                </a:rPr>
                <a:t>1</a:t>
              </a:r>
            </a:p>
          </p:txBody>
        </p:sp>
        <p:sp>
          <p:nvSpPr>
            <p:cNvPr id="123" name="Rectangle 122"/>
            <p:cNvSpPr/>
            <p:nvPr/>
          </p:nvSpPr>
          <p:spPr>
            <a:xfrm>
              <a:off x="2812074" y="3305877"/>
              <a:ext cx="786587" cy="359968"/>
            </a:xfrm>
            <a:prstGeom prst="rect">
              <a:avLst/>
            </a:prstGeom>
            <a:solidFill>
              <a:srgbClr val="FFE600"/>
            </a:solidFill>
            <a:ln w="9525" cap="flat" cmpd="sng" algn="ctr">
              <a:noFill/>
              <a:prstDash val="solid"/>
            </a:ln>
            <a:effectLst/>
          </p:spPr>
          <p:txBody>
            <a:bodyPr anchor="ctr"/>
            <a:lstStyle/>
            <a:p>
              <a:pPr algn="ctr" defTabSz="907966" fontAlgn="auto">
                <a:spcBef>
                  <a:spcPts val="0"/>
                </a:spcBef>
                <a:spcAft>
                  <a:spcPts val="0"/>
                </a:spcAft>
                <a:defRPr/>
              </a:pPr>
              <a:r>
                <a:rPr lang="en-ZA" sz="879" b="1" kern="0" dirty="0">
                  <a:solidFill>
                    <a:srgbClr val="808080"/>
                  </a:solidFill>
                  <a:latin typeface="Arial"/>
                </a:rPr>
                <a:t>BL / C</a:t>
              </a:r>
              <a:r>
                <a:rPr lang="en-ZA" sz="879" b="1" kern="0" baseline="-25000" dirty="0">
                  <a:solidFill>
                    <a:srgbClr val="808080"/>
                  </a:solidFill>
                  <a:latin typeface="Arial"/>
                </a:rPr>
                <a:t>5</a:t>
              </a:r>
            </a:p>
          </p:txBody>
        </p:sp>
        <p:sp>
          <p:nvSpPr>
            <p:cNvPr id="124" name="Rectangle 123"/>
            <p:cNvSpPr/>
            <p:nvPr/>
          </p:nvSpPr>
          <p:spPr>
            <a:xfrm>
              <a:off x="2812074" y="3724806"/>
              <a:ext cx="786587" cy="359968"/>
            </a:xfrm>
            <a:prstGeom prst="rect">
              <a:avLst/>
            </a:prstGeom>
            <a:solidFill>
              <a:srgbClr val="FFE600"/>
            </a:solidFill>
            <a:ln w="9525" cap="flat" cmpd="sng" algn="ctr">
              <a:noFill/>
              <a:prstDash val="solid"/>
            </a:ln>
            <a:effectLst/>
          </p:spPr>
          <p:txBody>
            <a:bodyPr anchor="ctr"/>
            <a:lstStyle/>
            <a:p>
              <a:pPr algn="ctr" defTabSz="907966" fontAlgn="auto">
                <a:spcBef>
                  <a:spcPts val="0"/>
                </a:spcBef>
                <a:spcAft>
                  <a:spcPts val="0"/>
                </a:spcAft>
                <a:defRPr/>
              </a:pPr>
              <a:r>
                <a:rPr lang="en-ZA" sz="879" b="1" kern="0" dirty="0">
                  <a:solidFill>
                    <a:srgbClr val="808080"/>
                  </a:solidFill>
                  <a:latin typeface="Arial"/>
                </a:rPr>
                <a:t>BL / C</a:t>
              </a:r>
              <a:r>
                <a:rPr lang="en-ZA" sz="879" b="1" kern="0" baseline="-25000" dirty="0">
                  <a:solidFill>
                    <a:srgbClr val="808080"/>
                  </a:solidFill>
                  <a:latin typeface="Arial"/>
                </a:rPr>
                <a:t>n-5</a:t>
              </a:r>
            </a:p>
          </p:txBody>
        </p:sp>
        <p:sp>
          <p:nvSpPr>
            <p:cNvPr id="125" name="Rectangle 124"/>
            <p:cNvSpPr/>
            <p:nvPr/>
          </p:nvSpPr>
          <p:spPr>
            <a:xfrm>
              <a:off x="2812074" y="4156147"/>
              <a:ext cx="786587" cy="359968"/>
            </a:xfrm>
            <a:prstGeom prst="rect">
              <a:avLst/>
            </a:prstGeom>
            <a:solidFill>
              <a:srgbClr val="FFE600"/>
            </a:solidFill>
            <a:ln w="9525" cap="flat" cmpd="sng" algn="ctr">
              <a:noFill/>
              <a:prstDash val="solid"/>
            </a:ln>
            <a:effectLst/>
          </p:spPr>
          <p:txBody>
            <a:bodyPr anchor="ctr"/>
            <a:lstStyle/>
            <a:p>
              <a:pPr algn="ctr" defTabSz="907966" fontAlgn="auto">
                <a:spcBef>
                  <a:spcPts val="0"/>
                </a:spcBef>
                <a:spcAft>
                  <a:spcPts val="0"/>
                </a:spcAft>
                <a:defRPr/>
              </a:pPr>
              <a:r>
                <a:rPr lang="en-ZA" sz="879" b="1" kern="0" dirty="0">
                  <a:solidFill>
                    <a:srgbClr val="808080"/>
                  </a:solidFill>
                  <a:latin typeface="Arial"/>
                </a:rPr>
                <a:t>BL / C</a:t>
              </a:r>
              <a:r>
                <a:rPr lang="en-ZA" sz="879" b="1" kern="0" baseline="-25000" dirty="0">
                  <a:solidFill>
                    <a:srgbClr val="808080"/>
                  </a:solidFill>
                  <a:latin typeface="Arial"/>
                </a:rPr>
                <a:t>n-1</a:t>
              </a:r>
            </a:p>
          </p:txBody>
        </p:sp>
      </p:grpSp>
      <p:pic>
        <p:nvPicPr>
          <p:cNvPr id="70754" name="Picture 37"/>
          <p:cNvPicPr preferRelativeResize="0">
            <a:picLocks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365004" y="2150588"/>
            <a:ext cx="655874" cy="227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Rectangle 131"/>
          <p:cNvSpPr/>
          <p:nvPr/>
        </p:nvSpPr>
        <p:spPr>
          <a:xfrm rot="16200000">
            <a:off x="3743242" y="3172388"/>
            <a:ext cx="1704033" cy="330263"/>
          </a:xfrm>
          <a:prstGeom prst="rect">
            <a:avLst/>
          </a:prstGeom>
          <a:noFill/>
          <a:ln w="9525" cap="flat" cmpd="sng" algn="ctr">
            <a:noFill/>
            <a:prstDash val="solid"/>
          </a:ln>
          <a:effectLst/>
        </p:spPr>
        <p:txBody>
          <a:bodyPr lIns="0" tIns="33011" rIns="0" bIns="33011"/>
          <a:lstStyle/>
          <a:p>
            <a:pPr algn="ctr" defTabSz="907966" fontAlgn="auto">
              <a:spcBef>
                <a:spcPts val="0"/>
              </a:spcBef>
              <a:spcAft>
                <a:spcPts val="0"/>
              </a:spcAft>
              <a:defRPr/>
            </a:pPr>
            <a:r>
              <a:rPr lang="en-ZA" sz="1367" b="1" kern="0" dirty="0">
                <a:solidFill>
                  <a:srgbClr val="000000"/>
                </a:solidFill>
                <a:latin typeface="Arial"/>
              </a:rPr>
              <a:t>Impact on modal shift</a:t>
            </a:r>
          </a:p>
        </p:txBody>
      </p:sp>
      <p:sp>
        <p:nvSpPr>
          <p:cNvPr id="133" name="Rectangle 12"/>
          <p:cNvSpPr>
            <a:spLocks noChangeArrowheads="1"/>
          </p:cNvSpPr>
          <p:nvPr/>
        </p:nvSpPr>
        <p:spPr bwMode="auto">
          <a:xfrm>
            <a:off x="4540214" y="2113375"/>
            <a:ext cx="274445" cy="293050"/>
          </a:xfrm>
          <a:prstGeom prst="ellipse">
            <a:avLst/>
          </a:prstGeom>
          <a:solidFill>
            <a:srgbClr val="FFE600"/>
          </a:solidFill>
          <a:ln w="9525" algn="ctr">
            <a:noFill/>
            <a:round/>
            <a:headEnd/>
            <a:tailEnd/>
          </a:ln>
        </p:spPr>
        <p:txBody>
          <a:bodyPr lIns="66020" tIns="33011" rIns="66020" bIns="33011" anchor="ctr"/>
          <a:lstStyle/>
          <a:p>
            <a:pPr algn="ctr" defTabSz="907966" fontAlgn="auto">
              <a:spcBef>
                <a:spcPct val="20000"/>
              </a:spcBef>
              <a:spcAft>
                <a:spcPts val="0"/>
              </a:spcAft>
              <a:buClr>
                <a:srgbClr val="6EAB24"/>
              </a:buClr>
              <a:defRPr/>
            </a:pPr>
            <a:r>
              <a:rPr lang="en-ZA" sz="1074" b="1" kern="0" dirty="0">
                <a:solidFill>
                  <a:srgbClr val="808080"/>
                </a:solidFill>
                <a:latin typeface="Arial"/>
                <a:cs typeface="ＭＳ Ｐゴシック" charset="0"/>
              </a:rPr>
              <a:t>3</a:t>
            </a:r>
          </a:p>
        </p:txBody>
      </p:sp>
      <p:sp>
        <p:nvSpPr>
          <p:cNvPr id="3" name="Rectangle 2"/>
          <p:cNvSpPr/>
          <p:nvPr/>
        </p:nvSpPr>
        <p:spPr>
          <a:xfrm>
            <a:off x="404948" y="155808"/>
            <a:ext cx="7715444" cy="461665"/>
          </a:xfrm>
          <a:prstGeom prst="rect">
            <a:avLst/>
          </a:prstGeom>
        </p:spPr>
        <p:txBody>
          <a:bodyPr wrap="square">
            <a:spAutoFit/>
          </a:bodyPr>
          <a:lstStyle/>
          <a:p>
            <a:r>
              <a:rPr lang="en-ZA" sz="2400" b="1" dirty="0" err="1" smtClean="0">
                <a:solidFill>
                  <a:srgbClr val="F79F57"/>
                </a:solidFill>
                <a:cs typeface="Arial" panose="020B0604020202020204" pitchFamily="34" charset="0"/>
              </a:rPr>
              <a:t>Branchlines</a:t>
            </a:r>
            <a:r>
              <a:rPr lang="en-ZA" sz="2400" b="1" dirty="0" smtClean="0">
                <a:solidFill>
                  <a:srgbClr val="F79F57"/>
                </a:solidFill>
                <a:cs typeface="Arial" panose="020B0604020202020204" pitchFamily="34" charset="0"/>
              </a:rPr>
              <a:t> - Filtering </a:t>
            </a:r>
            <a:r>
              <a:rPr lang="en-ZA" sz="2400" b="1" dirty="0">
                <a:solidFill>
                  <a:srgbClr val="F79F57"/>
                </a:solidFill>
                <a:cs typeface="Arial" panose="020B0604020202020204" pitchFamily="34" charset="0"/>
              </a:rPr>
              <a:t>Matrix</a:t>
            </a:r>
            <a:endParaRPr lang="en-GB" sz="2400" b="1" dirty="0">
              <a:solidFill>
                <a:srgbClr val="F79F57"/>
              </a:solidFill>
            </a:endParaRPr>
          </a:p>
        </p:txBody>
      </p:sp>
      <p:pic>
        <p:nvPicPr>
          <p:cNvPr id="2" name="Picture 1"/>
          <p:cNvPicPr>
            <a:picLocks noChangeAspect="1"/>
          </p:cNvPicPr>
          <p:nvPr/>
        </p:nvPicPr>
        <p:blipFill>
          <a:blip r:embed="rId4"/>
          <a:stretch>
            <a:fillRect/>
          </a:stretch>
        </p:blipFill>
        <p:spPr>
          <a:xfrm>
            <a:off x="3285836" y="2215024"/>
            <a:ext cx="2676217" cy="2214328"/>
          </a:xfrm>
          <a:prstGeom prst="rect">
            <a:avLst/>
          </a:prstGeom>
        </p:spPr>
      </p:pic>
      <p:pic>
        <p:nvPicPr>
          <p:cNvPr id="4" name="Picture 3"/>
          <p:cNvPicPr>
            <a:picLocks noChangeAspect="1"/>
          </p:cNvPicPr>
          <p:nvPr/>
        </p:nvPicPr>
        <p:blipFill>
          <a:blip r:embed="rId5"/>
          <a:stretch>
            <a:fillRect/>
          </a:stretch>
        </p:blipFill>
        <p:spPr>
          <a:xfrm>
            <a:off x="80630" y="2235588"/>
            <a:ext cx="2384974" cy="220203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7026" y="2143352"/>
            <a:ext cx="2445931" cy="2286000"/>
          </a:xfrm>
          <a:prstGeom prst="rect">
            <a:avLst/>
          </a:prstGeom>
        </p:spPr>
      </p:pic>
      <p:sp>
        <p:nvSpPr>
          <p:cNvPr id="68" name="Rectangle 67"/>
          <p:cNvSpPr/>
          <p:nvPr/>
        </p:nvSpPr>
        <p:spPr>
          <a:xfrm>
            <a:off x="7236295" y="1037307"/>
            <a:ext cx="1656185" cy="845880"/>
          </a:xfrm>
          <a:prstGeom prst="rect">
            <a:avLst/>
          </a:prstGeom>
          <a:solidFill>
            <a:srgbClr val="808080">
              <a:lumMod val="60000"/>
              <a:lumOff val="40000"/>
            </a:srgbClr>
          </a:solidFill>
          <a:ln w="9525" cap="flat" cmpd="sng" algn="ctr">
            <a:solidFill>
              <a:srgbClr val="808080"/>
            </a:solidFill>
            <a:prstDash val="solid"/>
          </a:ln>
          <a:effectLst/>
        </p:spPr>
        <p:txBody>
          <a:bodyPr lIns="90797" tIns="45399" rIns="90797" bIns="45399"/>
          <a:lstStyle/>
          <a:p>
            <a:pPr defTabSz="907966" fontAlgn="auto">
              <a:spcBef>
                <a:spcPts val="0"/>
              </a:spcBef>
              <a:spcAft>
                <a:spcPts val="298"/>
              </a:spcAft>
              <a:defRPr/>
            </a:pPr>
            <a:r>
              <a:rPr lang="en-ZA" sz="977" b="1" kern="0" dirty="0" smtClean="0">
                <a:solidFill>
                  <a:srgbClr val="FFFFFF"/>
                </a:solidFill>
                <a:latin typeface="Arial"/>
              </a:rPr>
              <a:t>PILOT </a:t>
            </a:r>
            <a:endParaRPr lang="en-ZA" sz="977" b="1" kern="0" dirty="0">
              <a:solidFill>
                <a:srgbClr val="FFFFFF"/>
              </a:solidFill>
              <a:latin typeface="Arial"/>
            </a:endParaRPr>
          </a:p>
          <a:p>
            <a:pPr marL="179702" lvl="3" indent="-179702" defTabSz="907966" fontAlgn="auto">
              <a:spcBef>
                <a:spcPts val="0"/>
              </a:spcBef>
              <a:spcAft>
                <a:spcPts val="298"/>
              </a:spcAft>
              <a:buClr>
                <a:srgbClr val="FFE600"/>
              </a:buClr>
              <a:buSzPct val="70000"/>
              <a:buFont typeface="Arial" pitchFamily="34" charset="0"/>
              <a:buChar char="►"/>
              <a:defRPr/>
            </a:pPr>
            <a:r>
              <a:rPr lang="en-US" altLang="en-US" sz="1200" b="1" kern="0" dirty="0" smtClean="0">
                <a:solidFill>
                  <a:schemeClr val="tx1">
                    <a:lumMod val="95000"/>
                    <a:lumOff val="5000"/>
                  </a:schemeClr>
                </a:solidFill>
                <a:latin typeface="Arial"/>
              </a:rPr>
              <a:t>KROONSTAD CLUSTER</a:t>
            </a:r>
            <a:endParaRPr lang="en-US" altLang="en-US" sz="1200" b="1" kern="0" dirty="0">
              <a:solidFill>
                <a:schemeClr val="tx1">
                  <a:lumMod val="95000"/>
                  <a:lumOff val="5000"/>
                </a:schemeClr>
              </a:solidFill>
              <a:latin typeface="Arial"/>
            </a:endParaRPr>
          </a:p>
        </p:txBody>
      </p:sp>
      <p:sp>
        <p:nvSpPr>
          <p:cNvPr id="46" name="Round Single Corner Rectangle 45"/>
          <p:cNvSpPr/>
          <p:nvPr/>
        </p:nvSpPr>
        <p:spPr bwMode="auto">
          <a:xfrm flipH="1">
            <a:off x="5546508" y="4689517"/>
            <a:ext cx="2121835" cy="1840542"/>
          </a:xfrm>
          <a:prstGeom prst="round1Rect">
            <a:avLst/>
          </a:prstGeom>
          <a:noFill/>
          <a:ln w="19050" cap="flat" cmpd="sng" algn="ctr">
            <a:noFill/>
            <a:prstDash val="dashDot"/>
            <a:round/>
            <a:headEnd type="none" w="med" len="med"/>
            <a:tailEnd type="none" w="med" len="med"/>
          </a:ln>
          <a:effectLst/>
        </p:spPr>
        <p:txBody>
          <a:bodyPr wrap="square" lIns="42993" tIns="31261" rIns="42993" bIns="31261">
            <a:spAutoFit/>
          </a:bodyPr>
          <a:lstStyle/>
          <a:p>
            <a:pPr defTabSz="907966" fontAlgn="auto">
              <a:spcBef>
                <a:spcPct val="20000"/>
              </a:spcBef>
              <a:spcAft>
                <a:spcPts val="0"/>
              </a:spcAft>
              <a:defRPr/>
            </a:pPr>
            <a:r>
              <a:rPr lang="en-ZA" sz="1050" b="1" dirty="0" smtClean="0">
                <a:solidFill>
                  <a:srgbClr val="000000"/>
                </a:solidFill>
                <a:latin typeface="Arial"/>
              </a:rPr>
              <a:t>Investment Model </a:t>
            </a:r>
          </a:p>
          <a:p>
            <a:pPr marL="179702" lvl="2" indent="-179702" defTabSz="907966" fontAlgn="auto">
              <a:spcBef>
                <a:spcPct val="20000"/>
              </a:spcBef>
              <a:spcAft>
                <a:spcPts val="0"/>
              </a:spcAft>
              <a:buClr>
                <a:srgbClr val="FFE600"/>
              </a:buClr>
              <a:buSzPct val="70000"/>
              <a:buFont typeface="Arial" pitchFamily="34" charset="0"/>
              <a:buChar char="►"/>
              <a:defRPr/>
            </a:pPr>
            <a:r>
              <a:rPr lang="en-ZA" sz="1050" dirty="0" smtClean="0">
                <a:solidFill>
                  <a:srgbClr val="000000"/>
                </a:solidFill>
                <a:latin typeface="Arial"/>
              </a:rPr>
              <a:t>Commercial and economic assessment comparator</a:t>
            </a:r>
            <a:endParaRPr lang="en-ZA" sz="1050" dirty="0">
              <a:solidFill>
                <a:srgbClr val="000000"/>
              </a:solidFill>
              <a:latin typeface="Arial"/>
            </a:endParaRPr>
          </a:p>
          <a:p>
            <a:pPr marL="179702" lvl="2" indent="-179702" defTabSz="907966" fontAlgn="auto">
              <a:spcBef>
                <a:spcPct val="20000"/>
              </a:spcBef>
              <a:spcAft>
                <a:spcPts val="0"/>
              </a:spcAft>
              <a:buClr>
                <a:srgbClr val="FFE600"/>
              </a:buClr>
              <a:buSzPct val="70000"/>
              <a:buFont typeface="Arial" pitchFamily="34" charset="0"/>
              <a:buChar char="►"/>
              <a:defRPr/>
            </a:pPr>
            <a:r>
              <a:rPr lang="en-ZA" sz="1050" dirty="0" smtClean="0">
                <a:solidFill>
                  <a:srgbClr val="000000"/>
                </a:solidFill>
                <a:latin typeface="Arial"/>
              </a:rPr>
              <a:t>5 </a:t>
            </a:r>
            <a:r>
              <a:rPr lang="en-ZA" sz="1050" dirty="0" err="1" smtClean="0">
                <a:solidFill>
                  <a:srgbClr val="000000"/>
                </a:solidFill>
                <a:latin typeface="Arial"/>
              </a:rPr>
              <a:t>branchlines</a:t>
            </a:r>
            <a:r>
              <a:rPr lang="en-ZA" sz="1050" dirty="0" smtClean="0">
                <a:solidFill>
                  <a:srgbClr val="000000"/>
                </a:solidFill>
                <a:latin typeface="Arial"/>
              </a:rPr>
              <a:t> populated, analysed and discussed at technical committee meetings</a:t>
            </a:r>
          </a:p>
          <a:p>
            <a:pPr marL="171450" indent="-171450" defTabSz="907966" fontAlgn="auto">
              <a:spcBef>
                <a:spcPct val="20000"/>
              </a:spcBef>
              <a:spcAft>
                <a:spcPts val="0"/>
              </a:spcAft>
              <a:buFont typeface="Wingdings" panose="05000000000000000000" pitchFamily="2" charset="2"/>
              <a:buChar char="Ø"/>
              <a:defRPr/>
            </a:pPr>
            <a:endParaRPr lang="en-ZA" sz="1050" dirty="0">
              <a:solidFill>
                <a:srgbClr val="000000"/>
              </a:solidFill>
              <a:latin typeface="Arial"/>
            </a:endParaRPr>
          </a:p>
          <a:p>
            <a:pPr defTabSz="907966" fontAlgn="auto">
              <a:spcBef>
                <a:spcPct val="20000"/>
              </a:spcBef>
              <a:spcAft>
                <a:spcPts val="0"/>
              </a:spcAft>
              <a:defRPr/>
            </a:pPr>
            <a:endParaRPr lang="en-ZA" sz="1050" b="1" dirty="0" smtClean="0">
              <a:solidFill>
                <a:srgbClr val="000000"/>
              </a:solidFill>
              <a:latin typeface="Arial"/>
            </a:endParaRPr>
          </a:p>
          <a:p>
            <a:pPr defTabSz="907966" fontAlgn="auto">
              <a:spcBef>
                <a:spcPct val="20000"/>
              </a:spcBef>
              <a:spcAft>
                <a:spcPts val="0"/>
              </a:spcAft>
              <a:defRPr/>
            </a:pPr>
            <a:endParaRPr lang="en-ZA" sz="1050" b="1" dirty="0">
              <a:solidFill>
                <a:srgbClr val="000000"/>
              </a:solidFill>
              <a:latin typeface="Arial"/>
            </a:endParaRPr>
          </a:p>
        </p:txBody>
      </p:sp>
    </p:spTree>
    <p:extLst>
      <p:ext uri="{BB962C8B-B14F-4D97-AF65-F5344CB8AC3E}">
        <p14:creationId xmlns:p14="http://schemas.microsoft.com/office/powerpoint/2010/main" val="262663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63"/>
            <a:ext cx="8229600" cy="1027473"/>
          </a:xfrm>
        </p:spPr>
        <p:txBody>
          <a:bodyPr>
            <a:normAutofit/>
          </a:bodyPr>
          <a:lstStyle/>
          <a:p>
            <a:r>
              <a:rPr lang="en-ZA" sz="2400" b="1" dirty="0" smtClean="0"/>
              <a:t>Model overview</a:t>
            </a:r>
            <a:br>
              <a:rPr lang="en-ZA" sz="2400" b="1" dirty="0" smtClean="0"/>
            </a:br>
            <a:r>
              <a:rPr lang="en-ZA" sz="2400" b="1" dirty="0" smtClean="0"/>
              <a:t>Finance</a:t>
            </a:r>
            <a:endParaRPr lang="en-GB" sz="2400" b="1" dirty="0"/>
          </a:p>
        </p:txBody>
      </p:sp>
      <p:grpSp>
        <p:nvGrpSpPr>
          <p:cNvPr id="3" name="Group 2"/>
          <p:cNvGrpSpPr/>
          <p:nvPr/>
        </p:nvGrpSpPr>
        <p:grpSpPr>
          <a:xfrm>
            <a:off x="338561" y="1323053"/>
            <a:ext cx="8282463" cy="5058275"/>
            <a:chOff x="338561" y="1100709"/>
            <a:chExt cx="8282463" cy="5058275"/>
          </a:xfrm>
        </p:grpSpPr>
        <p:sp>
          <p:nvSpPr>
            <p:cNvPr id="27" name="AutoShape 9"/>
            <p:cNvSpPr>
              <a:spLocks noChangeArrowheads="1"/>
            </p:cNvSpPr>
            <p:nvPr/>
          </p:nvSpPr>
          <p:spPr bwMode="auto">
            <a:xfrm>
              <a:off x="5666027" y="2554875"/>
              <a:ext cx="2954997" cy="1340963"/>
            </a:xfrm>
            <a:prstGeom prst="hexagon">
              <a:avLst>
                <a:gd name="adj" fmla="val 48419"/>
                <a:gd name="vf" fmla="val 115470"/>
              </a:avLst>
            </a:prstGeom>
            <a:solidFill>
              <a:srgbClr val="FFE600">
                <a:alpha val="37000"/>
              </a:srgbClr>
            </a:solidFill>
            <a:ln w="19050">
              <a:solidFill>
                <a:srgbClr val="FFE600"/>
              </a:solidFill>
              <a:miter lim="800000"/>
              <a:headEnd/>
              <a:tailEnd/>
            </a:ln>
          </p:spPr>
          <p:txBody>
            <a:bodyPr wrap="none" lIns="41065" tIns="41065" rIns="41065" bIns="41065" anchor="ctr"/>
            <a:lstStyle/>
            <a:p>
              <a:pPr algn="ctr" defTabSz="1042988" eaLnBrk="0" fontAlgn="base" hangingPunct="0">
                <a:spcBef>
                  <a:spcPct val="0"/>
                </a:spcBef>
                <a:spcAft>
                  <a:spcPct val="0"/>
                </a:spcAft>
              </a:pPr>
              <a:endParaRPr lang="en-GB" altLang="en-US" sz="1200" b="1" kern="0" dirty="0" smtClean="0">
                <a:solidFill>
                  <a:srgbClr val="000000"/>
                </a:solidFill>
                <a:latin typeface="EYInterstate" pitchFamily="2" charset="0"/>
              </a:endParaRPr>
            </a:p>
            <a:p>
              <a:pPr algn="ctr" defTabSz="1042988" eaLnBrk="0" fontAlgn="base" hangingPunct="0">
                <a:spcBef>
                  <a:spcPct val="0"/>
                </a:spcBef>
                <a:spcAft>
                  <a:spcPct val="0"/>
                </a:spcAft>
              </a:pPr>
              <a:r>
                <a:rPr lang="en-GB" altLang="en-US" b="1" kern="0" dirty="0" smtClean="0">
                  <a:solidFill>
                    <a:srgbClr val="000000"/>
                  </a:solidFill>
                  <a:latin typeface="EYInterstate" pitchFamily="2" charset="0"/>
                </a:rPr>
                <a:t>Finance </a:t>
              </a:r>
              <a:r>
                <a:rPr lang="en-GB" altLang="en-US" b="1" kern="0" dirty="0">
                  <a:solidFill>
                    <a:srgbClr val="000000"/>
                  </a:solidFill>
                  <a:latin typeface="EYInterstate" pitchFamily="2" charset="0"/>
                </a:rPr>
                <a:t>costs</a:t>
              </a:r>
            </a:p>
            <a:p>
              <a:pPr algn="ctr" defTabSz="1042988" eaLnBrk="0" fontAlgn="base" hangingPunct="0">
                <a:spcBef>
                  <a:spcPct val="0"/>
                </a:spcBef>
                <a:spcAft>
                  <a:spcPct val="0"/>
                </a:spcAft>
              </a:pPr>
              <a:endParaRPr lang="en-GB" altLang="en-US" sz="1200" b="1" kern="0" dirty="0">
                <a:solidFill>
                  <a:srgbClr val="000000"/>
                </a:solidFill>
                <a:latin typeface="EYInterstate" pitchFamily="2" charset="0"/>
              </a:endParaRPr>
            </a:p>
            <a:p>
              <a:pPr marL="228756" indent="-228600" algn="ctr" defTabSz="1042988" eaLnBrk="0" hangingPunct="0"/>
              <a:r>
                <a:rPr lang="en-GB" altLang="en-US" sz="1200" dirty="0">
                  <a:latin typeface="EYInterstate Light" pitchFamily="2" charset="0"/>
                </a:rPr>
                <a:t>Cost of capital</a:t>
              </a:r>
            </a:p>
            <a:p>
              <a:pPr marL="228756" indent="-228600" algn="ctr" defTabSz="1042988" eaLnBrk="0" hangingPunct="0"/>
              <a:r>
                <a:rPr lang="en-GB" altLang="en-US" sz="1200" dirty="0">
                  <a:latin typeface="EYInterstate Light" pitchFamily="2" charset="0"/>
                </a:rPr>
                <a:t>Net profits before taxes</a:t>
              </a:r>
            </a:p>
          </p:txBody>
        </p:sp>
        <p:grpSp>
          <p:nvGrpSpPr>
            <p:cNvPr id="29" name="Group 28"/>
            <p:cNvGrpSpPr/>
            <p:nvPr/>
          </p:nvGrpSpPr>
          <p:grpSpPr>
            <a:xfrm>
              <a:off x="338561" y="1100709"/>
              <a:ext cx="3441351" cy="4272507"/>
              <a:chOff x="338561" y="1100709"/>
              <a:chExt cx="2705961" cy="5053647"/>
            </a:xfrm>
          </p:grpSpPr>
          <p:sp>
            <p:nvSpPr>
              <p:cNvPr id="22" name="AutoShape 3"/>
              <p:cNvSpPr>
                <a:spLocks noChangeArrowheads="1"/>
              </p:cNvSpPr>
              <p:nvPr/>
            </p:nvSpPr>
            <p:spPr bwMode="auto">
              <a:xfrm>
                <a:off x="338561" y="3140618"/>
                <a:ext cx="2705961" cy="909613"/>
              </a:xfrm>
              <a:prstGeom prst="hexagon">
                <a:avLst>
                  <a:gd name="adj" fmla="val 48352"/>
                  <a:gd name="vf" fmla="val 115470"/>
                </a:avLst>
              </a:prstGeom>
              <a:solidFill>
                <a:srgbClr val="FFFFFF"/>
              </a:solidFill>
              <a:ln w="19050">
                <a:solidFill>
                  <a:srgbClr val="CCCCCC"/>
                </a:solidFill>
                <a:miter lim="800000"/>
                <a:headEnd/>
                <a:tailEnd/>
              </a:ln>
            </p:spPr>
            <p:txBody>
              <a:bodyPr wrap="none" lIns="41065" tIns="41065" rIns="41065" bIns="41065" anchor="ctr"/>
              <a:lstStyle/>
              <a:p>
                <a:pPr algn="ctr" defTabSz="914400" fontAlgn="base">
                  <a:spcBef>
                    <a:spcPct val="0"/>
                  </a:spcBef>
                  <a:spcAft>
                    <a:spcPct val="0"/>
                  </a:spcAft>
                </a:pPr>
                <a:r>
                  <a:rPr lang="en-GB" altLang="en-US" b="1" dirty="0" smtClean="0">
                    <a:solidFill>
                      <a:srgbClr val="000000"/>
                    </a:solidFill>
                    <a:latin typeface="EYInterstate" pitchFamily="2" charset="0"/>
                  </a:rPr>
                  <a:t>Revenue (pricing and </a:t>
                </a:r>
              </a:p>
              <a:p>
                <a:pPr algn="ctr" defTabSz="914400" fontAlgn="base">
                  <a:spcBef>
                    <a:spcPct val="0"/>
                  </a:spcBef>
                  <a:spcAft>
                    <a:spcPct val="0"/>
                  </a:spcAft>
                </a:pPr>
                <a:r>
                  <a:rPr lang="en-GB" altLang="en-US" b="1" dirty="0" smtClean="0">
                    <a:solidFill>
                      <a:srgbClr val="000000"/>
                    </a:solidFill>
                    <a:latin typeface="EYInterstate" pitchFamily="2" charset="0"/>
                  </a:rPr>
                  <a:t>distance)</a:t>
                </a:r>
                <a:endParaRPr lang="en-GB" altLang="en-US" b="1" dirty="0">
                  <a:solidFill>
                    <a:srgbClr val="000000"/>
                  </a:solidFill>
                  <a:latin typeface="EYInterstate" pitchFamily="2" charset="0"/>
                </a:endParaRPr>
              </a:p>
            </p:txBody>
          </p:sp>
          <p:sp>
            <p:nvSpPr>
              <p:cNvPr id="24" name="AutoShape 5"/>
              <p:cNvSpPr>
                <a:spLocks noChangeArrowheads="1"/>
              </p:cNvSpPr>
              <p:nvPr/>
            </p:nvSpPr>
            <p:spPr bwMode="auto">
              <a:xfrm>
                <a:off x="338561" y="2060848"/>
                <a:ext cx="2705961" cy="976254"/>
              </a:xfrm>
              <a:prstGeom prst="hexagon">
                <a:avLst>
                  <a:gd name="adj" fmla="val 48352"/>
                  <a:gd name="vf" fmla="val 115470"/>
                </a:avLst>
              </a:prstGeom>
              <a:solidFill>
                <a:srgbClr val="FFFFFF"/>
              </a:solidFill>
              <a:ln w="19050">
                <a:solidFill>
                  <a:srgbClr val="CCCCCC"/>
                </a:solidFill>
                <a:miter lim="800000"/>
                <a:headEnd/>
                <a:tailEnd/>
              </a:ln>
            </p:spPr>
            <p:txBody>
              <a:bodyPr wrap="none" lIns="41065" tIns="41065" rIns="41065" bIns="41065" anchor="ctr"/>
              <a:lstStyle/>
              <a:p>
                <a:pPr algn="ctr" defTabSz="914400" fontAlgn="base">
                  <a:spcBef>
                    <a:spcPct val="0"/>
                  </a:spcBef>
                  <a:spcAft>
                    <a:spcPct val="0"/>
                  </a:spcAft>
                </a:pPr>
                <a:r>
                  <a:rPr lang="en-GB" altLang="en-US" b="1" dirty="0">
                    <a:solidFill>
                      <a:srgbClr val="000000"/>
                    </a:solidFill>
                    <a:latin typeface="EYInterstate" pitchFamily="2" charset="0"/>
                  </a:rPr>
                  <a:t>Freight/ demand</a:t>
                </a:r>
              </a:p>
            </p:txBody>
          </p:sp>
          <p:sp>
            <p:nvSpPr>
              <p:cNvPr id="25" name="AutoShape 6"/>
              <p:cNvSpPr>
                <a:spLocks noChangeArrowheads="1"/>
              </p:cNvSpPr>
              <p:nvPr/>
            </p:nvSpPr>
            <p:spPr bwMode="auto">
              <a:xfrm>
                <a:off x="338561" y="5229200"/>
                <a:ext cx="2705961" cy="925156"/>
              </a:xfrm>
              <a:prstGeom prst="hexagon">
                <a:avLst>
                  <a:gd name="adj" fmla="val 48419"/>
                  <a:gd name="vf" fmla="val 115470"/>
                </a:avLst>
              </a:prstGeom>
              <a:solidFill>
                <a:srgbClr val="FFFFFF"/>
              </a:solidFill>
              <a:ln w="19050">
                <a:solidFill>
                  <a:srgbClr val="CCCCCC"/>
                </a:solidFill>
                <a:miter lim="800000"/>
                <a:headEnd/>
                <a:tailEnd/>
              </a:ln>
            </p:spPr>
            <p:txBody>
              <a:bodyPr wrap="square" lIns="41065" tIns="41065" rIns="41065" bIns="41065" anchor="ctr"/>
              <a:lstStyle>
                <a:lvl1pPr defTabSz="1042988" eaLnBrk="0" hangingPunct="0">
                  <a:defRPr sz="900">
                    <a:solidFill>
                      <a:schemeClr val="tx1"/>
                    </a:solidFill>
                    <a:latin typeface="EYInterstate Light" pitchFamily="2" charset="0"/>
                  </a:defRPr>
                </a:lvl1pPr>
                <a:lvl2pPr marL="742950" indent="-285750" defTabSz="1042988" eaLnBrk="0" hangingPunct="0">
                  <a:defRPr sz="900">
                    <a:solidFill>
                      <a:schemeClr val="tx1"/>
                    </a:solidFill>
                    <a:latin typeface="EYInterstate Light" pitchFamily="2" charset="0"/>
                  </a:defRPr>
                </a:lvl2pPr>
                <a:lvl3pPr marL="1143000" indent="-228600" defTabSz="1042988" eaLnBrk="0" hangingPunct="0">
                  <a:defRPr sz="900">
                    <a:solidFill>
                      <a:schemeClr val="tx1"/>
                    </a:solidFill>
                    <a:latin typeface="EYInterstate Light" pitchFamily="2" charset="0"/>
                  </a:defRPr>
                </a:lvl3pPr>
                <a:lvl4pPr marL="1600200" indent="-228600" defTabSz="1042988" eaLnBrk="0" hangingPunct="0">
                  <a:defRPr sz="900">
                    <a:solidFill>
                      <a:schemeClr val="tx1"/>
                    </a:solidFill>
                    <a:latin typeface="EYInterstate Light" pitchFamily="2" charset="0"/>
                  </a:defRPr>
                </a:lvl4pPr>
                <a:lvl5pPr marL="2057400" indent="-228600" defTabSz="1042988" eaLnBrk="0" hangingPunct="0">
                  <a:defRPr sz="900">
                    <a:solidFill>
                      <a:schemeClr val="tx1"/>
                    </a:solidFill>
                    <a:latin typeface="EYInterstate Light" pitchFamily="2" charset="0"/>
                  </a:defRPr>
                </a:lvl5pPr>
                <a:lvl6pPr marL="2514600" indent="-228600" defTabSz="1042988" eaLnBrk="0" fontAlgn="base" hangingPunct="0">
                  <a:spcBef>
                    <a:spcPct val="0"/>
                  </a:spcBef>
                  <a:spcAft>
                    <a:spcPct val="50000"/>
                  </a:spcAft>
                  <a:buClr>
                    <a:schemeClr val="accent2"/>
                  </a:buClr>
                  <a:buSzPct val="80000"/>
                  <a:buFont typeface="Arial" charset="0"/>
                  <a:defRPr sz="900">
                    <a:solidFill>
                      <a:schemeClr val="tx1"/>
                    </a:solidFill>
                    <a:latin typeface="EYInterstate Light" pitchFamily="2" charset="0"/>
                  </a:defRPr>
                </a:lvl6pPr>
                <a:lvl7pPr marL="2971800" indent="-228600" defTabSz="1042988" eaLnBrk="0" fontAlgn="base" hangingPunct="0">
                  <a:spcBef>
                    <a:spcPct val="0"/>
                  </a:spcBef>
                  <a:spcAft>
                    <a:spcPct val="50000"/>
                  </a:spcAft>
                  <a:buClr>
                    <a:schemeClr val="accent2"/>
                  </a:buClr>
                  <a:buSzPct val="80000"/>
                  <a:buFont typeface="Arial" charset="0"/>
                  <a:defRPr sz="900">
                    <a:solidFill>
                      <a:schemeClr val="tx1"/>
                    </a:solidFill>
                    <a:latin typeface="EYInterstate Light" pitchFamily="2" charset="0"/>
                  </a:defRPr>
                </a:lvl7pPr>
                <a:lvl8pPr marL="3429000" indent="-228600" defTabSz="1042988" eaLnBrk="0" fontAlgn="base" hangingPunct="0">
                  <a:spcBef>
                    <a:spcPct val="0"/>
                  </a:spcBef>
                  <a:spcAft>
                    <a:spcPct val="50000"/>
                  </a:spcAft>
                  <a:buClr>
                    <a:schemeClr val="accent2"/>
                  </a:buClr>
                  <a:buSzPct val="80000"/>
                  <a:buFont typeface="Arial" charset="0"/>
                  <a:defRPr sz="900">
                    <a:solidFill>
                      <a:schemeClr val="tx1"/>
                    </a:solidFill>
                    <a:latin typeface="EYInterstate Light" pitchFamily="2" charset="0"/>
                  </a:defRPr>
                </a:lvl8pPr>
                <a:lvl9pPr marL="3886200" indent="-228600" defTabSz="1042988" eaLnBrk="0" fontAlgn="base" hangingPunct="0">
                  <a:spcBef>
                    <a:spcPct val="0"/>
                  </a:spcBef>
                  <a:spcAft>
                    <a:spcPct val="50000"/>
                  </a:spcAft>
                  <a:buClr>
                    <a:schemeClr val="accent2"/>
                  </a:buClr>
                  <a:buSzPct val="80000"/>
                  <a:buFont typeface="Arial" charset="0"/>
                  <a:defRPr sz="900">
                    <a:solidFill>
                      <a:schemeClr val="tx1"/>
                    </a:solidFill>
                    <a:latin typeface="EYInterstate Light" pitchFamily="2" charset="0"/>
                  </a:defRPr>
                </a:lvl9pPr>
              </a:lstStyle>
              <a:p>
                <a:pPr lvl="0" algn="ctr" eaLnBrk="1" fontAlgn="base" hangingPunct="1">
                  <a:spcBef>
                    <a:spcPct val="0"/>
                  </a:spcBef>
                  <a:spcAft>
                    <a:spcPct val="0"/>
                  </a:spcAft>
                  <a:defRPr/>
                </a:pPr>
                <a:r>
                  <a:rPr lang="en-ZA" altLang="en-US" sz="1800" b="1" kern="0" dirty="0" smtClean="0">
                    <a:solidFill>
                      <a:srgbClr val="FF0000"/>
                    </a:solidFill>
                  </a:rPr>
                  <a:t>Passenger</a:t>
                </a:r>
                <a:endParaRPr lang="en-GB" altLang="en-US" sz="1800" b="1" kern="0" dirty="0">
                  <a:solidFill>
                    <a:srgbClr val="FF0000"/>
                  </a:solidFill>
                </a:endParaRPr>
              </a:p>
            </p:txBody>
          </p:sp>
          <p:sp>
            <p:nvSpPr>
              <p:cNvPr id="26" name="AutoShape 7"/>
              <p:cNvSpPr>
                <a:spLocks noChangeArrowheads="1"/>
              </p:cNvSpPr>
              <p:nvPr/>
            </p:nvSpPr>
            <p:spPr bwMode="auto">
              <a:xfrm>
                <a:off x="338561" y="4172282"/>
                <a:ext cx="2705961" cy="901954"/>
              </a:xfrm>
              <a:prstGeom prst="hexagon">
                <a:avLst>
                  <a:gd name="adj" fmla="val 48467"/>
                  <a:gd name="vf" fmla="val 115470"/>
                </a:avLst>
              </a:prstGeom>
              <a:solidFill>
                <a:srgbClr val="FFFFFF"/>
              </a:solidFill>
              <a:ln w="19050">
                <a:solidFill>
                  <a:srgbClr val="CCCCCC"/>
                </a:solidFill>
                <a:miter lim="800000"/>
                <a:headEnd/>
                <a:tailEnd/>
              </a:ln>
            </p:spPr>
            <p:txBody>
              <a:bodyPr wrap="none" lIns="41065" tIns="41065" rIns="41065" bIns="41065" anchor="ctr"/>
              <a:lstStyle/>
              <a:p>
                <a:pPr algn="ctr" defTabSz="914400" fontAlgn="base">
                  <a:spcBef>
                    <a:spcPct val="0"/>
                  </a:spcBef>
                  <a:spcAft>
                    <a:spcPct val="0"/>
                  </a:spcAft>
                </a:pPr>
                <a:r>
                  <a:rPr lang="en-GB" altLang="en-US" b="1" dirty="0" smtClean="0">
                    <a:solidFill>
                      <a:srgbClr val="000000"/>
                    </a:solidFill>
                    <a:latin typeface="EYInterstate" pitchFamily="2" charset="0"/>
                  </a:rPr>
                  <a:t>Operating costs </a:t>
                </a:r>
                <a:endParaRPr lang="en-GB" altLang="en-US" b="1" dirty="0">
                  <a:solidFill>
                    <a:srgbClr val="000000"/>
                  </a:solidFill>
                  <a:latin typeface="EYInterstate" pitchFamily="2" charset="0"/>
                </a:endParaRPr>
              </a:p>
            </p:txBody>
          </p:sp>
          <p:sp>
            <p:nvSpPr>
              <p:cNvPr id="19" name="AutoShape 8"/>
              <p:cNvSpPr>
                <a:spLocks noChangeArrowheads="1"/>
              </p:cNvSpPr>
              <p:nvPr/>
            </p:nvSpPr>
            <p:spPr bwMode="auto">
              <a:xfrm>
                <a:off x="338561" y="1100709"/>
                <a:ext cx="2705960" cy="870248"/>
              </a:xfrm>
              <a:prstGeom prst="hexagon">
                <a:avLst>
                  <a:gd name="adj" fmla="val 48467"/>
                  <a:gd name="vf" fmla="val 115470"/>
                </a:avLst>
              </a:prstGeom>
              <a:solidFill>
                <a:srgbClr val="FFFFFF"/>
              </a:solidFill>
              <a:ln w="19050">
                <a:solidFill>
                  <a:srgbClr val="CCCCCC"/>
                </a:solidFill>
                <a:miter lim="800000"/>
                <a:headEnd/>
                <a:tailEnd/>
              </a:ln>
            </p:spPr>
            <p:txBody>
              <a:bodyPr wrap="none" lIns="41065" tIns="41065" rIns="41065" bIns="41065" anchor="ctr"/>
              <a:lstStyle>
                <a:defPPr>
                  <a:defRPr lang="en-US"/>
                </a:defPPr>
                <a:lvl1pPr algn="l" rtl="0" fontAlgn="base">
                  <a:spcBef>
                    <a:spcPct val="0"/>
                  </a:spcBef>
                  <a:spcAft>
                    <a:spcPct val="50000"/>
                  </a:spcAft>
                  <a:buClr>
                    <a:schemeClr val="accent2"/>
                  </a:buClr>
                  <a:buSzPct val="80000"/>
                  <a:buFont typeface="Arial" charset="0"/>
                  <a:defRPr sz="900" kern="1200">
                    <a:solidFill>
                      <a:schemeClr val="tx1"/>
                    </a:solidFill>
                    <a:latin typeface="EYInterstate Light" pitchFamily="2" charset="0"/>
                    <a:ea typeface="+mn-ea"/>
                    <a:cs typeface="+mn-cs"/>
                  </a:defRPr>
                </a:lvl1pPr>
                <a:lvl2pPr marL="457005" algn="l" rtl="0" fontAlgn="base">
                  <a:spcBef>
                    <a:spcPct val="0"/>
                  </a:spcBef>
                  <a:spcAft>
                    <a:spcPct val="50000"/>
                  </a:spcAft>
                  <a:buClr>
                    <a:schemeClr val="accent2"/>
                  </a:buClr>
                  <a:buSzPct val="80000"/>
                  <a:buFont typeface="Arial" charset="0"/>
                  <a:defRPr sz="900" kern="1200">
                    <a:solidFill>
                      <a:schemeClr val="tx1"/>
                    </a:solidFill>
                    <a:latin typeface="EYInterstate Light" pitchFamily="2" charset="0"/>
                    <a:ea typeface="+mn-ea"/>
                    <a:cs typeface="+mn-cs"/>
                  </a:defRPr>
                </a:lvl2pPr>
                <a:lvl3pPr marL="914009" algn="l" rtl="0" fontAlgn="base">
                  <a:spcBef>
                    <a:spcPct val="0"/>
                  </a:spcBef>
                  <a:spcAft>
                    <a:spcPct val="50000"/>
                  </a:spcAft>
                  <a:buClr>
                    <a:schemeClr val="accent2"/>
                  </a:buClr>
                  <a:buSzPct val="80000"/>
                  <a:buFont typeface="Arial" charset="0"/>
                  <a:defRPr sz="900" kern="1200">
                    <a:solidFill>
                      <a:schemeClr val="tx1"/>
                    </a:solidFill>
                    <a:latin typeface="EYInterstate Light" pitchFamily="2" charset="0"/>
                    <a:ea typeface="+mn-ea"/>
                    <a:cs typeface="+mn-cs"/>
                  </a:defRPr>
                </a:lvl3pPr>
                <a:lvl4pPr marL="1371010" algn="l" rtl="0" fontAlgn="base">
                  <a:spcBef>
                    <a:spcPct val="0"/>
                  </a:spcBef>
                  <a:spcAft>
                    <a:spcPct val="50000"/>
                  </a:spcAft>
                  <a:buClr>
                    <a:schemeClr val="accent2"/>
                  </a:buClr>
                  <a:buSzPct val="80000"/>
                  <a:buFont typeface="Arial" charset="0"/>
                  <a:defRPr sz="900" kern="1200">
                    <a:solidFill>
                      <a:schemeClr val="tx1"/>
                    </a:solidFill>
                    <a:latin typeface="EYInterstate Light" pitchFamily="2" charset="0"/>
                    <a:ea typeface="+mn-ea"/>
                    <a:cs typeface="+mn-cs"/>
                  </a:defRPr>
                </a:lvl4pPr>
                <a:lvl5pPr marL="1828015" algn="l" rtl="0" fontAlgn="base">
                  <a:spcBef>
                    <a:spcPct val="0"/>
                  </a:spcBef>
                  <a:spcAft>
                    <a:spcPct val="50000"/>
                  </a:spcAft>
                  <a:buClr>
                    <a:schemeClr val="accent2"/>
                  </a:buClr>
                  <a:buSzPct val="80000"/>
                  <a:buFont typeface="Arial" charset="0"/>
                  <a:defRPr sz="900" kern="1200">
                    <a:solidFill>
                      <a:schemeClr val="tx1"/>
                    </a:solidFill>
                    <a:latin typeface="EYInterstate Light" pitchFamily="2" charset="0"/>
                    <a:ea typeface="+mn-ea"/>
                    <a:cs typeface="+mn-cs"/>
                  </a:defRPr>
                </a:lvl5pPr>
                <a:lvl6pPr marL="2285019" algn="l" defTabSz="914009" rtl="0" eaLnBrk="1" latinLnBrk="0" hangingPunct="1">
                  <a:defRPr sz="900" kern="1200">
                    <a:solidFill>
                      <a:schemeClr val="tx1"/>
                    </a:solidFill>
                    <a:latin typeface="EYInterstate Light" pitchFamily="2" charset="0"/>
                    <a:ea typeface="+mn-ea"/>
                    <a:cs typeface="+mn-cs"/>
                  </a:defRPr>
                </a:lvl6pPr>
                <a:lvl7pPr marL="2742023" algn="l" defTabSz="914009" rtl="0" eaLnBrk="1" latinLnBrk="0" hangingPunct="1">
                  <a:defRPr sz="900" kern="1200">
                    <a:solidFill>
                      <a:schemeClr val="tx1"/>
                    </a:solidFill>
                    <a:latin typeface="EYInterstate Light" pitchFamily="2" charset="0"/>
                    <a:ea typeface="+mn-ea"/>
                    <a:cs typeface="+mn-cs"/>
                  </a:defRPr>
                </a:lvl7pPr>
                <a:lvl8pPr marL="3199028" algn="l" defTabSz="914009" rtl="0" eaLnBrk="1" latinLnBrk="0" hangingPunct="1">
                  <a:defRPr sz="900" kern="1200">
                    <a:solidFill>
                      <a:schemeClr val="tx1"/>
                    </a:solidFill>
                    <a:latin typeface="EYInterstate Light" pitchFamily="2" charset="0"/>
                    <a:ea typeface="+mn-ea"/>
                    <a:cs typeface="+mn-cs"/>
                  </a:defRPr>
                </a:lvl8pPr>
                <a:lvl9pPr marL="3656031" algn="l" defTabSz="914009" rtl="0" eaLnBrk="1" latinLnBrk="0" hangingPunct="1">
                  <a:defRPr sz="900" kern="1200">
                    <a:solidFill>
                      <a:schemeClr val="tx1"/>
                    </a:solidFill>
                    <a:latin typeface="EYInterstate Light" pitchFamily="2"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smtClean="0">
                    <a:ln>
                      <a:noFill/>
                    </a:ln>
                    <a:solidFill>
                      <a:srgbClr val="000000"/>
                    </a:solidFill>
                    <a:effectLst/>
                    <a:uLnTx/>
                    <a:uFillTx/>
                    <a:latin typeface="EYInterstate" pitchFamily="2" charset="0"/>
                    <a:ea typeface="+mn-ea"/>
                    <a:cs typeface="+mn-cs"/>
                  </a:rPr>
                  <a:t>Capex</a:t>
                </a:r>
                <a:endParaRPr kumimoji="0" lang="en-GB" altLang="en-US" sz="1800" b="1" i="0" u="none" strike="noStrike" kern="1200" cap="none" spc="0" normalizeH="0" baseline="0" noProof="0" dirty="0">
                  <a:ln>
                    <a:noFill/>
                  </a:ln>
                  <a:solidFill>
                    <a:srgbClr val="000000"/>
                  </a:solidFill>
                  <a:effectLst/>
                  <a:uLnTx/>
                  <a:uFillTx/>
                  <a:latin typeface="EYInterstate" pitchFamily="2" charset="0"/>
                  <a:ea typeface="+mn-ea"/>
                  <a:cs typeface="+mn-cs"/>
                </a:endParaRPr>
              </a:p>
            </p:txBody>
          </p:sp>
        </p:grpSp>
        <p:sp>
          <p:nvSpPr>
            <p:cNvPr id="28" name="Right Brace 27"/>
            <p:cNvSpPr/>
            <p:nvPr/>
          </p:nvSpPr>
          <p:spPr>
            <a:xfrm>
              <a:off x="3871718" y="1468576"/>
              <a:ext cx="1584176" cy="3513562"/>
            </a:xfrm>
            <a:prstGeom prst="rightBrac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2" name="AutoShape 6"/>
            <p:cNvSpPr>
              <a:spLocks noChangeArrowheads="1"/>
            </p:cNvSpPr>
            <p:nvPr/>
          </p:nvSpPr>
          <p:spPr bwMode="auto">
            <a:xfrm>
              <a:off x="338562" y="5517232"/>
              <a:ext cx="4325244" cy="641752"/>
            </a:xfrm>
            <a:prstGeom prst="hexagon">
              <a:avLst>
                <a:gd name="adj" fmla="val 48419"/>
                <a:gd name="vf" fmla="val 115470"/>
              </a:avLst>
            </a:prstGeom>
            <a:solidFill>
              <a:srgbClr val="FFFFFF"/>
            </a:solidFill>
            <a:ln w="19050">
              <a:solidFill>
                <a:srgbClr val="CCCCCC"/>
              </a:solidFill>
              <a:miter lim="800000"/>
              <a:headEnd/>
              <a:tailEnd/>
            </a:ln>
          </p:spPr>
          <p:txBody>
            <a:bodyPr wrap="square" lIns="41065" tIns="41065" rIns="41065" bIns="41065" anchor="ctr"/>
            <a:lstStyle>
              <a:lvl1pPr defTabSz="1042988" eaLnBrk="0" hangingPunct="0">
                <a:defRPr sz="900">
                  <a:solidFill>
                    <a:schemeClr val="tx1"/>
                  </a:solidFill>
                  <a:latin typeface="EYInterstate Light" pitchFamily="2" charset="0"/>
                </a:defRPr>
              </a:lvl1pPr>
              <a:lvl2pPr marL="742950" indent="-285750" defTabSz="1042988" eaLnBrk="0" hangingPunct="0">
                <a:defRPr sz="900">
                  <a:solidFill>
                    <a:schemeClr val="tx1"/>
                  </a:solidFill>
                  <a:latin typeface="EYInterstate Light" pitchFamily="2" charset="0"/>
                </a:defRPr>
              </a:lvl2pPr>
              <a:lvl3pPr marL="1143000" indent="-228600" defTabSz="1042988" eaLnBrk="0" hangingPunct="0">
                <a:defRPr sz="900">
                  <a:solidFill>
                    <a:schemeClr val="tx1"/>
                  </a:solidFill>
                  <a:latin typeface="EYInterstate Light" pitchFamily="2" charset="0"/>
                </a:defRPr>
              </a:lvl3pPr>
              <a:lvl4pPr marL="1600200" indent="-228600" defTabSz="1042988" eaLnBrk="0" hangingPunct="0">
                <a:defRPr sz="900">
                  <a:solidFill>
                    <a:schemeClr val="tx1"/>
                  </a:solidFill>
                  <a:latin typeface="EYInterstate Light" pitchFamily="2" charset="0"/>
                </a:defRPr>
              </a:lvl4pPr>
              <a:lvl5pPr marL="2057400" indent="-228600" defTabSz="1042988" eaLnBrk="0" hangingPunct="0">
                <a:defRPr sz="900">
                  <a:solidFill>
                    <a:schemeClr val="tx1"/>
                  </a:solidFill>
                  <a:latin typeface="EYInterstate Light" pitchFamily="2" charset="0"/>
                </a:defRPr>
              </a:lvl5pPr>
              <a:lvl6pPr marL="2514600" indent="-228600" defTabSz="1042988" eaLnBrk="0" fontAlgn="base" hangingPunct="0">
                <a:spcBef>
                  <a:spcPct val="0"/>
                </a:spcBef>
                <a:spcAft>
                  <a:spcPct val="50000"/>
                </a:spcAft>
                <a:buClr>
                  <a:schemeClr val="accent2"/>
                </a:buClr>
                <a:buSzPct val="80000"/>
                <a:buFont typeface="Arial" charset="0"/>
                <a:defRPr sz="900">
                  <a:solidFill>
                    <a:schemeClr val="tx1"/>
                  </a:solidFill>
                  <a:latin typeface="EYInterstate Light" pitchFamily="2" charset="0"/>
                </a:defRPr>
              </a:lvl6pPr>
              <a:lvl7pPr marL="2971800" indent="-228600" defTabSz="1042988" eaLnBrk="0" fontAlgn="base" hangingPunct="0">
                <a:spcBef>
                  <a:spcPct val="0"/>
                </a:spcBef>
                <a:spcAft>
                  <a:spcPct val="50000"/>
                </a:spcAft>
                <a:buClr>
                  <a:schemeClr val="accent2"/>
                </a:buClr>
                <a:buSzPct val="80000"/>
                <a:buFont typeface="Arial" charset="0"/>
                <a:defRPr sz="900">
                  <a:solidFill>
                    <a:schemeClr val="tx1"/>
                  </a:solidFill>
                  <a:latin typeface="EYInterstate Light" pitchFamily="2" charset="0"/>
                </a:defRPr>
              </a:lvl7pPr>
              <a:lvl8pPr marL="3429000" indent="-228600" defTabSz="1042988" eaLnBrk="0" fontAlgn="base" hangingPunct="0">
                <a:spcBef>
                  <a:spcPct val="0"/>
                </a:spcBef>
                <a:spcAft>
                  <a:spcPct val="50000"/>
                </a:spcAft>
                <a:buClr>
                  <a:schemeClr val="accent2"/>
                </a:buClr>
                <a:buSzPct val="80000"/>
                <a:buFont typeface="Arial" charset="0"/>
                <a:defRPr sz="900">
                  <a:solidFill>
                    <a:schemeClr val="tx1"/>
                  </a:solidFill>
                  <a:latin typeface="EYInterstate Light" pitchFamily="2" charset="0"/>
                </a:defRPr>
              </a:lvl8pPr>
              <a:lvl9pPr marL="3886200" indent="-228600" defTabSz="1042988" eaLnBrk="0" fontAlgn="base" hangingPunct="0">
                <a:spcBef>
                  <a:spcPct val="0"/>
                </a:spcBef>
                <a:spcAft>
                  <a:spcPct val="50000"/>
                </a:spcAft>
                <a:buClr>
                  <a:schemeClr val="accent2"/>
                </a:buClr>
                <a:buSzPct val="80000"/>
                <a:buFont typeface="Arial" charset="0"/>
                <a:defRPr sz="900">
                  <a:solidFill>
                    <a:schemeClr val="tx1"/>
                  </a:solidFill>
                  <a:latin typeface="EYInterstate Light" pitchFamily="2" charset="0"/>
                </a:defRPr>
              </a:lvl9pPr>
            </a:lstStyle>
            <a:p>
              <a:pPr lvl="0" algn="ctr" eaLnBrk="1" fontAlgn="base" hangingPunct="1">
                <a:spcBef>
                  <a:spcPct val="0"/>
                </a:spcBef>
                <a:spcAft>
                  <a:spcPct val="0"/>
                </a:spcAft>
                <a:defRPr/>
              </a:pPr>
              <a:r>
                <a:rPr lang="en-GB" altLang="en-US" sz="1800" b="1" kern="0" dirty="0" smtClean="0">
                  <a:solidFill>
                    <a:srgbClr val="000000"/>
                  </a:solidFill>
                  <a:latin typeface="EYInterstate" pitchFamily="2" charset="0"/>
                </a:rPr>
                <a:t>Adjustment</a:t>
              </a:r>
              <a:endParaRPr lang="en-GB" altLang="en-US" sz="1000" b="1" kern="0" dirty="0">
                <a:solidFill>
                  <a:srgbClr val="000000"/>
                </a:solidFill>
                <a:latin typeface="EYInterstate" pitchFamily="2" charset="0"/>
              </a:endParaRPr>
            </a:p>
            <a:p>
              <a:pPr marL="185738" lvl="4" indent="-185738" eaLnBrk="1" fontAlgn="base" hangingPunct="1">
                <a:spcBef>
                  <a:spcPct val="0"/>
                </a:spcBef>
                <a:spcAft>
                  <a:spcPct val="40000"/>
                </a:spcAft>
                <a:buSzPct val="80000"/>
                <a:buFont typeface="Arial" panose="020B0604020202020204" pitchFamily="34" charset="0"/>
                <a:buChar char="►"/>
                <a:defRPr/>
              </a:pPr>
              <a:r>
                <a:rPr lang="en-GB" altLang="en-US" sz="1200" kern="0" dirty="0" smtClean="0">
                  <a:solidFill>
                    <a:srgbClr val="000000"/>
                  </a:solidFill>
                </a:rPr>
                <a:t>Revenue and cost allocation</a:t>
              </a:r>
              <a:endParaRPr lang="en-GB" altLang="en-US" sz="1200" kern="0" dirty="0">
                <a:solidFill>
                  <a:srgbClr val="000000"/>
                </a:solidFill>
              </a:endParaRPr>
            </a:p>
          </p:txBody>
        </p:sp>
      </p:grpSp>
    </p:spTree>
    <p:extLst>
      <p:ext uri="{BB962C8B-B14F-4D97-AF65-F5344CB8AC3E}">
        <p14:creationId xmlns:p14="http://schemas.microsoft.com/office/powerpoint/2010/main" val="2570916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63"/>
            <a:ext cx="8229600" cy="1027473"/>
          </a:xfrm>
        </p:spPr>
        <p:txBody>
          <a:bodyPr>
            <a:normAutofit/>
          </a:bodyPr>
          <a:lstStyle/>
          <a:p>
            <a:r>
              <a:rPr lang="en-ZA" sz="2400" b="1" dirty="0" smtClean="0"/>
              <a:t>Model overview</a:t>
            </a:r>
            <a:br>
              <a:rPr lang="en-ZA" sz="2400" b="1" dirty="0" smtClean="0"/>
            </a:br>
            <a:r>
              <a:rPr lang="en-ZA" sz="2400" b="1" dirty="0" smtClean="0"/>
              <a:t>Operating costs</a:t>
            </a:r>
            <a:endParaRPr lang="en-GB" sz="2400" b="1" dirty="0"/>
          </a:p>
        </p:txBody>
      </p:sp>
      <p:grpSp>
        <p:nvGrpSpPr>
          <p:cNvPr id="3" name="Group 2"/>
          <p:cNvGrpSpPr/>
          <p:nvPr/>
        </p:nvGrpSpPr>
        <p:grpSpPr>
          <a:xfrm>
            <a:off x="379451" y="1435553"/>
            <a:ext cx="8225488" cy="3513562"/>
            <a:chOff x="395536" y="1468576"/>
            <a:chExt cx="8225488" cy="3513562"/>
          </a:xfrm>
        </p:grpSpPr>
        <p:sp>
          <p:nvSpPr>
            <p:cNvPr id="27" name="AutoShape 9"/>
            <p:cNvSpPr>
              <a:spLocks noChangeArrowheads="1"/>
            </p:cNvSpPr>
            <p:nvPr/>
          </p:nvSpPr>
          <p:spPr bwMode="auto">
            <a:xfrm>
              <a:off x="5666027" y="2554875"/>
              <a:ext cx="2954997" cy="1340963"/>
            </a:xfrm>
            <a:prstGeom prst="hexagon">
              <a:avLst>
                <a:gd name="adj" fmla="val 48419"/>
                <a:gd name="vf" fmla="val 115470"/>
              </a:avLst>
            </a:prstGeom>
            <a:solidFill>
              <a:srgbClr val="FFE600">
                <a:alpha val="37000"/>
              </a:srgbClr>
            </a:solidFill>
            <a:ln w="19050">
              <a:solidFill>
                <a:srgbClr val="FFE600"/>
              </a:solidFill>
              <a:miter lim="800000"/>
              <a:headEnd/>
              <a:tailEnd/>
            </a:ln>
          </p:spPr>
          <p:txBody>
            <a:bodyPr wrap="none" lIns="41065" tIns="41065" rIns="41065" bIns="41065" anchor="ctr"/>
            <a:lstStyle/>
            <a:p>
              <a:pPr algn="ctr" defTabSz="1042988" eaLnBrk="0" fontAlgn="base" hangingPunct="0">
                <a:spcBef>
                  <a:spcPct val="0"/>
                </a:spcBef>
                <a:spcAft>
                  <a:spcPct val="0"/>
                </a:spcAft>
              </a:pPr>
              <a:endParaRPr lang="en-GB" altLang="en-US" sz="1200" b="1" kern="0" dirty="0" smtClean="0">
                <a:solidFill>
                  <a:srgbClr val="000000"/>
                </a:solidFill>
                <a:latin typeface="EYInterstate" pitchFamily="2" charset="0"/>
              </a:endParaRPr>
            </a:p>
            <a:p>
              <a:pPr algn="ctr" defTabSz="1042988" eaLnBrk="0" fontAlgn="base" hangingPunct="0">
                <a:spcBef>
                  <a:spcPct val="0"/>
                </a:spcBef>
                <a:spcAft>
                  <a:spcPct val="0"/>
                </a:spcAft>
              </a:pPr>
              <a:r>
                <a:rPr lang="en-GB" altLang="en-US" b="1" kern="0" dirty="0" smtClean="0">
                  <a:solidFill>
                    <a:srgbClr val="000000"/>
                  </a:solidFill>
                  <a:latin typeface="EYInterstate" pitchFamily="2" charset="0"/>
                </a:rPr>
                <a:t>Operating costs</a:t>
              </a:r>
              <a:endParaRPr lang="en-GB" altLang="en-US" b="1" kern="0" dirty="0">
                <a:solidFill>
                  <a:srgbClr val="000000"/>
                </a:solidFill>
                <a:latin typeface="EYInterstate" pitchFamily="2" charset="0"/>
              </a:endParaRPr>
            </a:p>
            <a:p>
              <a:pPr algn="ctr" defTabSz="1042988" eaLnBrk="0" fontAlgn="base" hangingPunct="0">
                <a:spcBef>
                  <a:spcPct val="0"/>
                </a:spcBef>
                <a:spcAft>
                  <a:spcPct val="0"/>
                </a:spcAft>
              </a:pPr>
              <a:endParaRPr lang="en-GB" altLang="en-US" sz="1200" b="1" kern="0" dirty="0">
                <a:solidFill>
                  <a:srgbClr val="000000"/>
                </a:solidFill>
                <a:latin typeface="EYInterstate" pitchFamily="2" charset="0"/>
              </a:endParaRPr>
            </a:p>
          </p:txBody>
        </p:sp>
        <p:grpSp>
          <p:nvGrpSpPr>
            <p:cNvPr id="29" name="Group 28"/>
            <p:cNvGrpSpPr/>
            <p:nvPr/>
          </p:nvGrpSpPr>
          <p:grpSpPr>
            <a:xfrm>
              <a:off x="395536" y="1509819"/>
              <a:ext cx="3441351" cy="3359341"/>
              <a:chOff x="338561" y="1100709"/>
              <a:chExt cx="2705961" cy="3973527"/>
            </a:xfrm>
          </p:grpSpPr>
          <p:sp>
            <p:nvSpPr>
              <p:cNvPr id="22" name="AutoShape 3"/>
              <p:cNvSpPr>
                <a:spLocks noChangeArrowheads="1"/>
              </p:cNvSpPr>
              <p:nvPr/>
            </p:nvSpPr>
            <p:spPr bwMode="auto">
              <a:xfrm>
                <a:off x="338561" y="3140618"/>
                <a:ext cx="2705961" cy="909613"/>
              </a:xfrm>
              <a:prstGeom prst="hexagon">
                <a:avLst>
                  <a:gd name="adj" fmla="val 48352"/>
                  <a:gd name="vf" fmla="val 115470"/>
                </a:avLst>
              </a:prstGeom>
              <a:solidFill>
                <a:srgbClr val="FFFFFF"/>
              </a:solidFill>
              <a:ln w="19050">
                <a:solidFill>
                  <a:srgbClr val="CCCCCC"/>
                </a:solidFill>
                <a:miter lim="800000"/>
                <a:headEnd/>
                <a:tailEnd/>
              </a:ln>
            </p:spPr>
            <p:txBody>
              <a:bodyPr wrap="none" lIns="41065" tIns="41065" rIns="41065" bIns="41065" anchor="ctr"/>
              <a:lstStyle/>
              <a:p>
                <a:pPr algn="ctr" defTabSz="914400" fontAlgn="base">
                  <a:spcBef>
                    <a:spcPct val="0"/>
                  </a:spcBef>
                  <a:spcAft>
                    <a:spcPct val="0"/>
                  </a:spcAft>
                </a:pPr>
                <a:r>
                  <a:rPr lang="en-GB" altLang="en-US" b="1" dirty="0" smtClean="0">
                    <a:solidFill>
                      <a:srgbClr val="000000"/>
                    </a:solidFill>
                    <a:latin typeface="EYInterstate" pitchFamily="2" charset="0"/>
                  </a:rPr>
                  <a:t>Employee costs (trains – </a:t>
                </a:r>
              </a:p>
              <a:p>
                <a:pPr algn="ctr" defTabSz="914400" fontAlgn="base">
                  <a:spcBef>
                    <a:spcPct val="0"/>
                  </a:spcBef>
                  <a:spcAft>
                    <a:spcPct val="0"/>
                  </a:spcAft>
                </a:pPr>
                <a:r>
                  <a:rPr lang="en-ZA" altLang="en-US" b="1" dirty="0" smtClean="0">
                    <a:solidFill>
                      <a:srgbClr val="000000"/>
                    </a:solidFill>
                    <a:latin typeface="EYInterstate" pitchFamily="2" charset="0"/>
                  </a:rPr>
                  <a:t>Servicing)</a:t>
                </a:r>
                <a:endParaRPr lang="en-GB" altLang="en-US" b="1" dirty="0">
                  <a:solidFill>
                    <a:srgbClr val="000000"/>
                  </a:solidFill>
                  <a:latin typeface="EYInterstate" pitchFamily="2" charset="0"/>
                </a:endParaRPr>
              </a:p>
            </p:txBody>
          </p:sp>
          <p:sp>
            <p:nvSpPr>
              <p:cNvPr id="24" name="AutoShape 5"/>
              <p:cNvSpPr>
                <a:spLocks noChangeArrowheads="1"/>
              </p:cNvSpPr>
              <p:nvPr/>
            </p:nvSpPr>
            <p:spPr bwMode="auto">
              <a:xfrm>
                <a:off x="338561" y="2060848"/>
                <a:ext cx="2705961" cy="976254"/>
              </a:xfrm>
              <a:prstGeom prst="hexagon">
                <a:avLst>
                  <a:gd name="adj" fmla="val 48352"/>
                  <a:gd name="vf" fmla="val 115470"/>
                </a:avLst>
              </a:prstGeom>
              <a:solidFill>
                <a:srgbClr val="FFFFFF"/>
              </a:solidFill>
              <a:ln w="19050">
                <a:solidFill>
                  <a:srgbClr val="CCCCCC"/>
                </a:solidFill>
                <a:miter lim="800000"/>
                <a:headEnd/>
                <a:tailEnd/>
              </a:ln>
            </p:spPr>
            <p:txBody>
              <a:bodyPr wrap="none" lIns="41065" tIns="41065" rIns="41065" bIns="41065" anchor="ctr"/>
              <a:lstStyle/>
              <a:p>
                <a:pPr algn="ctr" defTabSz="914400" fontAlgn="base">
                  <a:spcBef>
                    <a:spcPct val="0"/>
                  </a:spcBef>
                  <a:spcAft>
                    <a:spcPct val="0"/>
                  </a:spcAft>
                </a:pPr>
                <a:r>
                  <a:rPr lang="en-ZA" altLang="en-US" b="1" dirty="0" smtClean="0">
                    <a:solidFill>
                      <a:srgbClr val="000000"/>
                    </a:solidFill>
                    <a:latin typeface="EYInterstate" pitchFamily="2" charset="0"/>
                  </a:rPr>
                  <a:t>Wagons &amp; Trains needed</a:t>
                </a:r>
                <a:endParaRPr lang="en-GB" altLang="en-US" b="1" dirty="0">
                  <a:solidFill>
                    <a:srgbClr val="000000"/>
                  </a:solidFill>
                  <a:latin typeface="EYInterstate" pitchFamily="2" charset="0"/>
                </a:endParaRPr>
              </a:p>
            </p:txBody>
          </p:sp>
          <p:sp>
            <p:nvSpPr>
              <p:cNvPr id="26" name="AutoShape 7"/>
              <p:cNvSpPr>
                <a:spLocks noChangeArrowheads="1"/>
              </p:cNvSpPr>
              <p:nvPr/>
            </p:nvSpPr>
            <p:spPr bwMode="auto">
              <a:xfrm>
                <a:off x="338561" y="4172282"/>
                <a:ext cx="2705961" cy="901954"/>
              </a:xfrm>
              <a:prstGeom prst="hexagon">
                <a:avLst>
                  <a:gd name="adj" fmla="val 48467"/>
                  <a:gd name="vf" fmla="val 115470"/>
                </a:avLst>
              </a:prstGeom>
              <a:solidFill>
                <a:srgbClr val="FFFFFF"/>
              </a:solidFill>
              <a:ln w="19050">
                <a:solidFill>
                  <a:srgbClr val="CCCCCC"/>
                </a:solidFill>
                <a:miter lim="800000"/>
                <a:headEnd/>
                <a:tailEnd/>
              </a:ln>
            </p:spPr>
            <p:txBody>
              <a:bodyPr wrap="none" lIns="41065" tIns="41065" rIns="41065" bIns="41065" anchor="ctr"/>
              <a:lstStyle/>
              <a:p>
                <a:pPr algn="ctr" defTabSz="914400" fontAlgn="base">
                  <a:spcBef>
                    <a:spcPct val="0"/>
                  </a:spcBef>
                  <a:spcAft>
                    <a:spcPct val="0"/>
                  </a:spcAft>
                </a:pPr>
                <a:r>
                  <a:rPr lang="en-GB" altLang="en-US" b="1" dirty="0" smtClean="0">
                    <a:solidFill>
                      <a:srgbClr val="000000"/>
                    </a:solidFill>
                    <a:latin typeface="EYInterstate" pitchFamily="2" charset="0"/>
                  </a:rPr>
                  <a:t>Maintenance (locos &amp; track) </a:t>
                </a:r>
                <a:endParaRPr lang="en-GB" altLang="en-US" b="1" dirty="0">
                  <a:solidFill>
                    <a:srgbClr val="000000"/>
                  </a:solidFill>
                  <a:latin typeface="EYInterstate" pitchFamily="2" charset="0"/>
                </a:endParaRPr>
              </a:p>
            </p:txBody>
          </p:sp>
          <p:sp>
            <p:nvSpPr>
              <p:cNvPr id="19" name="AutoShape 8"/>
              <p:cNvSpPr>
                <a:spLocks noChangeArrowheads="1"/>
              </p:cNvSpPr>
              <p:nvPr/>
            </p:nvSpPr>
            <p:spPr bwMode="auto">
              <a:xfrm>
                <a:off x="338561" y="1100709"/>
                <a:ext cx="2705960" cy="870248"/>
              </a:xfrm>
              <a:prstGeom prst="hexagon">
                <a:avLst>
                  <a:gd name="adj" fmla="val 48467"/>
                  <a:gd name="vf" fmla="val 115470"/>
                </a:avLst>
              </a:prstGeom>
              <a:solidFill>
                <a:srgbClr val="FFFFFF"/>
              </a:solidFill>
              <a:ln w="19050">
                <a:solidFill>
                  <a:srgbClr val="CCCCCC"/>
                </a:solidFill>
                <a:miter lim="800000"/>
                <a:headEnd/>
                <a:tailEnd/>
              </a:ln>
            </p:spPr>
            <p:txBody>
              <a:bodyPr wrap="none" lIns="41065" tIns="41065" rIns="41065" bIns="41065" anchor="ctr"/>
              <a:lstStyle>
                <a:defPPr>
                  <a:defRPr lang="en-US"/>
                </a:defPPr>
                <a:lvl1pPr algn="l" rtl="0" fontAlgn="base">
                  <a:spcBef>
                    <a:spcPct val="0"/>
                  </a:spcBef>
                  <a:spcAft>
                    <a:spcPct val="50000"/>
                  </a:spcAft>
                  <a:buClr>
                    <a:schemeClr val="accent2"/>
                  </a:buClr>
                  <a:buSzPct val="80000"/>
                  <a:buFont typeface="Arial" charset="0"/>
                  <a:defRPr sz="900" kern="1200">
                    <a:solidFill>
                      <a:schemeClr val="tx1"/>
                    </a:solidFill>
                    <a:latin typeface="EYInterstate Light" pitchFamily="2" charset="0"/>
                    <a:ea typeface="+mn-ea"/>
                    <a:cs typeface="+mn-cs"/>
                  </a:defRPr>
                </a:lvl1pPr>
                <a:lvl2pPr marL="457005" algn="l" rtl="0" fontAlgn="base">
                  <a:spcBef>
                    <a:spcPct val="0"/>
                  </a:spcBef>
                  <a:spcAft>
                    <a:spcPct val="50000"/>
                  </a:spcAft>
                  <a:buClr>
                    <a:schemeClr val="accent2"/>
                  </a:buClr>
                  <a:buSzPct val="80000"/>
                  <a:buFont typeface="Arial" charset="0"/>
                  <a:defRPr sz="900" kern="1200">
                    <a:solidFill>
                      <a:schemeClr val="tx1"/>
                    </a:solidFill>
                    <a:latin typeface="EYInterstate Light" pitchFamily="2" charset="0"/>
                    <a:ea typeface="+mn-ea"/>
                    <a:cs typeface="+mn-cs"/>
                  </a:defRPr>
                </a:lvl2pPr>
                <a:lvl3pPr marL="914009" algn="l" rtl="0" fontAlgn="base">
                  <a:spcBef>
                    <a:spcPct val="0"/>
                  </a:spcBef>
                  <a:spcAft>
                    <a:spcPct val="50000"/>
                  </a:spcAft>
                  <a:buClr>
                    <a:schemeClr val="accent2"/>
                  </a:buClr>
                  <a:buSzPct val="80000"/>
                  <a:buFont typeface="Arial" charset="0"/>
                  <a:defRPr sz="900" kern="1200">
                    <a:solidFill>
                      <a:schemeClr val="tx1"/>
                    </a:solidFill>
                    <a:latin typeface="EYInterstate Light" pitchFamily="2" charset="0"/>
                    <a:ea typeface="+mn-ea"/>
                    <a:cs typeface="+mn-cs"/>
                  </a:defRPr>
                </a:lvl3pPr>
                <a:lvl4pPr marL="1371010" algn="l" rtl="0" fontAlgn="base">
                  <a:spcBef>
                    <a:spcPct val="0"/>
                  </a:spcBef>
                  <a:spcAft>
                    <a:spcPct val="50000"/>
                  </a:spcAft>
                  <a:buClr>
                    <a:schemeClr val="accent2"/>
                  </a:buClr>
                  <a:buSzPct val="80000"/>
                  <a:buFont typeface="Arial" charset="0"/>
                  <a:defRPr sz="900" kern="1200">
                    <a:solidFill>
                      <a:schemeClr val="tx1"/>
                    </a:solidFill>
                    <a:latin typeface="EYInterstate Light" pitchFamily="2" charset="0"/>
                    <a:ea typeface="+mn-ea"/>
                    <a:cs typeface="+mn-cs"/>
                  </a:defRPr>
                </a:lvl4pPr>
                <a:lvl5pPr marL="1828015" algn="l" rtl="0" fontAlgn="base">
                  <a:spcBef>
                    <a:spcPct val="0"/>
                  </a:spcBef>
                  <a:spcAft>
                    <a:spcPct val="50000"/>
                  </a:spcAft>
                  <a:buClr>
                    <a:schemeClr val="accent2"/>
                  </a:buClr>
                  <a:buSzPct val="80000"/>
                  <a:buFont typeface="Arial" charset="0"/>
                  <a:defRPr sz="900" kern="1200">
                    <a:solidFill>
                      <a:schemeClr val="tx1"/>
                    </a:solidFill>
                    <a:latin typeface="EYInterstate Light" pitchFamily="2" charset="0"/>
                    <a:ea typeface="+mn-ea"/>
                    <a:cs typeface="+mn-cs"/>
                  </a:defRPr>
                </a:lvl5pPr>
                <a:lvl6pPr marL="2285019" algn="l" defTabSz="914009" rtl="0" eaLnBrk="1" latinLnBrk="0" hangingPunct="1">
                  <a:defRPr sz="900" kern="1200">
                    <a:solidFill>
                      <a:schemeClr val="tx1"/>
                    </a:solidFill>
                    <a:latin typeface="EYInterstate Light" pitchFamily="2" charset="0"/>
                    <a:ea typeface="+mn-ea"/>
                    <a:cs typeface="+mn-cs"/>
                  </a:defRPr>
                </a:lvl6pPr>
                <a:lvl7pPr marL="2742023" algn="l" defTabSz="914009" rtl="0" eaLnBrk="1" latinLnBrk="0" hangingPunct="1">
                  <a:defRPr sz="900" kern="1200">
                    <a:solidFill>
                      <a:schemeClr val="tx1"/>
                    </a:solidFill>
                    <a:latin typeface="EYInterstate Light" pitchFamily="2" charset="0"/>
                    <a:ea typeface="+mn-ea"/>
                    <a:cs typeface="+mn-cs"/>
                  </a:defRPr>
                </a:lvl7pPr>
                <a:lvl8pPr marL="3199028" algn="l" defTabSz="914009" rtl="0" eaLnBrk="1" latinLnBrk="0" hangingPunct="1">
                  <a:defRPr sz="900" kern="1200">
                    <a:solidFill>
                      <a:schemeClr val="tx1"/>
                    </a:solidFill>
                    <a:latin typeface="EYInterstate Light" pitchFamily="2" charset="0"/>
                    <a:ea typeface="+mn-ea"/>
                    <a:cs typeface="+mn-cs"/>
                  </a:defRPr>
                </a:lvl8pPr>
                <a:lvl9pPr marL="3656031" algn="l" defTabSz="914009" rtl="0" eaLnBrk="1" latinLnBrk="0" hangingPunct="1">
                  <a:defRPr sz="900" kern="1200">
                    <a:solidFill>
                      <a:schemeClr val="tx1"/>
                    </a:solidFill>
                    <a:latin typeface="EYInterstate Light" pitchFamily="2"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smtClean="0">
                    <a:ln>
                      <a:noFill/>
                    </a:ln>
                    <a:solidFill>
                      <a:srgbClr val="000000"/>
                    </a:solidFill>
                    <a:effectLst/>
                    <a:uLnTx/>
                    <a:uFillTx/>
                    <a:latin typeface="EYInterstate" pitchFamily="2" charset="0"/>
                    <a:ea typeface="+mn-ea"/>
                    <a:cs typeface="+mn-cs"/>
                  </a:rPr>
                  <a:t>Freight/Demand</a:t>
                </a:r>
                <a:endParaRPr kumimoji="0" lang="en-GB" altLang="en-US" sz="1800" b="1" i="0" u="none" strike="noStrike" kern="1200" cap="none" spc="0" normalizeH="0" baseline="0" noProof="0" dirty="0">
                  <a:ln>
                    <a:noFill/>
                  </a:ln>
                  <a:solidFill>
                    <a:srgbClr val="000000"/>
                  </a:solidFill>
                  <a:effectLst/>
                  <a:uLnTx/>
                  <a:uFillTx/>
                  <a:latin typeface="EYInterstate" pitchFamily="2" charset="0"/>
                  <a:ea typeface="+mn-ea"/>
                  <a:cs typeface="+mn-cs"/>
                </a:endParaRPr>
              </a:p>
            </p:txBody>
          </p:sp>
        </p:grpSp>
        <p:sp>
          <p:nvSpPr>
            <p:cNvPr id="28" name="Right Brace 27"/>
            <p:cNvSpPr/>
            <p:nvPr/>
          </p:nvSpPr>
          <p:spPr>
            <a:xfrm>
              <a:off x="3871718" y="1468576"/>
              <a:ext cx="1584176" cy="3513562"/>
            </a:xfrm>
            <a:prstGeom prst="rightBrac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spTree>
    <p:extLst>
      <p:ext uri="{BB962C8B-B14F-4D97-AF65-F5344CB8AC3E}">
        <p14:creationId xmlns:p14="http://schemas.microsoft.com/office/powerpoint/2010/main" val="2433358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63"/>
            <a:ext cx="8229600" cy="1027473"/>
          </a:xfrm>
        </p:spPr>
        <p:txBody>
          <a:bodyPr>
            <a:normAutofit/>
          </a:bodyPr>
          <a:lstStyle/>
          <a:p>
            <a:r>
              <a:rPr lang="en-ZA" sz="2400" b="1" dirty="0" smtClean="0"/>
              <a:t>Model overview</a:t>
            </a:r>
            <a:br>
              <a:rPr lang="en-ZA" sz="2400" b="1" dirty="0" smtClean="0"/>
            </a:br>
            <a:r>
              <a:rPr lang="en-ZA" sz="2400" b="1" dirty="0" smtClean="0"/>
              <a:t>Economic Cost benefit </a:t>
            </a:r>
            <a:r>
              <a:rPr lang="en-ZA" sz="2400" b="1" dirty="0"/>
              <a:t>analysis (CBA)</a:t>
            </a:r>
            <a:endParaRPr lang="en-GB" sz="2400" b="1" dirty="0"/>
          </a:p>
        </p:txBody>
      </p:sp>
      <p:grpSp>
        <p:nvGrpSpPr>
          <p:cNvPr id="3" name="Group 2"/>
          <p:cNvGrpSpPr/>
          <p:nvPr/>
        </p:nvGrpSpPr>
        <p:grpSpPr>
          <a:xfrm>
            <a:off x="338560" y="1347128"/>
            <a:ext cx="8196549" cy="4399859"/>
            <a:chOff x="338560" y="1347128"/>
            <a:chExt cx="8196549" cy="4399859"/>
          </a:xfrm>
        </p:grpSpPr>
        <p:sp>
          <p:nvSpPr>
            <p:cNvPr id="27" name="AutoShape 9"/>
            <p:cNvSpPr>
              <a:spLocks noChangeArrowheads="1"/>
            </p:cNvSpPr>
            <p:nvPr/>
          </p:nvSpPr>
          <p:spPr bwMode="auto">
            <a:xfrm>
              <a:off x="5580112" y="2977054"/>
              <a:ext cx="2954997" cy="1340963"/>
            </a:xfrm>
            <a:prstGeom prst="hexagon">
              <a:avLst>
                <a:gd name="adj" fmla="val 48419"/>
                <a:gd name="vf" fmla="val 115470"/>
              </a:avLst>
            </a:prstGeom>
            <a:solidFill>
              <a:srgbClr val="FFE600">
                <a:alpha val="37000"/>
              </a:srgbClr>
            </a:solidFill>
            <a:ln w="19050">
              <a:solidFill>
                <a:srgbClr val="FFE600"/>
              </a:solidFill>
              <a:miter lim="800000"/>
              <a:headEnd/>
              <a:tailEnd/>
            </a:ln>
          </p:spPr>
          <p:txBody>
            <a:bodyPr wrap="square" lIns="41065" tIns="41065" rIns="41065" bIns="41065" anchor="ctr"/>
            <a:lstStyle/>
            <a:p>
              <a:pPr algn="ctr" defTabSz="1042988" eaLnBrk="0" fontAlgn="base" hangingPunct="0">
                <a:spcBef>
                  <a:spcPct val="0"/>
                </a:spcBef>
                <a:spcAft>
                  <a:spcPct val="0"/>
                </a:spcAft>
              </a:pPr>
              <a:r>
                <a:rPr lang="en-GB" altLang="en-US" b="1" kern="0" dirty="0" smtClean="0">
                  <a:solidFill>
                    <a:srgbClr val="000000"/>
                  </a:solidFill>
                  <a:latin typeface="EYInterstate" pitchFamily="2" charset="0"/>
                </a:rPr>
                <a:t>Opportunity cost of funding</a:t>
              </a:r>
              <a:endParaRPr lang="en-GB" altLang="en-US" b="1" kern="0" dirty="0">
                <a:solidFill>
                  <a:srgbClr val="000000"/>
                </a:solidFill>
                <a:latin typeface="EYInterstate" pitchFamily="2" charset="0"/>
              </a:endParaRPr>
            </a:p>
            <a:p>
              <a:pPr algn="ctr" defTabSz="1042988" eaLnBrk="0" fontAlgn="base" hangingPunct="0">
                <a:spcBef>
                  <a:spcPct val="0"/>
                </a:spcBef>
                <a:spcAft>
                  <a:spcPct val="0"/>
                </a:spcAft>
              </a:pPr>
              <a:endParaRPr lang="en-GB" altLang="en-US" sz="1200" b="1" kern="0" dirty="0">
                <a:solidFill>
                  <a:srgbClr val="000000"/>
                </a:solidFill>
                <a:latin typeface="EYInterstate" pitchFamily="2" charset="0"/>
              </a:endParaRPr>
            </a:p>
            <a:p>
              <a:pPr marL="228756" indent="-228600" algn="ctr" defTabSz="1042988" eaLnBrk="0" hangingPunct="0"/>
              <a:r>
                <a:rPr lang="en-GB" altLang="en-US" sz="1200" dirty="0" smtClean="0">
                  <a:latin typeface="EYInterstate Light" pitchFamily="2" charset="0"/>
                </a:rPr>
                <a:t>Economic Net Present Value</a:t>
              </a:r>
              <a:endParaRPr lang="en-GB" altLang="en-US" sz="1200" dirty="0">
                <a:latin typeface="EYInterstate Light" pitchFamily="2" charset="0"/>
              </a:endParaRPr>
            </a:p>
            <a:p>
              <a:pPr marL="228756" indent="-228600" algn="ctr" defTabSz="1042988" eaLnBrk="0" hangingPunct="0"/>
              <a:r>
                <a:rPr lang="en-GB" altLang="en-US" sz="1200" dirty="0" smtClean="0">
                  <a:latin typeface="EYInterstate Light" pitchFamily="2" charset="0"/>
                </a:rPr>
                <a:t>Benefit to Cost </a:t>
              </a:r>
              <a:endParaRPr lang="en-GB" altLang="en-US" sz="1200" dirty="0">
                <a:latin typeface="EYInterstate Light" pitchFamily="2" charset="0"/>
              </a:endParaRPr>
            </a:p>
          </p:txBody>
        </p:sp>
        <p:sp>
          <p:nvSpPr>
            <p:cNvPr id="24" name="AutoShape 5"/>
            <p:cNvSpPr>
              <a:spLocks noChangeArrowheads="1"/>
            </p:cNvSpPr>
            <p:nvPr/>
          </p:nvSpPr>
          <p:spPr bwMode="auto">
            <a:xfrm>
              <a:off x="338560" y="3647535"/>
              <a:ext cx="3729384" cy="1909847"/>
            </a:xfrm>
            <a:prstGeom prst="hexagon">
              <a:avLst>
                <a:gd name="adj" fmla="val 48352"/>
                <a:gd name="vf" fmla="val 115470"/>
              </a:avLst>
            </a:prstGeom>
            <a:solidFill>
              <a:srgbClr val="FFFFFF"/>
            </a:solidFill>
            <a:ln w="19050">
              <a:solidFill>
                <a:srgbClr val="CCCCCC"/>
              </a:solidFill>
              <a:miter lim="800000"/>
              <a:headEnd/>
              <a:tailEnd/>
            </a:ln>
          </p:spPr>
          <p:txBody>
            <a:bodyPr wrap="none" lIns="41065" tIns="41065" rIns="41065" bIns="41065" anchor="ctr"/>
            <a:lstStyle/>
            <a:p>
              <a:pPr algn="ctr" defTabSz="914400" fontAlgn="base">
                <a:spcBef>
                  <a:spcPct val="0"/>
                </a:spcBef>
                <a:spcAft>
                  <a:spcPct val="0"/>
                </a:spcAft>
              </a:pPr>
              <a:r>
                <a:rPr lang="en-GB" altLang="en-US" b="1" dirty="0" smtClean="0">
                  <a:solidFill>
                    <a:srgbClr val="000000"/>
                  </a:solidFill>
                  <a:latin typeface="EYInterstate" pitchFamily="2" charset="0"/>
                </a:rPr>
                <a:t>Costs</a:t>
              </a:r>
            </a:p>
            <a:p>
              <a:pPr algn="ctr" defTabSz="914400" fontAlgn="base">
                <a:spcBef>
                  <a:spcPct val="0"/>
                </a:spcBef>
                <a:spcAft>
                  <a:spcPct val="0"/>
                </a:spcAft>
              </a:pPr>
              <a:endParaRPr lang="en-GB" altLang="en-US" sz="1400" dirty="0" smtClean="0">
                <a:solidFill>
                  <a:srgbClr val="000000"/>
                </a:solidFill>
                <a:latin typeface="EYInterstate" pitchFamily="2" charset="0"/>
              </a:endParaRPr>
            </a:p>
            <a:p>
              <a:pPr algn="ctr" defTabSz="914400" fontAlgn="base">
                <a:spcBef>
                  <a:spcPct val="0"/>
                </a:spcBef>
                <a:spcAft>
                  <a:spcPct val="0"/>
                </a:spcAft>
              </a:pPr>
              <a:r>
                <a:rPr lang="en-GB" altLang="en-US" sz="1400" dirty="0" smtClean="0">
                  <a:solidFill>
                    <a:srgbClr val="000000"/>
                  </a:solidFill>
                  <a:latin typeface="EYInterstate" pitchFamily="2" charset="0"/>
                </a:rPr>
                <a:t>Internal costs</a:t>
              </a:r>
            </a:p>
            <a:p>
              <a:pPr algn="ctr" defTabSz="914400" fontAlgn="base">
                <a:spcBef>
                  <a:spcPct val="0"/>
                </a:spcBef>
                <a:spcAft>
                  <a:spcPct val="0"/>
                </a:spcAft>
              </a:pPr>
              <a:r>
                <a:rPr lang="en-GB" altLang="en-US" sz="1400" dirty="0" smtClean="0">
                  <a:solidFill>
                    <a:srgbClr val="000000"/>
                  </a:solidFill>
                  <a:latin typeface="EYInterstate" pitchFamily="2" charset="0"/>
                </a:rPr>
                <a:t>External costs</a:t>
              </a:r>
              <a:endParaRPr lang="en-GB" altLang="en-US" sz="1400" dirty="0">
                <a:solidFill>
                  <a:srgbClr val="000000"/>
                </a:solidFill>
                <a:latin typeface="EYInterstate" pitchFamily="2" charset="0"/>
              </a:endParaRPr>
            </a:p>
            <a:p>
              <a:pPr algn="ctr" defTabSz="914400" fontAlgn="base">
                <a:spcBef>
                  <a:spcPct val="0"/>
                </a:spcBef>
                <a:spcAft>
                  <a:spcPct val="0"/>
                </a:spcAft>
              </a:pPr>
              <a:r>
                <a:rPr lang="en-GB" altLang="en-US" sz="1400" dirty="0" smtClean="0">
                  <a:solidFill>
                    <a:srgbClr val="000000"/>
                  </a:solidFill>
                  <a:latin typeface="EYInterstate" pitchFamily="2" charset="0"/>
                </a:rPr>
                <a:t>Road subsidies</a:t>
              </a:r>
              <a:endParaRPr lang="en-GB" altLang="en-US" sz="1400" dirty="0">
                <a:solidFill>
                  <a:srgbClr val="000000"/>
                </a:solidFill>
                <a:latin typeface="EYInterstate" pitchFamily="2" charset="0"/>
              </a:endParaRPr>
            </a:p>
            <a:p>
              <a:pPr algn="ctr" defTabSz="914400" fontAlgn="base">
                <a:spcBef>
                  <a:spcPct val="0"/>
                </a:spcBef>
                <a:spcAft>
                  <a:spcPct val="0"/>
                </a:spcAft>
              </a:pPr>
              <a:endParaRPr lang="en-GB" altLang="en-US" b="1" dirty="0">
                <a:solidFill>
                  <a:srgbClr val="000000"/>
                </a:solidFill>
                <a:latin typeface="EYInterstate" pitchFamily="2" charset="0"/>
              </a:endParaRPr>
            </a:p>
          </p:txBody>
        </p:sp>
        <p:sp>
          <p:nvSpPr>
            <p:cNvPr id="19" name="AutoShape 8"/>
            <p:cNvSpPr>
              <a:spLocks noChangeArrowheads="1"/>
            </p:cNvSpPr>
            <p:nvPr/>
          </p:nvSpPr>
          <p:spPr bwMode="auto">
            <a:xfrm>
              <a:off x="457200" y="1347128"/>
              <a:ext cx="3610744" cy="1629926"/>
            </a:xfrm>
            <a:prstGeom prst="hexagon">
              <a:avLst>
                <a:gd name="adj" fmla="val 48467"/>
                <a:gd name="vf" fmla="val 115470"/>
              </a:avLst>
            </a:prstGeom>
            <a:solidFill>
              <a:srgbClr val="FFFFFF"/>
            </a:solidFill>
            <a:ln w="19050">
              <a:solidFill>
                <a:srgbClr val="CCCCCC"/>
              </a:solidFill>
              <a:miter lim="800000"/>
              <a:headEnd/>
              <a:tailEnd/>
            </a:ln>
          </p:spPr>
          <p:txBody>
            <a:bodyPr wrap="none" lIns="41065" tIns="41065" rIns="41065" bIns="41065" anchor="ctr"/>
            <a:lstStyle>
              <a:defPPr>
                <a:defRPr lang="en-US"/>
              </a:defPPr>
              <a:lvl1pPr algn="l" rtl="0" fontAlgn="base">
                <a:spcBef>
                  <a:spcPct val="0"/>
                </a:spcBef>
                <a:spcAft>
                  <a:spcPct val="50000"/>
                </a:spcAft>
                <a:buClr>
                  <a:schemeClr val="accent2"/>
                </a:buClr>
                <a:buSzPct val="80000"/>
                <a:buFont typeface="Arial" charset="0"/>
                <a:defRPr sz="900" kern="1200">
                  <a:solidFill>
                    <a:schemeClr val="tx1"/>
                  </a:solidFill>
                  <a:latin typeface="EYInterstate Light" pitchFamily="2" charset="0"/>
                  <a:ea typeface="+mn-ea"/>
                  <a:cs typeface="+mn-cs"/>
                </a:defRPr>
              </a:lvl1pPr>
              <a:lvl2pPr marL="457005" algn="l" rtl="0" fontAlgn="base">
                <a:spcBef>
                  <a:spcPct val="0"/>
                </a:spcBef>
                <a:spcAft>
                  <a:spcPct val="50000"/>
                </a:spcAft>
                <a:buClr>
                  <a:schemeClr val="accent2"/>
                </a:buClr>
                <a:buSzPct val="80000"/>
                <a:buFont typeface="Arial" charset="0"/>
                <a:defRPr sz="900" kern="1200">
                  <a:solidFill>
                    <a:schemeClr val="tx1"/>
                  </a:solidFill>
                  <a:latin typeface="EYInterstate Light" pitchFamily="2" charset="0"/>
                  <a:ea typeface="+mn-ea"/>
                  <a:cs typeface="+mn-cs"/>
                </a:defRPr>
              </a:lvl2pPr>
              <a:lvl3pPr marL="914009" algn="l" rtl="0" fontAlgn="base">
                <a:spcBef>
                  <a:spcPct val="0"/>
                </a:spcBef>
                <a:spcAft>
                  <a:spcPct val="50000"/>
                </a:spcAft>
                <a:buClr>
                  <a:schemeClr val="accent2"/>
                </a:buClr>
                <a:buSzPct val="80000"/>
                <a:buFont typeface="Arial" charset="0"/>
                <a:defRPr sz="900" kern="1200">
                  <a:solidFill>
                    <a:schemeClr val="tx1"/>
                  </a:solidFill>
                  <a:latin typeface="EYInterstate Light" pitchFamily="2" charset="0"/>
                  <a:ea typeface="+mn-ea"/>
                  <a:cs typeface="+mn-cs"/>
                </a:defRPr>
              </a:lvl3pPr>
              <a:lvl4pPr marL="1371010" algn="l" rtl="0" fontAlgn="base">
                <a:spcBef>
                  <a:spcPct val="0"/>
                </a:spcBef>
                <a:spcAft>
                  <a:spcPct val="50000"/>
                </a:spcAft>
                <a:buClr>
                  <a:schemeClr val="accent2"/>
                </a:buClr>
                <a:buSzPct val="80000"/>
                <a:buFont typeface="Arial" charset="0"/>
                <a:defRPr sz="900" kern="1200">
                  <a:solidFill>
                    <a:schemeClr val="tx1"/>
                  </a:solidFill>
                  <a:latin typeface="EYInterstate Light" pitchFamily="2" charset="0"/>
                  <a:ea typeface="+mn-ea"/>
                  <a:cs typeface="+mn-cs"/>
                </a:defRPr>
              </a:lvl4pPr>
              <a:lvl5pPr marL="1828015" algn="l" rtl="0" fontAlgn="base">
                <a:spcBef>
                  <a:spcPct val="0"/>
                </a:spcBef>
                <a:spcAft>
                  <a:spcPct val="50000"/>
                </a:spcAft>
                <a:buClr>
                  <a:schemeClr val="accent2"/>
                </a:buClr>
                <a:buSzPct val="80000"/>
                <a:buFont typeface="Arial" charset="0"/>
                <a:defRPr sz="900" kern="1200">
                  <a:solidFill>
                    <a:schemeClr val="tx1"/>
                  </a:solidFill>
                  <a:latin typeface="EYInterstate Light" pitchFamily="2" charset="0"/>
                  <a:ea typeface="+mn-ea"/>
                  <a:cs typeface="+mn-cs"/>
                </a:defRPr>
              </a:lvl5pPr>
              <a:lvl6pPr marL="2285019" algn="l" defTabSz="914009" rtl="0" eaLnBrk="1" latinLnBrk="0" hangingPunct="1">
                <a:defRPr sz="900" kern="1200">
                  <a:solidFill>
                    <a:schemeClr val="tx1"/>
                  </a:solidFill>
                  <a:latin typeface="EYInterstate Light" pitchFamily="2" charset="0"/>
                  <a:ea typeface="+mn-ea"/>
                  <a:cs typeface="+mn-cs"/>
                </a:defRPr>
              </a:lvl6pPr>
              <a:lvl7pPr marL="2742023" algn="l" defTabSz="914009" rtl="0" eaLnBrk="1" latinLnBrk="0" hangingPunct="1">
                <a:defRPr sz="900" kern="1200">
                  <a:solidFill>
                    <a:schemeClr val="tx1"/>
                  </a:solidFill>
                  <a:latin typeface="EYInterstate Light" pitchFamily="2" charset="0"/>
                  <a:ea typeface="+mn-ea"/>
                  <a:cs typeface="+mn-cs"/>
                </a:defRPr>
              </a:lvl7pPr>
              <a:lvl8pPr marL="3199028" algn="l" defTabSz="914009" rtl="0" eaLnBrk="1" latinLnBrk="0" hangingPunct="1">
                <a:defRPr sz="900" kern="1200">
                  <a:solidFill>
                    <a:schemeClr val="tx1"/>
                  </a:solidFill>
                  <a:latin typeface="EYInterstate Light" pitchFamily="2" charset="0"/>
                  <a:ea typeface="+mn-ea"/>
                  <a:cs typeface="+mn-cs"/>
                </a:defRPr>
              </a:lvl8pPr>
              <a:lvl9pPr marL="3656031" algn="l" defTabSz="914009" rtl="0" eaLnBrk="1" latinLnBrk="0" hangingPunct="1">
                <a:defRPr sz="900" kern="1200">
                  <a:solidFill>
                    <a:schemeClr val="tx1"/>
                  </a:solidFill>
                  <a:latin typeface="EYInterstate Light" pitchFamily="2"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1" i="0" u="none" strike="noStrike" kern="1200" cap="none" spc="0" normalizeH="0" baseline="0" noProof="0" dirty="0" smtClean="0">
                  <a:ln>
                    <a:noFill/>
                  </a:ln>
                  <a:solidFill>
                    <a:srgbClr val="000000"/>
                  </a:solidFill>
                  <a:effectLst/>
                  <a:uLnTx/>
                  <a:uFillTx/>
                  <a:latin typeface="EYInterstate" pitchFamily="2" charset="0"/>
                  <a:ea typeface="+mn-ea"/>
                  <a:cs typeface="+mn-cs"/>
                </a:rPr>
                <a:t>Benefits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1200" b="1" i="0" u="none" strike="noStrike" kern="1200" cap="none" spc="0" normalizeH="0" baseline="0" noProof="0" dirty="0" smtClean="0">
                <a:ln>
                  <a:noFill/>
                </a:ln>
                <a:solidFill>
                  <a:srgbClr val="000000"/>
                </a:solidFill>
                <a:effectLst/>
                <a:uLnTx/>
                <a:uFillTx/>
                <a:latin typeface="EYInterstate" pitchFamily="2"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i="0" u="none" strike="noStrike" kern="1200" cap="none" spc="0" normalizeH="0" baseline="0" noProof="0" dirty="0" smtClean="0">
                  <a:ln>
                    <a:noFill/>
                  </a:ln>
                  <a:solidFill>
                    <a:srgbClr val="000000"/>
                  </a:solidFill>
                  <a:effectLst/>
                  <a:uLnTx/>
                  <a:uFillTx/>
                  <a:latin typeface="EYInterstate" pitchFamily="2" charset="0"/>
                </a:rPr>
                <a:t>Internal benefits</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1400" dirty="0" smtClean="0">
                  <a:solidFill>
                    <a:srgbClr val="000000"/>
                  </a:solidFill>
                  <a:latin typeface="EYInterstate" pitchFamily="2" charset="0"/>
                </a:rPr>
                <a:t>External benefits</a:t>
              </a:r>
              <a:endParaRPr kumimoji="0" lang="en-GB" altLang="en-US" sz="1400" i="0" u="none" strike="noStrike" kern="1200" cap="none" spc="0" normalizeH="0" baseline="0" noProof="0" dirty="0">
                <a:ln>
                  <a:noFill/>
                </a:ln>
                <a:solidFill>
                  <a:srgbClr val="000000"/>
                </a:solidFill>
                <a:effectLst/>
                <a:uLnTx/>
                <a:uFillTx/>
                <a:latin typeface="EYInterstate" pitchFamily="2" charset="0"/>
              </a:endParaRPr>
            </a:p>
          </p:txBody>
        </p:sp>
        <p:sp>
          <p:nvSpPr>
            <p:cNvPr id="28" name="Right Brace 27"/>
            <p:cNvSpPr/>
            <p:nvPr/>
          </p:nvSpPr>
          <p:spPr>
            <a:xfrm>
              <a:off x="3871718" y="1548082"/>
              <a:ext cx="1584176" cy="4198905"/>
            </a:xfrm>
            <a:prstGeom prst="rightBrac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spTree>
    <p:extLst>
      <p:ext uri="{BB962C8B-B14F-4D97-AF65-F5344CB8AC3E}">
        <p14:creationId xmlns:p14="http://schemas.microsoft.com/office/powerpoint/2010/main" val="799757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5200"/>
            <a:ext cx="8229600" cy="1027536"/>
          </a:xfrm>
        </p:spPr>
        <p:txBody>
          <a:bodyPr>
            <a:normAutofit/>
          </a:bodyPr>
          <a:lstStyle/>
          <a:p>
            <a:r>
              <a:rPr lang="en-ZA" sz="2400" b="1" dirty="0" smtClean="0"/>
              <a:t>Investment Model Results Summary</a:t>
            </a:r>
            <a:br>
              <a:rPr lang="en-ZA" sz="2400" b="1" dirty="0" smtClean="0"/>
            </a:br>
            <a:r>
              <a:rPr lang="en-ZA" sz="2400" b="1" dirty="0" smtClean="0"/>
              <a:t>Comparison </a:t>
            </a:r>
            <a:r>
              <a:rPr lang="en-ZA" sz="2400" b="1" dirty="0"/>
              <a:t>of the five </a:t>
            </a:r>
            <a:r>
              <a:rPr lang="en-ZA" sz="2400" b="1" dirty="0" smtClean="0"/>
              <a:t>lines</a:t>
            </a:r>
            <a:endParaRPr lang="en-GB" sz="2400" b="1" dirty="0"/>
          </a:p>
        </p:txBody>
      </p:sp>
      <p:sp>
        <p:nvSpPr>
          <p:cNvPr id="5" name="TextBox 4"/>
          <p:cNvSpPr txBox="1"/>
          <p:nvPr/>
        </p:nvSpPr>
        <p:spPr>
          <a:xfrm>
            <a:off x="467544" y="1250405"/>
            <a:ext cx="7272808" cy="3114699"/>
          </a:xfrm>
          <a:prstGeom prst="rect">
            <a:avLst/>
          </a:prstGeom>
          <a:noFill/>
        </p:spPr>
        <p:txBody>
          <a:bodyPr wrap="square" lIns="0" tIns="36576" rIns="0" bIns="0" rtlCol="0">
            <a:spAutoFit/>
          </a:bodyPr>
          <a:lstStyle/>
          <a:p>
            <a:pPr>
              <a:lnSpc>
                <a:spcPts val="2200"/>
              </a:lnSpc>
              <a:spcBef>
                <a:spcPts val="0"/>
              </a:spcBef>
              <a:spcAft>
                <a:spcPts val="600"/>
              </a:spcAft>
              <a:buClr>
                <a:srgbClr val="F69200"/>
              </a:buClr>
            </a:pPr>
            <a:r>
              <a:rPr lang="en-ZA" sz="1400" b="1" dirty="0">
                <a:solidFill>
                  <a:schemeClr val="tx1">
                    <a:lumMod val="50000"/>
                    <a:lumOff val="50000"/>
                  </a:schemeClr>
                </a:solidFill>
                <a:latin typeface="Arial" pitchFamily="34" charset="0"/>
                <a:ea typeface="+mn-ea"/>
                <a:cs typeface="Arial" pitchFamily="34" charset="0"/>
              </a:rPr>
              <a:t>Commercial indicators focus on the profitability from the branch line, which include: </a:t>
            </a:r>
          </a:p>
          <a:p>
            <a:pPr marL="342900" lvl="0" indent="-342900">
              <a:lnSpc>
                <a:spcPts val="2200"/>
              </a:lnSpc>
              <a:spcBef>
                <a:spcPts val="0"/>
              </a:spcBef>
              <a:spcAft>
                <a:spcPts val="600"/>
              </a:spcAft>
              <a:buClr>
                <a:srgbClr val="F69200"/>
              </a:buClr>
              <a:buFont typeface="Wingdings" pitchFamily="2" charset="2"/>
              <a:buChar char="Ø"/>
            </a:pPr>
            <a:r>
              <a:rPr lang="en-ZA" sz="1200" dirty="0">
                <a:solidFill>
                  <a:schemeClr val="tx1">
                    <a:lumMod val="50000"/>
                    <a:lumOff val="50000"/>
                  </a:schemeClr>
                </a:solidFill>
                <a:latin typeface="Arial" pitchFamily="34" charset="0"/>
                <a:ea typeface="+mn-ea"/>
                <a:cs typeface="Arial" pitchFamily="34" charset="0"/>
              </a:rPr>
              <a:t>An assessment of the NPV and IRR over the 20 year horizon (in real terms, before tax);</a:t>
            </a:r>
          </a:p>
          <a:p>
            <a:pPr marL="342900" lvl="0" indent="-342900">
              <a:lnSpc>
                <a:spcPts val="2200"/>
              </a:lnSpc>
              <a:spcBef>
                <a:spcPts val="0"/>
              </a:spcBef>
              <a:spcAft>
                <a:spcPts val="600"/>
              </a:spcAft>
              <a:buClr>
                <a:srgbClr val="F69200"/>
              </a:buClr>
              <a:buFont typeface="Wingdings" pitchFamily="2" charset="2"/>
              <a:buChar char="Ø"/>
            </a:pPr>
            <a:r>
              <a:rPr lang="en-ZA" sz="1200" dirty="0">
                <a:solidFill>
                  <a:schemeClr val="tx1">
                    <a:lumMod val="50000"/>
                    <a:lumOff val="50000"/>
                  </a:schemeClr>
                </a:solidFill>
                <a:latin typeface="Arial" pitchFamily="34" charset="0"/>
                <a:ea typeface="+mn-ea"/>
                <a:cs typeface="Arial" pitchFamily="34" charset="0"/>
              </a:rPr>
              <a:t>Operational profitability;</a:t>
            </a:r>
          </a:p>
          <a:p>
            <a:pPr marL="342900" lvl="0" indent="-342900">
              <a:lnSpc>
                <a:spcPts val="2200"/>
              </a:lnSpc>
              <a:spcBef>
                <a:spcPts val="0"/>
              </a:spcBef>
              <a:spcAft>
                <a:spcPts val="600"/>
              </a:spcAft>
              <a:buClr>
                <a:srgbClr val="F69200"/>
              </a:buClr>
              <a:buFont typeface="Wingdings" pitchFamily="2" charset="2"/>
              <a:buChar char="Ø"/>
            </a:pPr>
            <a:r>
              <a:rPr lang="en-ZA" sz="1200" dirty="0">
                <a:solidFill>
                  <a:schemeClr val="tx1">
                    <a:lumMod val="50000"/>
                    <a:lumOff val="50000"/>
                  </a:schemeClr>
                </a:solidFill>
                <a:latin typeface="Arial" pitchFamily="34" charset="0"/>
                <a:ea typeface="+mn-ea"/>
                <a:cs typeface="Arial" pitchFamily="34" charset="0"/>
              </a:rPr>
              <a:t>Time to profitability during the 20 year investment horizon;</a:t>
            </a:r>
          </a:p>
          <a:p>
            <a:pPr marL="342900" lvl="0" indent="-342900">
              <a:lnSpc>
                <a:spcPts val="2200"/>
              </a:lnSpc>
              <a:spcBef>
                <a:spcPts val="0"/>
              </a:spcBef>
              <a:spcAft>
                <a:spcPts val="600"/>
              </a:spcAft>
              <a:buClr>
                <a:srgbClr val="F69200"/>
              </a:buClr>
              <a:buFont typeface="Wingdings" pitchFamily="2" charset="2"/>
              <a:buChar char="Ø"/>
            </a:pPr>
            <a:r>
              <a:rPr lang="en-ZA" sz="1200" dirty="0">
                <a:solidFill>
                  <a:schemeClr val="tx1">
                    <a:lumMod val="50000"/>
                    <a:lumOff val="50000"/>
                  </a:schemeClr>
                </a:solidFill>
                <a:latin typeface="Arial" pitchFamily="34" charset="0"/>
                <a:ea typeface="+mn-ea"/>
                <a:cs typeface="Arial" pitchFamily="34" charset="0"/>
              </a:rPr>
              <a:t>Subsidy requirement;</a:t>
            </a:r>
          </a:p>
          <a:p>
            <a:pPr marL="800100" lvl="2" indent="-342900">
              <a:lnSpc>
                <a:spcPts val="2200"/>
              </a:lnSpc>
              <a:spcBef>
                <a:spcPts val="0"/>
              </a:spcBef>
              <a:spcAft>
                <a:spcPts val="600"/>
              </a:spcAft>
              <a:buClr>
                <a:srgbClr val="F69200"/>
              </a:buClr>
              <a:buFont typeface="Wingdings" pitchFamily="2" charset="2"/>
              <a:buChar char="Ø"/>
            </a:pPr>
            <a:r>
              <a:rPr lang="en-ZA" sz="1200" dirty="0">
                <a:solidFill>
                  <a:schemeClr val="tx1">
                    <a:lumMod val="50000"/>
                    <a:lumOff val="50000"/>
                  </a:schemeClr>
                </a:solidFill>
                <a:latin typeface="Arial" pitchFamily="34" charset="0"/>
                <a:ea typeface="+mn-ea"/>
                <a:cs typeface="Arial" pitchFamily="34" charset="0"/>
              </a:rPr>
              <a:t>The need for an on-going operating subsidy, or a subsidy targeting initial investment in the branch line; and</a:t>
            </a:r>
          </a:p>
          <a:p>
            <a:pPr marL="342900" lvl="0" indent="-342900">
              <a:lnSpc>
                <a:spcPts val="2200"/>
              </a:lnSpc>
              <a:spcBef>
                <a:spcPts val="0"/>
              </a:spcBef>
              <a:spcAft>
                <a:spcPts val="600"/>
              </a:spcAft>
              <a:buClr>
                <a:srgbClr val="F69200"/>
              </a:buClr>
              <a:buFont typeface="Wingdings" pitchFamily="2" charset="2"/>
              <a:buChar char="Ø"/>
            </a:pPr>
            <a:r>
              <a:rPr lang="en-ZA" sz="1200" dirty="0">
                <a:solidFill>
                  <a:schemeClr val="tx1">
                    <a:lumMod val="50000"/>
                    <a:lumOff val="50000"/>
                  </a:schemeClr>
                </a:solidFill>
                <a:latin typeface="Arial" pitchFamily="34" charset="0"/>
                <a:ea typeface="+mn-ea"/>
                <a:cs typeface="Arial" pitchFamily="34" charset="0"/>
              </a:rPr>
              <a:t>The impact of changes in key variables, such as demand and labour costs;</a:t>
            </a:r>
          </a:p>
          <a:p>
            <a:pPr marL="285750" indent="-285750">
              <a:lnSpc>
                <a:spcPts val="2200"/>
              </a:lnSpc>
              <a:spcBef>
                <a:spcPts val="0"/>
              </a:spcBef>
              <a:spcAft>
                <a:spcPts val="600"/>
              </a:spcAft>
              <a:buClr>
                <a:srgbClr val="F69200"/>
              </a:buClr>
              <a:buSzPct val="70000"/>
              <a:buFont typeface="Arial" pitchFamily="34" charset="0"/>
              <a:buChar char="►"/>
            </a:pPr>
            <a:endParaRPr lang="en-ZA" sz="1400" b="1" dirty="0">
              <a:solidFill>
                <a:schemeClr val="tx1">
                  <a:lumMod val="50000"/>
                  <a:lumOff val="50000"/>
                </a:schemeClr>
              </a:solidFill>
              <a:latin typeface="Arial" pitchFamily="34" charset="0"/>
              <a:ea typeface="+mn-ea"/>
              <a:cs typeface="Arial" pitchFamily="34" charset="0"/>
            </a:endParaRPr>
          </a:p>
        </p:txBody>
      </p:sp>
    </p:spTree>
    <p:extLst>
      <p:ext uri="{BB962C8B-B14F-4D97-AF65-F5344CB8AC3E}">
        <p14:creationId xmlns:p14="http://schemas.microsoft.com/office/powerpoint/2010/main" val="986934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TestEmblem"/>
          <p:cNvPicPr>
            <a:picLocks noChangeAspect="1" noChangeArrowheads="1"/>
          </p:cNvPicPr>
          <p:nvPr>
            <p:custDataLst>
              <p:tags r:id="rId2"/>
            </p:custDataLst>
          </p:nvPr>
        </p:nvPicPr>
        <p:blipFill>
          <a:blip r:embed="rId6" cstate="print"/>
          <a:srcRect/>
          <a:stretch>
            <a:fillRect/>
          </a:stretch>
        </p:blipFill>
        <p:spPr bwMode="auto">
          <a:xfrm>
            <a:off x="5957149" y="31165"/>
            <a:ext cx="2736850" cy="1060450"/>
          </a:xfrm>
          <a:prstGeom prst="rect">
            <a:avLst/>
          </a:prstGeom>
          <a:noFill/>
          <a:ln w="9525">
            <a:noFill/>
            <a:miter lim="800000"/>
            <a:headEnd/>
            <a:tailEnd/>
          </a:ln>
        </p:spPr>
      </p:pic>
      <p:sp>
        <p:nvSpPr>
          <p:cNvPr id="2" name="Title 1"/>
          <p:cNvSpPr>
            <a:spLocks noGrp="1"/>
          </p:cNvSpPr>
          <p:nvPr>
            <p:ph type="title"/>
          </p:nvPr>
        </p:nvSpPr>
        <p:spPr>
          <a:xfrm>
            <a:off x="329032" y="476672"/>
            <a:ext cx="5633621" cy="405438"/>
          </a:xfrm>
        </p:spPr>
        <p:txBody>
          <a:bodyPr/>
          <a:lstStyle/>
          <a:p>
            <a:r>
              <a:rPr lang="en-GB" sz="2400">
                <a:solidFill>
                  <a:srgbClr val="F79F57"/>
                </a:solidFill>
                <a:latin typeface="Arial" charset="0"/>
                <a:ea typeface="ＭＳ Ｐゴシック" pitchFamily="34" charset="-128"/>
                <a:cs typeface="Arial" charset="0"/>
              </a:rPr>
              <a:t>Presentation Outline</a:t>
            </a:r>
            <a:endParaRPr lang="en-ZA" sz="2400" dirty="0">
              <a:solidFill>
                <a:srgbClr val="F79F57"/>
              </a:solidFill>
            </a:endParaRPr>
          </a:p>
        </p:txBody>
      </p:sp>
      <p:sp>
        <p:nvSpPr>
          <p:cNvPr id="5" name="Content Placeholder 4"/>
          <p:cNvSpPr>
            <a:spLocks noGrp="1"/>
          </p:cNvSpPr>
          <p:nvPr>
            <p:ph sz="half" idx="1"/>
          </p:nvPr>
        </p:nvSpPr>
        <p:spPr/>
        <p:txBody>
          <a:bodyPr/>
          <a:lstStyle/>
          <a:p>
            <a:endParaRPr lang="en-ZA" dirty="0"/>
          </a:p>
        </p:txBody>
      </p:sp>
      <p:sp>
        <p:nvSpPr>
          <p:cNvPr id="9" name="Content Placeholder 2"/>
          <p:cNvSpPr txBox="1">
            <a:spLocks/>
          </p:cNvSpPr>
          <p:nvPr>
            <p:custDataLst>
              <p:tags r:id="rId3"/>
            </p:custDataLst>
          </p:nvPr>
        </p:nvSpPr>
        <p:spPr bwMode="auto">
          <a:xfrm>
            <a:off x="107504" y="1340767"/>
            <a:ext cx="4540696" cy="4785395"/>
          </a:xfrm>
          <a:prstGeom prst="rect">
            <a:avLst/>
          </a:prstGeom>
          <a:blipFill>
            <a:blip r:embed="rId7"/>
            <a:stretch>
              <a:fillRect/>
            </a:stretch>
          </a:blip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04800" marR="0" lvl="2" indent="-285750" algn="just" defTabSz="914400" rtl="0" eaLnBrk="0" fontAlgn="base" latinLnBrk="0" hangingPunct="0">
              <a:lnSpc>
                <a:spcPct val="150000"/>
              </a:lnSpc>
              <a:spcBef>
                <a:spcPts val="300"/>
              </a:spcBef>
              <a:spcAft>
                <a:spcPts val="0"/>
              </a:spcAft>
              <a:buClrTx/>
              <a:buSzTx/>
              <a:buFont typeface="Wingdings" panose="05000000000000000000" pitchFamily="2" charset="2"/>
              <a:buChar char="§"/>
              <a:tabLst/>
              <a:defRPr/>
            </a:pPr>
            <a:r>
              <a:rPr kumimoji="0" lang="en-AU" sz="1600" b="1" i="0" u="none" strike="noStrike" kern="1200" cap="none" spc="0" normalizeH="0" baseline="0" noProof="0" dirty="0" smtClean="0">
                <a:ln>
                  <a:noFill/>
                </a:ln>
                <a:solidFill>
                  <a:sysClr val="window" lastClr="FFFFFF">
                    <a:lumMod val="95000"/>
                  </a:sysClr>
                </a:solidFill>
                <a:effectLst/>
                <a:uLnTx/>
                <a:uFillTx/>
                <a:latin typeface="Arial" panose="020B0604020202020204" pitchFamily="34" charset="0"/>
                <a:ea typeface="ＭＳ Ｐゴシック" pitchFamily="34" charset="-128"/>
                <a:cs typeface="Arial" panose="020B0604020202020204" pitchFamily="34" charset="0"/>
              </a:rPr>
              <a:t>Introduction </a:t>
            </a:r>
          </a:p>
          <a:p>
            <a:pPr marL="304800" marR="0" lvl="2" indent="-285750" algn="just" defTabSz="914400" rtl="0" eaLnBrk="0" fontAlgn="base" latinLnBrk="0" hangingPunct="0">
              <a:lnSpc>
                <a:spcPct val="150000"/>
              </a:lnSpc>
              <a:spcBef>
                <a:spcPts val="300"/>
              </a:spcBef>
              <a:spcAft>
                <a:spcPts val="0"/>
              </a:spcAft>
              <a:buClrTx/>
              <a:buSzTx/>
              <a:buFont typeface="Wingdings" panose="05000000000000000000" pitchFamily="2" charset="2"/>
              <a:buChar char="§"/>
              <a:tabLst/>
              <a:defRPr/>
            </a:pPr>
            <a:r>
              <a:rPr kumimoji="0" lang="en-AU" sz="1600" b="1" i="0" u="none" strike="noStrike" kern="1200" cap="none" spc="0" normalizeH="0" baseline="0" noProof="0" dirty="0" smtClean="0">
                <a:ln>
                  <a:noFill/>
                </a:ln>
                <a:solidFill>
                  <a:sysClr val="window" lastClr="FFFFFF">
                    <a:lumMod val="95000"/>
                  </a:sysClr>
                </a:solidFill>
                <a:effectLst/>
                <a:uLnTx/>
                <a:uFillTx/>
                <a:latin typeface="Arial" panose="020B0604020202020204" pitchFamily="34" charset="0"/>
                <a:ea typeface="ＭＳ Ｐゴシック" pitchFamily="34" charset="-128"/>
                <a:cs typeface="Arial" panose="020B0604020202020204" pitchFamily="34" charset="0"/>
              </a:rPr>
              <a:t>Background</a:t>
            </a:r>
          </a:p>
          <a:p>
            <a:pPr marL="304800" marR="0" lvl="2" indent="-285750" algn="l" defTabSz="914400" rtl="0" eaLnBrk="0" fontAlgn="base" latinLnBrk="0" hangingPunct="0">
              <a:lnSpc>
                <a:spcPct val="150000"/>
              </a:lnSpc>
              <a:spcBef>
                <a:spcPts val="300"/>
              </a:spcBef>
              <a:spcAft>
                <a:spcPts val="0"/>
              </a:spcAft>
              <a:buClrTx/>
              <a:buSzTx/>
              <a:buFont typeface="Wingdings" panose="05000000000000000000" pitchFamily="2" charset="2"/>
              <a:buChar char="§"/>
              <a:tabLst/>
              <a:defRPr/>
            </a:pPr>
            <a:r>
              <a:rPr kumimoji="0" lang="en-AU" sz="1600" b="1" i="0" u="none" strike="noStrike" kern="1200" cap="none" spc="0" normalizeH="0" baseline="0" noProof="0" dirty="0" smtClean="0">
                <a:ln>
                  <a:noFill/>
                </a:ln>
                <a:solidFill>
                  <a:sysClr val="window" lastClr="FFFFFF">
                    <a:lumMod val="95000"/>
                  </a:sysClr>
                </a:solidFill>
                <a:effectLst/>
                <a:uLnTx/>
                <a:uFillTx/>
                <a:latin typeface="Arial" panose="020B0604020202020204" pitchFamily="34" charset="0"/>
                <a:ea typeface="ＭＳ Ｐゴシック" pitchFamily="34" charset="-128"/>
                <a:cs typeface="Arial" panose="020B0604020202020204" pitchFamily="34" charset="0"/>
              </a:rPr>
              <a:t>Policy Statement</a:t>
            </a:r>
          </a:p>
          <a:p>
            <a:pPr marL="304800" marR="0" lvl="2" indent="-285750" algn="l" defTabSz="914400" rtl="0" eaLnBrk="0" fontAlgn="base" latinLnBrk="0" hangingPunct="0">
              <a:lnSpc>
                <a:spcPct val="150000"/>
              </a:lnSpc>
              <a:spcBef>
                <a:spcPts val="300"/>
              </a:spcBef>
              <a:spcAft>
                <a:spcPts val="0"/>
              </a:spcAft>
              <a:buClrTx/>
              <a:buSzTx/>
              <a:buFont typeface="Wingdings" panose="05000000000000000000" pitchFamily="2" charset="2"/>
              <a:buChar char="§"/>
              <a:tabLst/>
              <a:defRPr/>
            </a:pPr>
            <a:r>
              <a:rPr lang="en-AU" sz="1600" b="1" dirty="0" smtClean="0">
                <a:solidFill>
                  <a:sysClr val="window" lastClr="FFFFFF">
                    <a:lumMod val="95000"/>
                  </a:sysClr>
                </a:solidFill>
                <a:latin typeface="Arial" panose="020B0604020202020204" pitchFamily="34" charset="0"/>
                <a:ea typeface="ＭＳ Ｐゴシック" pitchFamily="34" charset="-128"/>
                <a:cs typeface="Arial" panose="020B0604020202020204" pitchFamily="34" charset="0"/>
              </a:rPr>
              <a:t>General </a:t>
            </a:r>
            <a:r>
              <a:rPr lang="en-AU" sz="1600" b="1" dirty="0">
                <a:solidFill>
                  <a:sysClr val="window" lastClr="FFFFFF">
                    <a:lumMod val="95000"/>
                  </a:sysClr>
                </a:solidFill>
                <a:latin typeface="Arial" panose="020B0604020202020204" pitchFamily="34" charset="0"/>
                <a:ea typeface="ＭＳ Ｐゴシック" pitchFamily="34" charset="-128"/>
                <a:cs typeface="Arial" panose="020B0604020202020204" pitchFamily="34" charset="0"/>
              </a:rPr>
              <a:t>R</a:t>
            </a:r>
            <a:r>
              <a:rPr lang="en-AU" sz="1600" b="1" dirty="0" smtClean="0">
                <a:solidFill>
                  <a:sysClr val="window" lastClr="FFFFFF">
                    <a:lumMod val="95000"/>
                  </a:sysClr>
                </a:solidFill>
                <a:latin typeface="Arial" panose="020B0604020202020204" pitchFamily="34" charset="0"/>
                <a:ea typeface="ＭＳ Ｐゴシック" pitchFamily="34" charset="-128"/>
                <a:cs typeface="Arial" panose="020B0604020202020204" pitchFamily="34" charset="0"/>
              </a:rPr>
              <a:t>ailway Economic </a:t>
            </a:r>
            <a:r>
              <a:rPr lang="en-AU" sz="1600" b="1" dirty="0">
                <a:solidFill>
                  <a:sysClr val="window" lastClr="FFFFFF">
                    <a:lumMod val="95000"/>
                  </a:sysClr>
                </a:solidFill>
                <a:latin typeface="Arial" panose="020B0604020202020204" pitchFamily="34" charset="0"/>
                <a:ea typeface="ＭＳ Ｐゴシック" pitchFamily="34" charset="-128"/>
                <a:cs typeface="Arial" panose="020B0604020202020204" pitchFamily="34" charset="0"/>
              </a:rPr>
              <a:t>R</a:t>
            </a:r>
            <a:r>
              <a:rPr lang="en-AU" sz="1600" b="1" dirty="0" smtClean="0">
                <a:solidFill>
                  <a:sysClr val="window" lastClr="FFFFFF">
                    <a:lumMod val="95000"/>
                  </a:sysClr>
                </a:solidFill>
                <a:latin typeface="Arial" panose="020B0604020202020204" pitchFamily="34" charset="0"/>
                <a:ea typeface="ＭＳ Ｐゴシック" pitchFamily="34" charset="-128"/>
                <a:cs typeface="Arial" panose="020B0604020202020204" pitchFamily="34" charset="0"/>
              </a:rPr>
              <a:t>egulation</a:t>
            </a:r>
            <a:endParaRPr kumimoji="0" lang="en-AU" sz="1600" b="1" i="0" u="none" strike="noStrike" kern="1200" cap="none" spc="0" normalizeH="0" baseline="0" noProof="0" dirty="0" smtClean="0">
              <a:ln>
                <a:noFill/>
              </a:ln>
              <a:solidFill>
                <a:sysClr val="window" lastClr="FFFFFF">
                  <a:lumMod val="95000"/>
                </a:sysClr>
              </a:solidFill>
              <a:effectLst/>
              <a:uLnTx/>
              <a:uFillTx/>
              <a:latin typeface="Arial" panose="020B0604020202020204" pitchFamily="34" charset="0"/>
              <a:ea typeface="ＭＳ Ｐゴシック" pitchFamily="34" charset="-128"/>
              <a:cs typeface="Arial" panose="020B0604020202020204" pitchFamily="34" charset="0"/>
            </a:endParaRPr>
          </a:p>
          <a:p>
            <a:pPr marL="304800" marR="0" lvl="2" indent="-285750" algn="l" defTabSz="914400" rtl="0" eaLnBrk="0" fontAlgn="base" latinLnBrk="0" hangingPunct="0">
              <a:lnSpc>
                <a:spcPct val="150000"/>
              </a:lnSpc>
              <a:spcBef>
                <a:spcPts val="300"/>
              </a:spcBef>
              <a:spcAft>
                <a:spcPts val="0"/>
              </a:spcAft>
              <a:buClrTx/>
              <a:buSzTx/>
              <a:buFont typeface="Wingdings" panose="05000000000000000000" pitchFamily="2" charset="2"/>
              <a:buChar char="§"/>
              <a:tabLst/>
              <a:defRPr/>
            </a:pPr>
            <a:r>
              <a:rPr kumimoji="0" lang="en-AU" sz="1600" b="1" i="0" u="none" strike="noStrike" kern="1200" cap="none" spc="0" normalizeH="0" baseline="0" noProof="0" dirty="0" smtClean="0">
                <a:ln>
                  <a:noFill/>
                </a:ln>
                <a:solidFill>
                  <a:sysClr val="window" lastClr="FFFFFF">
                    <a:lumMod val="95000"/>
                  </a:sysClr>
                </a:solidFill>
                <a:effectLst/>
                <a:uLnTx/>
                <a:uFillTx/>
                <a:latin typeface="Arial" panose="020B0604020202020204" pitchFamily="34" charset="0"/>
                <a:ea typeface="ＭＳ Ｐゴシック" pitchFamily="34" charset="-128"/>
                <a:cs typeface="Arial" panose="020B0604020202020204" pitchFamily="34" charset="0"/>
              </a:rPr>
              <a:t>Strategic and Non – Strategic </a:t>
            </a:r>
            <a:r>
              <a:rPr kumimoji="0" lang="en-AU" sz="1600" b="1" i="0" u="none" strike="noStrike" kern="1200" cap="none" spc="0" normalizeH="0" baseline="0" noProof="0" dirty="0" err="1" smtClean="0">
                <a:ln>
                  <a:noFill/>
                </a:ln>
                <a:solidFill>
                  <a:sysClr val="window" lastClr="FFFFFF">
                    <a:lumMod val="95000"/>
                  </a:sysClr>
                </a:solidFill>
                <a:effectLst/>
                <a:uLnTx/>
                <a:uFillTx/>
                <a:latin typeface="Arial" panose="020B0604020202020204" pitchFamily="34" charset="0"/>
                <a:ea typeface="ＭＳ Ｐゴシック" pitchFamily="34" charset="-128"/>
                <a:cs typeface="Arial" panose="020B0604020202020204" pitchFamily="34" charset="0"/>
              </a:rPr>
              <a:t>Branchlines</a:t>
            </a:r>
            <a:endParaRPr kumimoji="0" lang="en-AU" sz="1600" b="1" i="0" u="none" strike="noStrike" kern="1200" cap="none" spc="0" normalizeH="0" baseline="0" noProof="0" dirty="0" smtClean="0">
              <a:ln>
                <a:noFill/>
              </a:ln>
              <a:solidFill>
                <a:sysClr val="window" lastClr="FFFFFF">
                  <a:lumMod val="95000"/>
                </a:sysClr>
              </a:solidFill>
              <a:effectLst/>
              <a:uLnTx/>
              <a:uFillTx/>
              <a:latin typeface="Arial" panose="020B0604020202020204" pitchFamily="34" charset="0"/>
              <a:ea typeface="ＭＳ Ｐゴシック" pitchFamily="34" charset="-128"/>
              <a:cs typeface="Arial" panose="020B0604020202020204" pitchFamily="34" charset="0"/>
            </a:endParaRPr>
          </a:p>
          <a:p>
            <a:pPr marL="304800" marR="0" lvl="2" indent="-285750" algn="just" defTabSz="914400" rtl="0" eaLnBrk="0" fontAlgn="base" latinLnBrk="0" hangingPunct="0">
              <a:lnSpc>
                <a:spcPct val="150000"/>
              </a:lnSpc>
              <a:spcBef>
                <a:spcPts val="300"/>
              </a:spcBef>
              <a:spcAft>
                <a:spcPts val="0"/>
              </a:spcAft>
              <a:buClrTx/>
              <a:buSzTx/>
              <a:buFont typeface="Wingdings" panose="05000000000000000000" pitchFamily="2" charset="2"/>
              <a:buChar char="§"/>
              <a:tabLst/>
              <a:defRPr/>
            </a:pPr>
            <a:r>
              <a:rPr kumimoji="0" lang="en-AU" sz="1600" b="1" i="0" u="none" strike="noStrike" kern="1200" cap="none" spc="0" normalizeH="0" baseline="0" noProof="0" dirty="0" smtClean="0">
                <a:ln>
                  <a:noFill/>
                </a:ln>
                <a:solidFill>
                  <a:sysClr val="window" lastClr="FFFFFF">
                    <a:lumMod val="95000"/>
                  </a:sysClr>
                </a:solidFill>
                <a:effectLst/>
                <a:uLnTx/>
                <a:uFillTx/>
                <a:latin typeface="Arial" panose="020B0604020202020204" pitchFamily="34" charset="0"/>
                <a:ea typeface="ＭＳ Ｐゴシック" pitchFamily="34" charset="-128"/>
                <a:cs typeface="Arial" panose="020B0604020202020204" pitchFamily="34" charset="0"/>
              </a:rPr>
              <a:t>Profile of South African </a:t>
            </a:r>
            <a:r>
              <a:rPr kumimoji="0" lang="en-AU" sz="1600" b="1" i="0" u="none" strike="noStrike" kern="1200" cap="none" spc="0" normalizeH="0" baseline="0" noProof="0" dirty="0" err="1" smtClean="0">
                <a:ln>
                  <a:noFill/>
                </a:ln>
                <a:solidFill>
                  <a:sysClr val="window" lastClr="FFFFFF">
                    <a:lumMod val="95000"/>
                  </a:sysClr>
                </a:solidFill>
                <a:effectLst/>
                <a:uLnTx/>
                <a:uFillTx/>
                <a:latin typeface="Arial" panose="020B0604020202020204" pitchFamily="34" charset="0"/>
                <a:ea typeface="ＭＳ Ｐゴシック" pitchFamily="34" charset="-128"/>
                <a:cs typeface="Arial" panose="020B0604020202020204" pitchFamily="34" charset="0"/>
              </a:rPr>
              <a:t>Branchlines</a:t>
            </a:r>
            <a:endParaRPr kumimoji="0" lang="en-AU" sz="1600" b="1" i="0" u="none" strike="noStrike" kern="1200" cap="none" spc="0" normalizeH="0" baseline="0" noProof="0" dirty="0" smtClean="0">
              <a:ln>
                <a:noFill/>
              </a:ln>
              <a:solidFill>
                <a:sysClr val="window" lastClr="FFFFFF">
                  <a:lumMod val="95000"/>
                </a:sysClr>
              </a:solidFill>
              <a:effectLst/>
              <a:uLnTx/>
              <a:uFillTx/>
              <a:latin typeface="Arial" panose="020B0604020202020204" pitchFamily="34" charset="0"/>
              <a:ea typeface="ＭＳ Ｐゴシック" pitchFamily="34" charset="-128"/>
              <a:cs typeface="Arial" panose="020B0604020202020204" pitchFamily="34" charset="0"/>
            </a:endParaRPr>
          </a:p>
          <a:p>
            <a:pPr marL="304800" marR="0" lvl="2" indent="-285750" algn="just" defTabSz="914400" rtl="0" eaLnBrk="0" fontAlgn="base" latinLnBrk="0" hangingPunct="0">
              <a:lnSpc>
                <a:spcPct val="150000"/>
              </a:lnSpc>
              <a:spcBef>
                <a:spcPts val="300"/>
              </a:spcBef>
              <a:spcAft>
                <a:spcPts val="0"/>
              </a:spcAft>
              <a:buClrTx/>
              <a:buSzTx/>
              <a:buFont typeface="Wingdings" panose="05000000000000000000" pitchFamily="2" charset="2"/>
              <a:buChar char="§"/>
              <a:tabLst/>
              <a:defRPr/>
            </a:pPr>
            <a:r>
              <a:rPr kumimoji="0" lang="en-AU" sz="1600" b="1" i="0" u="none" strike="noStrike" kern="1200" cap="none" spc="0" normalizeH="0" baseline="0" noProof="0" dirty="0" err="1" smtClean="0">
                <a:ln>
                  <a:noFill/>
                </a:ln>
                <a:solidFill>
                  <a:sysClr val="window" lastClr="FFFFFF">
                    <a:lumMod val="95000"/>
                  </a:sysClr>
                </a:solidFill>
                <a:effectLst/>
                <a:uLnTx/>
                <a:uFillTx/>
                <a:latin typeface="Arial" panose="020B0604020202020204" pitchFamily="34" charset="0"/>
                <a:ea typeface="ＭＳ Ｐゴシック" pitchFamily="34" charset="-128"/>
                <a:cs typeface="Arial" panose="020B0604020202020204" pitchFamily="34" charset="0"/>
              </a:rPr>
              <a:t>Branchlines</a:t>
            </a:r>
            <a:r>
              <a:rPr kumimoji="0" lang="en-AU" sz="1600" b="1" i="0" u="none" strike="noStrike" kern="1200" cap="none" spc="0" normalizeH="0" baseline="0" noProof="0" dirty="0" smtClean="0">
                <a:ln>
                  <a:noFill/>
                </a:ln>
                <a:solidFill>
                  <a:sysClr val="window" lastClr="FFFFFF">
                    <a:lumMod val="95000"/>
                  </a:sysClr>
                </a:solidFill>
                <a:effectLst/>
                <a:uLnTx/>
                <a:uFillTx/>
                <a:latin typeface="Arial" panose="020B0604020202020204" pitchFamily="34" charset="0"/>
                <a:ea typeface="ＭＳ Ｐゴシック" pitchFamily="34" charset="-128"/>
                <a:cs typeface="Arial" panose="020B0604020202020204" pitchFamily="34" charset="0"/>
              </a:rPr>
              <a:t> – Filtering Matrix</a:t>
            </a:r>
          </a:p>
          <a:p>
            <a:pPr marL="304800" marR="0" lvl="2" indent="-285750" algn="just" defTabSz="914400" rtl="0" eaLnBrk="0" fontAlgn="base" latinLnBrk="0" hangingPunct="0">
              <a:lnSpc>
                <a:spcPct val="150000"/>
              </a:lnSpc>
              <a:spcBef>
                <a:spcPts val="300"/>
              </a:spcBef>
              <a:spcAft>
                <a:spcPts val="0"/>
              </a:spcAft>
              <a:buClrTx/>
              <a:buSzTx/>
              <a:buFont typeface="Wingdings" panose="05000000000000000000" pitchFamily="2" charset="2"/>
              <a:buChar char="§"/>
              <a:tabLst/>
              <a:defRPr/>
            </a:pPr>
            <a:r>
              <a:rPr kumimoji="0" lang="en-AU" sz="1600" b="1" i="0" u="none" strike="noStrike" kern="1200" cap="none" spc="0" normalizeH="0" baseline="0" noProof="0" dirty="0" err="1" smtClean="0">
                <a:ln>
                  <a:noFill/>
                </a:ln>
                <a:solidFill>
                  <a:sysClr val="window" lastClr="FFFFFF">
                    <a:lumMod val="95000"/>
                  </a:sysClr>
                </a:solidFill>
                <a:effectLst/>
                <a:uLnTx/>
                <a:uFillTx/>
                <a:latin typeface="Arial" panose="020B0604020202020204" pitchFamily="34" charset="0"/>
                <a:ea typeface="ＭＳ Ｐゴシック" pitchFamily="34" charset="-128"/>
                <a:cs typeface="Arial" panose="020B0604020202020204" pitchFamily="34" charset="0"/>
              </a:rPr>
              <a:t>Branchlines</a:t>
            </a:r>
            <a:r>
              <a:rPr kumimoji="0" lang="en-AU" sz="1600" b="1" i="0" u="none" strike="noStrike" kern="1200" cap="none" spc="0" normalizeH="0" baseline="0" noProof="0" dirty="0" smtClean="0">
                <a:ln>
                  <a:noFill/>
                </a:ln>
                <a:solidFill>
                  <a:sysClr val="window" lastClr="FFFFFF">
                    <a:lumMod val="95000"/>
                  </a:sysClr>
                </a:solidFill>
                <a:effectLst/>
                <a:uLnTx/>
                <a:uFillTx/>
                <a:latin typeface="Arial" panose="020B0604020202020204" pitchFamily="34" charset="0"/>
                <a:ea typeface="ＭＳ Ｐゴシック" pitchFamily="34" charset="-128"/>
                <a:cs typeface="Arial" panose="020B0604020202020204" pitchFamily="34" charset="0"/>
              </a:rPr>
              <a:t> Categorisation</a:t>
            </a:r>
          </a:p>
          <a:p>
            <a:pPr marL="304800" marR="0" lvl="2" indent="-285750" algn="just" defTabSz="914400" rtl="0" eaLnBrk="0" fontAlgn="base" latinLnBrk="0" hangingPunct="0">
              <a:lnSpc>
                <a:spcPct val="150000"/>
              </a:lnSpc>
              <a:spcBef>
                <a:spcPts val="300"/>
              </a:spcBef>
              <a:spcAft>
                <a:spcPts val="0"/>
              </a:spcAft>
              <a:buClrTx/>
              <a:buSzTx/>
              <a:buFont typeface="Wingdings" panose="05000000000000000000" pitchFamily="2" charset="2"/>
              <a:buChar char="§"/>
              <a:tabLst/>
              <a:defRPr/>
            </a:pPr>
            <a:endParaRPr kumimoji="0" lang="en-AU" sz="1600" b="1" i="0" u="none" strike="noStrike" kern="1200" cap="none" spc="0" normalizeH="0" baseline="0" noProof="0" dirty="0" smtClean="0">
              <a:ln>
                <a:noFill/>
              </a:ln>
              <a:solidFill>
                <a:sysClr val="window" lastClr="FFFFFF">
                  <a:lumMod val="95000"/>
                </a:sysClr>
              </a:solidFill>
              <a:effectLst/>
              <a:uLnTx/>
              <a:uFillTx/>
              <a:latin typeface="Arial" panose="020B0604020202020204" pitchFamily="34" charset="0"/>
              <a:ea typeface="ＭＳ Ｐゴシック" pitchFamily="34" charset="-128"/>
              <a:cs typeface="Arial" panose="020B0604020202020204" pitchFamily="34" charset="0"/>
            </a:endParaRPr>
          </a:p>
          <a:p>
            <a:pPr marL="19050" marR="0" lvl="2" indent="0" algn="just" defTabSz="914400" rtl="0" eaLnBrk="0" fontAlgn="base" latinLnBrk="0" hangingPunct="0">
              <a:lnSpc>
                <a:spcPct val="150000"/>
              </a:lnSpc>
              <a:spcBef>
                <a:spcPts val="300"/>
              </a:spcBef>
              <a:spcAft>
                <a:spcPts val="0"/>
              </a:spcAft>
              <a:buClrTx/>
              <a:buSzTx/>
              <a:buFont typeface="Arial" charset="0"/>
              <a:buNone/>
              <a:tabLst/>
              <a:defRPr/>
            </a:pPr>
            <a:endParaRPr kumimoji="0" lang="en-AU" sz="1600" b="1" i="0" u="none" strike="noStrike" kern="1200" cap="none" spc="0" normalizeH="0" baseline="0" noProof="0" dirty="0" smtClean="0">
              <a:ln>
                <a:noFill/>
              </a:ln>
              <a:solidFill>
                <a:sysClr val="windowText" lastClr="000000"/>
              </a:solidFill>
              <a:effectLst/>
              <a:uLnTx/>
              <a:uFillTx/>
              <a:latin typeface="Arial" charset="0"/>
              <a:ea typeface="ＭＳ Ｐゴシック" pitchFamily="34" charset="-128"/>
              <a:cs typeface="Arial" charset="0"/>
            </a:endParaRPr>
          </a:p>
          <a:p>
            <a:pPr marL="19050" marR="0" lvl="2" indent="0" algn="just" defTabSz="914400" rtl="0" eaLnBrk="0" fontAlgn="base" latinLnBrk="0" hangingPunct="0">
              <a:lnSpc>
                <a:spcPct val="150000"/>
              </a:lnSpc>
              <a:spcBef>
                <a:spcPts val="300"/>
              </a:spcBef>
              <a:spcAft>
                <a:spcPts val="0"/>
              </a:spcAft>
              <a:buClrTx/>
              <a:buSzTx/>
              <a:buFont typeface="Arial" charset="0"/>
              <a:buNone/>
              <a:tabLst/>
              <a:defRPr/>
            </a:pPr>
            <a:endParaRPr kumimoji="0" lang="en-AU" sz="1600" b="1" i="0" u="none" strike="noStrike" kern="1200" cap="none" spc="0" normalizeH="0" baseline="0" noProof="0" dirty="0" smtClean="0">
              <a:ln>
                <a:noFill/>
              </a:ln>
              <a:solidFill>
                <a:sysClr val="windowText" lastClr="000000"/>
              </a:solidFill>
              <a:effectLst/>
              <a:uLnTx/>
              <a:uFillTx/>
              <a:latin typeface="Arial" charset="0"/>
              <a:ea typeface="ＭＳ Ｐゴシック" pitchFamily="34" charset="-128"/>
              <a:cs typeface="Arial" charset="0"/>
            </a:endParaRPr>
          </a:p>
          <a:p>
            <a:pPr marL="19050" marR="0" lvl="2" indent="0" algn="just" defTabSz="914400" rtl="0" eaLnBrk="0" fontAlgn="base" latinLnBrk="0" hangingPunct="0">
              <a:lnSpc>
                <a:spcPct val="150000"/>
              </a:lnSpc>
              <a:spcBef>
                <a:spcPts val="300"/>
              </a:spcBef>
              <a:spcAft>
                <a:spcPts val="0"/>
              </a:spcAft>
              <a:buClrTx/>
              <a:buSzTx/>
              <a:buFont typeface="Arial" charset="0"/>
              <a:buNone/>
              <a:tabLst/>
              <a:defRPr/>
            </a:pPr>
            <a:endParaRPr kumimoji="0" lang="en-AU" sz="1600" b="1" i="0" u="none" strike="noStrike" kern="1200" cap="none" spc="0" normalizeH="0" baseline="0" noProof="0" dirty="0" smtClean="0">
              <a:ln>
                <a:noFill/>
              </a:ln>
              <a:solidFill>
                <a:sysClr val="windowText" lastClr="000000"/>
              </a:solidFill>
              <a:effectLst/>
              <a:uLnTx/>
              <a:uFillTx/>
              <a:latin typeface="Arial" charset="0"/>
              <a:ea typeface="ＭＳ Ｐゴシック" pitchFamily="34" charset="-128"/>
              <a:cs typeface="Arial" charset="0"/>
            </a:endParaRPr>
          </a:p>
          <a:p>
            <a:pPr marL="19050" marR="0" lvl="2" indent="0" algn="just" defTabSz="914400" rtl="0" eaLnBrk="0" fontAlgn="base" latinLnBrk="0" hangingPunct="0">
              <a:lnSpc>
                <a:spcPct val="150000"/>
              </a:lnSpc>
              <a:spcBef>
                <a:spcPts val="300"/>
              </a:spcBef>
              <a:spcAft>
                <a:spcPts val="0"/>
              </a:spcAft>
              <a:buClrTx/>
              <a:buSzTx/>
              <a:buFont typeface="Arial" charset="0"/>
              <a:buNone/>
              <a:tabLst/>
              <a:defRPr/>
            </a:pPr>
            <a:endParaRPr kumimoji="0" lang="en-AU" sz="1600" b="1" i="0" u="none" strike="noStrike" kern="1200" cap="none" spc="0" normalizeH="0" baseline="0" noProof="0" dirty="0" smtClean="0">
              <a:ln>
                <a:noFill/>
              </a:ln>
              <a:solidFill>
                <a:sysClr val="windowText" lastClr="000000"/>
              </a:solidFill>
              <a:effectLst/>
              <a:uLnTx/>
              <a:uFillTx/>
              <a:latin typeface="Arial" charset="0"/>
              <a:ea typeface="ＭＳ Ｐゴシック" pitchFamily="34" charset="-128"/>
              <a:cs typeface="Arial" charset="0"/>
            </a:endParaRPr>
          </a:p>
          <a:p>
            <a:pPr marL="19050" marR="0" lvl="2" indent="0" algn="just" defTabSz="914400" rtl="0" eaLnBrk="0" fontAlgn="base" latinLnBrk="0" hangingPunct="0">
              <a:lnSpc>
                <a:spcPct val="150000"/>
              </a:lnSpc>
              <a:spcBef>
                <a:spcPts val="300"/>
              </a:spcBef>
              <a:spcAft>
                <a:spcPts val="0"/>
              </a:spcAft>
              <a:buClrTx/>
              <a:buSzTx/>
              <a:buFont typeface="Arial" charset="0"/>
              <a:buNone/>
              <a:tabLst/>
              <a:defRPr/>
            </a:pPr>
            <a:endParaRPr kumimoji="0" lang="en-AU" sz="2000" b="1" i="0" u="none" strike="noStrike" kern="1200" cap="none" spc="0" normalizeH="0" baseline="0" noProof="0" dirty="0" smtClean="0">
              <a:ln>
                <a:noFill/>
              </a:ln>
              <a:solidFill>
                <a:srgbClr val="7F7F7F"/>
              </a:solidFill>
              <a:effectLst/>
              <a:uLnTx/>
              <a:uFillTx/>
              <a:latin typeface="Arial" charset="0"/>
              <a:ea typeface="ＭＳ Ｐゴシック" pitchFamily="34" charset="-128"/>
              <a:cs typeface="Arial" charset="0"/>
            </a:endParaRPr>
          </a:p>
          <a:p>
            <a:pPr marL="19050" marR="0" lvl="2" indent="0" algn="just" defTabSz="914400" rtl="0" eaLnBrk="0" fontAlgn="base" latinLnBrk="0" hangingPunct="0">
              <a:lnSpc>
                <a:spcPct val="150000"/>
              </a:lnSpc>
              <a:spcBef>
                <a:spcPts val="300"/>
              </a:spcBef>
              <a:spcAft>
                <a:spcPts val="0"/>
              </a:spcAft>
              <a:buClrTx/>
              <a:buSzTx/>
              <a:buFont typeface="Arial" charset="0"/>
              <a:buNone/>
              <a:tabLst/>
              <a:defRPr/>
            </a:pPr>
            <a:endParaRPr kumimoji="0" lang="en-AU" sz="1600" b="1" i="0" u="none" strike="noStrike" kern="1200" cap="none" spc="0" normalizeH="0" baseline="0" noProof="0" dirty="0" smtClean="0">
              <a:ln>
                <a:noFill/>
              </a:ln>
              <a:solidFill>
                <a:srgbClr val="7F7F7F"/>
              </a:solidFill>
              <a:effectLst/>
              <a:uLnTx/>
              <a:uFillTx/>
              <a:latin typeface="Arial" charset="0"/>
              <a:ea typeface="ＭＳ Ｐゴシック" pitchFamily="34" charset="-128"/>
              <a:cs typeface="Arial" charset="0"/>
            </a:endParaRPr>
          </a:p>
          <a:p>
            <a:pPr marL="19050" marR="0" lvl="2" indent="0" algn="just" defTabSz="914400" rtl="0" eaLnBrk="0" fontAlgn="base" latinLnBrk="0" hangingPunct="0">
              <a:lnSpc>
                <a:spcPct val="150000"/>
              </a:lnSpc>
              <a:spcBef>
                <a:spcPts val="300"/>
              </a:spcBef>
              <a:spcAft>
                <a:spcPts val="0"/>
              </a:spcAft>
              <a:buClrTx/>
              <a:buSzTx/>
              <a:buFont typeface="Arial" charset="0"/>
              <a:buNone/>
              <a:tabLst/>
              <a:defRPr/>
            </a:pPr>
            <a:endParaRPr kumimoji="0" lang="en-AU" sz="1600" b="0" i="0" u="none" strike="noStrike" kern="1200" cap="none" spc="0" normalizeH="0" baseline="0" noProof="0" dirty="0" smtClean="0">
              <a:ln>
                <a:noFill/>
              </a:ln>
              <a:solidFill>
                <a:srgbClr val="7F7F7F"/>
              </a:solidFill>
              <a:effectLst/>
              <a:uLnTx/>
              <a:uFillTx/>
              <a:latin typeface="Arial" charset="0"/>
              <a:ea typeface="ＭＳ Ｐゴシック" pitchFamily="34" charset="-128"/>
              <a:cs typeface="Arial" charset="0"/>
            </a:endParaRPr>
          </a:p>
          <a:p>
            <a:pPr marL="19050" marR="0" lvl="2" indent="0" algn="just" defTabSz="914400" rtl="0" eaLnBrk="0" fontAlgn="base" latinLnBrk="0" hangingPunct="0">
              <a:lnSpc>
                <a:spcPct val="150000"/>
              </a:lnSpc>
              <a:spcBef>
                <a:spcPts val="300"/>
              </a:spcBef>
              <a:spcAft>
                <a:spcPts val="0"/>
              </a:spcAft>
              <a:buClrTx/>
              <a:buSzTx/>
              <a:buFont typeface="Arial" charset="0"/>
              <a:buNone/>
              <a:tabLst/>
              <a:defRPr/>
            </a:pPr>
            <a:endParaRPr kumimoji="0" lang="en-AU" sz="1600" b="0" i="0" u="none" strike="noStrike" kern="1200" cap="none" spc="0" normalizeH="0" baseline="0" noProof="0" dirty="0" smtClean="0">
              <a:ln>
                <a:noFill/>
              </a:ln>
              <a:solidFill>
                <a:srgbClr val="7F7F7F"/>
              </a:solidFill>
              <a:effectLst/>
              <a:uLnTx/>
              <a:uFillTx/>
              <a:latin typeface="Arial" charset="0"/>
              <a:ea typeface="ＭＳ Ｐゴシック" pitchFamily="34" charset="-128"/>
              <a:cs typeface="Arial" charset="0"/>
            </a:endParaRPr>
          </a:p>
          <a:p>
            <a:pPr marL="354013" marR="0" lvl="3" indent="0" algn="just" defTabSz="914400" rtl="0" eaLnBrk="0" fontAlgn="base" latinLnBrk="0" hangingPunct="0">
              <a:lnSpc>
                <a:spcPct val="150000"/>
              </a:lnSpc>
              <a:spcBef>
                <a:spcPts val="300"/>
              </a:spcBef>
              <a:spcAft>
                <a:spcPts val="0"/>
              </a:spcAft>
              <a:buClrTx/>
              <a:buSzTx/>
              <a:buFont typeface="Arial" charset="0"/>
              <a:buNone/>
              <a:tabLst/>
              <a:defRPr/>
            </a:pPr>
            <a:endParaRPr kumimoji="0" lang="en-AU" sz="1600" b="0" i="0" u="none" strike="noStrike" kern="1200" cap="none" spc="0" normalizeH="0" baseline="0" noProof="0" dirty="0" smtClean="0">
              <a:ln>
                <a:noFill/>
              </a:ln>
              <a:solidFill>
                <a:srgbClr val="7F7F7F"/>
              </a:solidFill>
              <a:effectLst/>
              <a:uLnTx/>
              <a:uFillTx/>
              <a:latin typeface="Arial" charset="0"/>
              <a:ea typeface="ＭＳ Ｐゴシック" pitchFamily="34" charset="-128"/>
              <a:cs typeface="Arial" charset="0"/>
            </a:endParaRPr>
          </a:p>
        </p:txBody>
      </p:sp>
      <p:sp>
        <p:nvSpPr>
          <p:cNvPr id="12" name="Content Placeholder 7"/>
          <p:cNvSpPr txBox="1">
            <a:spLocks/>
          </p:cNvSpPr>
          <p:nvPr/>
        </p:nvSpPr>
        <p:spPr bwMode="auto">
          <a:xfrm>
            <a:off x="4648200" y="1340768"/>
            <a:ext cx="4388296" cy="4785395"/>
          </a:xfrm>
          <a:prstGeom prst="rect">
            <a:avLst/>
          </a:prstGeom>
          <a:blipFill>
            <a:blip r:embed="rId7"/>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ZA" sz="2000" b="1" i="0" u="none" strike="noStrike" kern="1200" cap="none" spc="0" normalizeH="0" baseline="0" noProof="0" dirty="0" smtClean="0">
                <a:ln>
                  <a:noFill/>
                </a:ln>
                <a:solidFill>
                  <a:sysClr val="window" lastClr="FFFFFF"/>
                </a:solidFill>
                <a:effectLst/>
                <a:uLnTx/>
                <a:uFillTx/>
                <a:latin typeface="Arial" panose="020B0604020202020204" pitchFamily="34" charset="0"/>
                <a:ea typeface="ＭＳ Ｐゴシック" charset="0"/>
                <a:cs typeface="Arial" panose="020B0604020202020204" pitchFamily="34" charset="0"/>
              </a:rPr>
              <a:t>PSP MODEL AND PILOT LINE SELECTION</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ZA" sz="1600" b="1" i="0" u="none" strike="noStrike" kern="1200" cap="none" spc="0" normalizeH="0" baseline="0" noProof="0" dirty="0" smtClean="0">
                <a:ln>
                  <a:noFill/>
                </a:ln>
                <a:solidFill>
                  <a:sysClr val="window" lastClr="FFFFFF"/>
                </a:solidFill>
                <a:effectLst/>
                <a:uLnTx/>
                <a:uFillTx/>
                <a:latin typeface="Arial" panose="020B0604020202020204" pitchFamily="34" charset="0"/>
                <a:ea typeface="ＭＳ Ｐゴシック" charset="0"/>
                <a:cs typeface="Arial" panose="020B0604020202020204" pitchFamily="34" charset="0"/>
              </a:rPr>
              <a:t>Model Overview Finance</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ZA" sz="1600" b="1" i="0" u="none" strike="noStrike" kern="1200" cap="none" spc="0" normalizeH="0" baseline="0" noProof="0" dirty="0" smtClean="0">
                <a:ln>
                  <a:noFill/>
                </a:ln>
                <a:solidFill>
                  <a:sysClr val="window" lastClr="FFFFFF"/>
                </a:solidFill>
                <a:effectLst/>
                <a:uLnTx/>
                <a:uFillTx/>
                <a:latin typeface="Arial" panose="020B0604020202020204" pitchFamily="34" charset="0"/>
                <a:ea typeface="ＭＳ Ｐゴシック" charset="0"/>
                <a:cs typeface="Arial" panose="020B0604020202020204" pitchFamily="34" charset="0"/>
              </a:rPr>
              <a:t>Model Overview Operating Costs</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ZA" sz="1600" b="1" i="0" u="none" strike="noStrike" kern="1200" cap="none" spc="0" normalizeH="0" baseline="0" noProof="0" dirty="0" smtClean="0">
                <a:ln>
                  <a:noFill/>
                </a:ln>
                <a:solidFill>
                  <a:sysClr val="window" lastClr="FFFFFF"/>
                </a:solidFill>
                <a:effectLst/>
                <a:uLnTx/>
                <a:uFillTx/>
                <a:latin typeface="Arial" panose="020B0604020202020204" pitchFamily="34" charset="0"/>
                <a:ea typeface="ＭＳ Ｐゴシック" charset="0"/>
                <a:cs typeface="Arial" panose="020B0604020202020204" pitchFamily="34" charset="0"/>
              </a:rPr>
              <a:t>Economic Cost Benefit Analysis</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ZA" sz="1600" b="1" i="0" u="none" strike="noStrike" kern="1200" cap="none" spc="0" normalizeH="0" baseline="0" noProof="0" dirty="0" smtClean="0">
                <a:ln>
                  <a:noFill/>
                </a:ln>
                <a:solidFill>
                  <a:sysClr val="window" lastClr="FFFFFF"/>
                </a:solidFill>
                <a:effectLst/>
                <a:uLnTx/>
                <a:uFillTx/>
                <a:latin typeface="Arial" panose="020B0604020202020204" pitchFamily="34" charset="0"/>
                <a:ea typeface="ＭＳ Ｐゴシック" charset="0"/>
                <a:cs typeface="Arial" panose="020B0604020202020204" pitchFamily="34" charset="0"/>
              </a:rPr>
              <a:t>Investment model results summary</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ZA" sz="1600" b="1" i="0" u="none" strike="noStrike" kern="1200" cap="none" spc="0" normalizeH="0" baseline="0" noProof="0" dirty="0" smtClean="0">
                <a:ln>
                  <a:noFill/>
                </a:ln>
                <a:solidFill>
                  <a:sysClr val="window" lastClr="FFFFFF"/>
                </a:solidFill>
                <a:effectLst/>
                <a:uLnTx/>
                <a:uFillTx/>
                <a:latin typeface="Arial" panose="020B0604020202020204" pitchFamily="34" charset="0"/>
                <a:ea typeface="ＭＳ Ｐゴシック" charset="0"/>
                <a:cs typeface="Arial" panose="020B0604020202020204" pitchFamily="34" charset="0"/>
              </a:rPr>
              <a:t>Selection of Kroonstad as nominated pilot</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lang="en-ZA" sz="2000" b="1" dirty="0" smtClean="0">
                <a:solidFill>
                  <a:sysClr val="window" lastClr="FFFFFF"/>
                </a:solidFill>
                <a:latin typeface="Arial" panose="020B0604020202020204" pitchFamily="34" charset="0"/>
                <a:cs typeface="Arial" panose="020B0604020202020204" pitchFamily="34" charset="0"/>
              </a:rPr>
              <a:t>WAYFOWARD</a:t>
            </a:r>
            <a:endParaRPr kumimoji="0" lang="en-ZA" sz="2000" b="1" i="0" u="none" strike="noStrike" kern="1200" cap="none" spc="0" normalizeH="0" baseline="0" noProof="0" dirty="0">
              <a:ln>
                <a:noFill/>
              </a:ln>
              <a:solidFill>
                <a:sysClr val="window" lastClr="FFFFFF"/>
              </a:solidFill>
              <a:effectLst/>
              <a:uLnTx/>
              <a:uFillTx/>
              <a:latin typeface="Arial" panose="020B0604020202020204" pitchFamily="34" charset="0"/>
              <a:ea typeface="ＭＳ Ｐゴシック" charset="0"/>
              <a:cs typeface="Arial" panose="020B0604020202020204" pitchFamily="34" charset="0"/>
            </a:endParaRPr>
          </a:p>
        </p:txBody>
      </p:sp>
    </p:spTree>
    <p:custDataLst>
      <p:tags r:id="rId1"/>
    </p:custDataLst>
    <p:extLst>
      <p:ext uri="{BB962C8B-B14F-4D97-AF65-F5344CB8AC3E}">
        <p14:creationId xmlns:p14="http://schemas.microsoft.com/office/powerpoint/2010/main" val="213617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1249200"/>
            <a:ext cx="7704856" cy="2037481"/>
          </a:xfrm>
          <a:prstGeom prst="rect">
            <a:avLst/>
          </a:prstGeom>
          <a:noFill/>
        </p:spPr>
        <p:txBody>
          <a:bodyPr wrap="square" lIns="0" tIns="36576" rIns="0" bIns="0" rtlCol="0">
            <a:spAutoFit/>
          </a:bodyPr>
          <a:lstStyle/>
          <a:p>
            <a:pPr>
              <a:lnSpc>
                <a:spcPts val="2200"/>
              </a:lnSpc>
              <a:spcBef>
                <a:spcPts val="0"/>
              </a:spcBef>
              <a:spcAft>
                <a:spcPts val="600"/>
              </a:spcAft>
              <a:buClr>
                <a:srgbClr val="F69200"/>
              </a:buClr>
            </a:pPr>
            <a:r>
              <a:rPr lang="en-ZA" sz="1400" b="1" dirty="0">
                <a:solidFill>
                  <a:schemeClr val="tx1">
                    <a:lumMod val="50000"/>
                    <a:lumOff val="50000"/>
                  </a:schemeClr>
                </a:solidFill>
                <a:latin typeface="Arial" pitchFamily="34" charset="0"/>
                <a:ea typeface="+mn-ea"/>
                <a:cs typeface="Arial" pitchFamily="34" charset="0"/>
              </a:rPr>
              <a:t>Economic indicators focus on the impact of each branch line on society through the use of a CBA, which </a:t>
            </a:r>
            <a:r>
              <a:rPr lang="en-ZA" sz="1400" b="1" dirty="0" smtClean="0">
                <a:solidFill>
                  <a:schemeClr val="tx1">
                    <a:lumMod val="50000"/>
                    <a:lumOff val="50000"/>
                  </a:schemeClr>
                </a:solidFill>
                <a:latin typeface="Arial" pitchFamily="34" charset="0"/>
                <a:ea typeface="+mn-ea"/>
                <a:cs typeface="Arial" pitchFamily="34" charset="0"/>
              </a:rPr>
              <a:t>include:</a:t>
            </a:r>
          </a:p>
          <a:p>
            <a:pPr marL="342900" lvl="0" indent="-342900">
              <a:lnSpc>
                <a:spcPts val="2200"/>
              </a:lnSpc>
              <a:spcBef>
                <a:spcPts val="0"/>
              </a:spcBef>
              <a:spcAft>
                <a:spcPts val="600"/>
              </a:spcAft>
              <a:buClr>
                <a:srgbClr val="F69200"/>
              </a:buClr>
              <a:buFont typeface="Wingdings" pitchFamily="2" charset="2"/>
              <a:buChar char="Ø"/>
            </a:pPr>
            <a:r>
              <a:rPr lang="en-ZA" sz="1200" dirty="0" smtClean="0">
                <a:solidFill>
                  <a:schemeClr val="tx1">
                    <a:lumMod val="50000"/>
                    <a:lumOff val="50000"/>
                  </a:schemeClr>
                </a:solidFill>
                <a:latin typeface="Arial" pitchFamily="34" charset="0"/>
                <a:ea typeface="+mn-ea"/>
                <a:cs typeface="Arial" pitchFamily="34" charset="0"/>
              </a:rPr>
              <a:t>Economic </a:t>
            </a:r>
            <a:r>
              <a:rPr lang="en-ZA" sz="1200" dirty="0">
                <a:solidFill>
                  <a:schemeClr val="tx1">
                    <a:lumMod val="50000"/>
                    <a:lumOff val="50000"/>
                  </a:schemeClr>
                </a:solidFill>
                <a:latin typeface="Arial" pitchFamily="34" charset="0"/>
                <a:ea typeface="+mn-ea"/>
                <a:cs typeface="Arial" pitchFamily="34" charset="0"/>
              </a:rPr>
              <a:t>net present value;</a:t>
            </a:r>
          </a:p>
          <a:p>
            <a:pPr marL="342900" lvl="0" indent="-342900">
              <a:lnSpc>
                <a:spcPts val="2200"/>
              </a:lnSpc>
              <a:spcBef>
                <a:spcPts val="0"/>
              </a:spcBef>
              <a:spcAft>
                <a:spcPts val="600"/>
              </a:spcAft>
              <a:buClr>
                <a:srgbClr val="F69200"/>
              </a:buClr>
              <a:buFont typeface="Wingdings" pitchFamily="2" charset="2"/>
              <a:buChar char="Ø"/>
            </a:pPr>
            <a:r>
              <a:rPr lang="en-ZA" sz="1200" dirty="0" smtClean="0">
                <a:solidFill>
                  <a:schemeClr val="tx1">
                    <a:lumMod val="50000"/>
                    <a:lumOff val="50000"/>
                  </a:schemeClr>
                </a:solidFill>
                <a:latin typeface="Arial" pitchFamily="34" charset="0"/>
                <a:ea typeface="+mn-ea"/>
                <a:cs typeface="Arial" pitchFamily="34" charset="0"/>
              </a:rPr>
              <a:t>The </a:t>
            </a:r>
            <a:r>
              <a:rPr lang="en-ZA" sz="1200" dirty="0">
                <a:solidFill>
                  <a:schemeClr val="tx1">
                    <a:lumMod val="50000"/>
                    <a:lumOff val="50000"/>
                  </a:schemeClr>
                </a:solidFill>
                <a:latin typeface="Arial" pitchFamily="34" charset="0"/>
                <a:ea typeface="+mn-ea"/>
                <a:cs typeface="Arial" pitchFamily="34" charset="0"/>
              </a:rPr>
              <a:t>benefit to cost ratio;</a:t>
            </a:r>
          </a:p>
          <a:p>
            <a:pPr marL="342900" lvl="0" indent="-342900">
              <a:lnSpc>
                <a:spcPts val="2200"/>
              </a:lnSpc>
              <a:spcBef>
                <a:spcPts val="0"/>
              </a:spcBef>
              <a:spcAft>
                <a:spcPts val="600"/>
              </a:spcAft>
              <a:buClr>
                <a:srgbClr val="F69200"/>
              </a:buClr>
              <a:buFont typeface="Wingdings" pitchFamily="2" charset="2"/>
              <a:buChar char="Ø"/>
            </a:pPr>
            <a:r>
              <a:rPr lang="en-ZA" sz="1200" dirty="0" smtClean="0">
                <a:solidFill>
                  <a:schemeClr val="tx1">
                    <a:lumMod val="50000"/>
                    <a:lumOff val="50000"/>
                  </a:schemeClr>
                </a:solidFill>
                <a:latin typeface="Arial" pitchFamily="34" charset="0"/>
                <a:ea typeface="+mn-ea"/>
                <a:cs typeface="Arial" pitchFamily="34" charset="0"/>
              </a:rPr>
              <a:t>The </a:t>
            </a:r>
            <a:r>
              <a:rPr lang="en-ZA" sz="1200" dirty="0">
                <a:solidFill>
                  <a:schemeClr val="tx1">
                    <a:lumMod val="50000"/>
                    <a:lumOff val="50000"/>
                  </a:schemeClr>
                </a:solidFill>
                <a:latin typeface="Arial" pitchFamily="34" charset="0"/>
                <a:ea typeface="+mn-ea"/>
                <a:cs typeface="Arial" pitchFamily="34" charset="0"/>
              </a:rPr>
              <a:t>impact of externalities (carbon emissions, etc.);</a:t>
            </a:r>
          </a:p>
          <a:p>
            <a:pPr marL="342900" lvl="0" indent="-342900">
              <a:lnSpc>
                <a:spcPts val="2200"/>
              </a:lnSpc>
              <a:spcBef>
                <a:spcPts val="0"/>
              </a:spcBef>
              <a:spcAft>
                <a:spcPts val="600"/>
              </a:spcAft>
              <a:buClr>
                <a:srgbClr val="F69200"/>
              </a:buClr>
              <a:buFont typeface="Wingdings" pitchFamily="2" charset="2"/>
              <a:buChar char="Ø"/>
            </a:pPr>
            <a:r>
              <a:rPr lang="en-ZA" sz="1200" dirty="0" smtClean="0">
                <a:solidFill>
                  <a:schemeClr val="tx1">
                    <a:lumMod val="50000"/>
                    <a:lumOff val="50000"/>
                  </a:schemeClr>
                </a:solidFill>
                <a:latin typeface="Arial" pitchFamily="34" charset="0"/>
                <a:ea typeface="+mn-ea"/>
                <a:cs typeface="Arial" pitchFamily="34" charset="0"/>
              </a:rPr>
              <a:t>Direct </a:t>
            </a:r>
            <a:r>
              <a:rPr lang="en-ZA" sz="1200" dirty="0">
                <a:solidFill>
                  <a:schemeClr val="tx1">
                    <a:lumMod val="50000"/>
                    <a:lumOff val="50000"/>
                  </a:schemeClr>
                </a:solidFill>
                <a:latin typeface="Arial" pitchFamily="34" charset="0"/>
                <a:ea typeface="+mn-ea"/>
                <a:cs typeface="Arial" pitchFamily="34" charset="0"/>
              </a:rPr>
              <a:t>and indirect job creation surrounding each line;</a:t>
            </a:r>
          </a:p>
        </p:txBody>
      </p:sp>
      <p:sp>
        <p:nvSpPr>
          <p:cNvPr id="7" name="Title 1"/>
          <p:cNvSpPr txBox="1">
            <a:spLocks/>
          </p:cNvSpPr>
          <p:nvPr/>
        </p:nvSpPr>
        <p:spPr bwMode="auto">
          <a:xfrm>
            <a:off x="457200" y="25199"/>
            <a:ext cx="8229600" cy="10273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kern="1200">
                <a:solidFill>
                  <a:srgbClr val="F69200"/>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ZA" sz="2400" b="1" dirty="0" smtClean="0"/>
              <a:t>Investment Model Results Summary</a:t>
            </a:r>
            <a:br>
              <a:rPr lang="en-ZA" sz="2400" b="1" dirty="0" smtClean="0"/>
            </a:br>
            <a:r>
              <a:rPr lang="en-ZA" sz="2400" b="1" dirty="0" smtClean="0"/>
              <a:t>Comparison of the five lines </a:t>
            </a:r>
            <a:r>
              <a:rPr lang="en-US" sz="2400" b="1" dirty="0" smtClean="0"/>
              <a:t>Cont</a:t>
            </a:r>
            <a:r>
              <a:rPr lang="en-US" sz="2400" b="1" dirty="0"/>
              <a:t>.…</a:t>
            </a:r>
            <a:endParaRPr lang="en-GB" sz="2400" b="1" dirty="0"/>
          </a:p>
        </p:txBody>
      </p:sp>
      <p:graphicFrame>
        <p:nvGraphicFramePr>
          <p:cNvPr id="11" name="Table 10"/>
          <p:cNvGraphicFramePr>
            <a:graphicFrameLocks noGrp="1"/>
          </p:cNvGraphicFramePr>
          <p:nvPr>
            <p:extLst>
              <p:ext uri="{D42A27DB-BD31-4B8C-83A1-F6EECF244321}">
                <p14:modId xmlns:p14="http://schemas.microsoft.com/office/powerpoint/2010/main" val="3459061557"/>
              </p:ext>
            </p:extLst>
          </p:nvPr>
        </p:nvGraphicFramePr>
        <p:xfrm>
          <a:off x="467544" y="3645024"/>
          <a:ext cx="7848872" cy="1920240"/>
        </p:xfrm>
        <a:graphic>
          <a:graphicData uri="http://schemas.openxmlformats.org/drawingml/2006/table">
            <a:tbl>
              <a:tblPr firstRow="1" firstCol="1" bandRow="1"/>
              <a:tblGrid>
                <a:gridCol w="1949991">
                  <a:extLst>
                    <a:ext uri="{9D8B030D-6E8A-4147-A177-3AD203B41FA5}">
                      <a16:colId xmlns:a16="http://schemas.microsoft.com/office/drawing/2014/main" val="20000"/>
                    </a:ext>
                  </a:extLst>
                </a:gridCol>
                <a:gridCol w="1891000">
                  <a:extLst>
                    <a:ext uri="{9D8B030D-6E8A-4147-A177-3AD203B41FA5}">
                      <a16:colId xmlns:a16="http://schemas.microsoft.com/office/drawing/2014/main" val="20001"/>
                    </a:ext>
                  </a:extLst>
                </a:gridCol>
                <a:gridCol w="1459576">
                  <a:extLst>
                    <a:ext uri="{9D8B030D-6E8A-4147-A177-3AD203B41FA5}">
                      <a16:colId xmlns:a16="http://schemas.microsoft.com/office/drawing/2014/main" val="20002"/>
                    </a:ext>
                  </a:extLst>
                </a:gridCol>
                <a:gridCol w="1382756">
                  <a:extLst>
                    <a:ext uri="{9D8B030D-6E8A-4147-A177-3AD203B41FA5}">
                      <a16:colId xmlns:a16="http://schemas.microsoft.com/office/drawing/2014/main" val="20003"/>
                    </a:ext>
                  </a:extLst>
                </a:gridCol>
                <a:gridCol w="1165549">
                  <a:extLst>
                    <a:ext uri="{9D8B030D-6E8A-4147-A177-3AD203B41FA5}">
                      <a16:colId xmlns:a16="http://schemas.microsoft.com/office/drawing/2014/main" val="20004"/>
                    </a:ext>
                  </a:extLst>
                </a:gridCol>
              </a:tblGrid>
              <a:tr h="0">
                <a:tc>
                  <a:txBody>
                    <a:bodyPr/>
                    <a:lstStyle/>
                    <a:p>
                      <a:pPr algn="just">
                        <a:lnSpc>
                          <a:spcPct val="150000"/>
                        </a:lnSpc>
                        <a:spcAft>
                          <a:spcPts val="0"/>
                        </a:spcAft>
                      </a:pPr>
                      <a:r>
                        <a:rPr lang="en-ZA"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Branch line/cluster</a:t>
                      </a:r>
                      <a:endParaRPr lang="en-ZA" sz="1400" b="1" dirty="0">
                        <a:solidFill>
                          <a:schemeClr val="bg1"/>
                        </a:solidFill>
                        <a:effectLst/>
                        <a:latin typeface="EYInterstate Light" panose="02000506000000020004"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50000"/>
                        </a:lnSpc>
                        <a:spcAft>
                          <a:spcPts val="0"/>
                        </a:spcAft>
                      </a:pPr>
                      <a:r>
                        <a:rPr lang="en-ZA"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Benefit</a:t>
                      </a:r>
                      <a:r>
                        <a:rPr lang="en-ZA" sz="1400" b="1"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Cost </a:t>
                      </a:r>
                      <a:r>
                        <a:rPr lang="en-ZA"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ratio</a:t>
                      </a:r>
                      <a:endParaRPr lang="en-ZA" sz="1400" b="1" dirty="0">
                        <a:solidFill>
                          <a:schemeClr val="bg1"/>
                        </a:solidFill>
                        <a:effectLst/>
                        <a:latin typeface="EYInterstate Light" panose="02000506000000020004"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50000"/>
                        </a:lnSpc>
                        <a:spcAft>
                          <a:spcPts val="0"/>
                        </a:spcAft>
                      </a:pPr>
                      <a:r>
                        <a:rPr lang="en-ZA" sz="14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ENPV benefits</a:t>
                      </a:r>
                      <a:endParaRPr lang="en-ZA" sz="1400" b="1">
                        <a:solidFill>
                          <a:schemeClr val="bg1"/>
                        </a:solidFill>
                        <a:effectLst/>
                        <a:latin typeface="EYInterstate Light" panose="02000506000000020004"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50000"/>
                        </a:lnSpc>
                        <a:spcAft>
                          <a:spcPts val="0"/>
                        </a:spcAft>
                      </a:pPr>
                      <a:r>
                        <a:rPr lang="en-ZA" sz="14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Total benefits</a:t>
                      </a:r>
                      <a:endParaRPr lang="en-ZA" sz="1400" b="1">
                        <a:solidFill>
                          <a:schemeClr val="bg1"/>
                        </a:solidFill>
                        <a:effectLst/>
                        <a:latin typeface="EYInterstate Light" panose="02000506000000020004"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50000"/>
                        </a:lnSpc>
                        <a:spcAft>
                          <a:spcPts val="0"/>
                        </a:spcAft>
                      </a:pPr>
                      <a:r>
                        <a:rPr lang="en-ZA"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Total costs</a:t>
                      </a:r>
                      <a:endParaRPr lang="en-ZA" sz="1400" b="1" dirty="0">
                        <a:solidFill>
                          <a:schemeClr val="bg1"/>
                        </a:solidFill>
                        <a:effectLst/>
                        <a:latin typeface="EYInterstate Light" panose="02000506000000020004"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en-ZA" sz="140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Kroonstad</a:t>
                      </a:r>
                      <a:endParaRPr lang="en-ZA" sz="1400">
                        <a:solidFill>
                          <a:schemeClr val="tx1">
                            <a:lumMod val="85000"/>
                            <a:lumOff val="15000"/>
                          </a:schemeClr>
                        </a:solidFill>
                        <a:effectLst/>
                        <a:latin typeface="EYInterstate Light" panose="02000506000000020004"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n-ZA" sz="140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1.68</a:t>
                      </a:r>
                      <a:endParaRPr lang="en-ZA" sz="1400">
                        <a:solidFill>
                          <a:schemeClr val="tx1">
                            <a:lumMod val="85000"/>
                            <a:lumOff val="15000"/>
                          </a:schemeClr>
                        </a:solidFill>
                        <a:effectLst/>
                        <a:latin typeface="EYInterstate Light" panose="02000506000000020004"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n-ZA" sz="140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R 368 m</a:t>
                      </a:r>
                      <a:endParaRPr lang="en-ZA" sz="1400">
                        <a:solidFill>
                          <a:schemeClr val="tx1">
                            <a:lumMod val="85000"/>
                            <a:lumOff val="15000"/>
                          </a:schemeClr>
                        </a:solidFill>
                        <a:effectLst/>
                        <a:latin typeface="EYInterstate Light" panose="02000506000000020004"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n-ZA" sz="140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R 2 460 m</a:t>
                      </a:r>
                      <a:endParaRPr lang="en-ZA" sz="1400">
                        <a:solidFill>
                          <a:schemeClr val="tx1">
                            <a:lumMod val="85000"/>
                            <a:lumOff val="15000"/>
                          </a:schemeClr>
                        </a:solidFill>
                        <a:effectLst/>
                        <a:latin typeface="EYInterstate Light" panose="02000506000000020004"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n-ZA" sz="140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R 1 338 m</a:t>
                      </a:r>
                      <a:endParaRPr lang="en-ZA" sz="1400">
                        <a:solidFill>
                          <a:schemeClr val="tx1">
                            <a:lumMod val="85000"/>
                            <a:lumOff val="15000"/>
                          </a:schemeClr>
                        </a:solidFill>
                        <a:effectLst/>
                        <a:latin typeface="EYInterstate Light" panose="02000506000000020004"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0">
                <a:tc>
                  <a:txBody>
                    <a:bodyPr/>
                    <a:lstStyle/>
                    <a:p>
                      <a:pPr algn="just">
                        <a:lnSpc>
                          <a:spcPct val="150000"/>
                        </a:lnSpc>
                        <a:spcAft>
                          <a:spcPts val="0"/>
                        </a:spcAft>
                      </a:pPr>
                      <a:r>
                        <a:rPr lang="en-ZA" sz="140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Mthatha-Amabele</a:t>
                      </a:r>
                      <a:endParaRPr lang="en-ZA" sz="1400">
                        <a:solidFill>
                          <a:schemeClr val="tx1">
                            <a:lumMod val="85000"/>
                            <a:lumOff val="15000"/>
                          </a:schemeClr>
                        </a:solidFill>
                        <a:effectLst/>
                        <a:latin typeface="EYInterstate Light" panose="02000506000000020004"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1.52</a:t>
                      </a:r>
                      <a:endParaRPr lang="en-ZA" sz="1400">
                        <a:solidFill>
                          <a:schemeClr val="tx1">
                            <a:lumMod val="85000"/>
                            <a:lumOff val="15000"/>
                          </a:schemeClr>
                        </a:solidFill>
                        <a:effectLst/>
                        <a:latin typeface="EYInterstate Light" panose="02000506000000020004"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R481 m</a:t>
                      </a:r>
                      <a:endParaRPr lang="en-ZA" sz="1400">
                        <a:solidFill>
                          <a:schemeClr val="tx1">
                            <a:lumMod val="85000"/>
                            <a:lumOff val="15000"/>
                          </a:schemeClr>
                        </a:solidFill>
                        <a:effectLst/>
                        <a:latin typeface="EYInterstate Light" panose="02000506000000020004"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R 3 065 m</a:t>
                      </a:r>
                      <a:endParaRPr lang="en-ZA" sz="1400">
                        <a:solidFill>
                          <a:schemeClr val="tx1">
                            <a:lumMod val="85000"/>
                            <a:lumOff val="15000"/>
                          </a:schemeClr>
                        </a:solidFill>
                        <a:effectLst/>
                        <a:latin typeface="EYInterstate Light" panose="02000506000000020004"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R 2 154 m</a:t>
                      </a:r>
                      <a:endParaRPr lang="en-ZA" sz="1400">
                        <a:solidFill>
                          <a:schemeClr val="tx1">
                            <a:lumMod val="85000"/>
                            <a:lumOff val="15000"/>
                          </a:schemeClr>
                        </a:solidFill>
                        <a:effectLst/>
                        <a:latin typeface="EYInterstate Light" panose="02000506000000020004"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just">
                        <a:lnSpc>
                          <a:spcPct val="150000"/>
                        </a:lnSpc>
                        <a:spcAft>
                          <a:spcPts val="0"/>
                        </a:spcAft>
                      </a:pPr>
                      <a:r>
                        <a:rPr lang="en-ZA" sz="140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Sterkstroom-Maclear</a:t>
                      </a:r>
                      <a:endParaRPr lang="en-ZA" sz="1400">
                        <a:solidFill>
                          <a:schemeClr val="tx1">
                            <a:lumMod val="85000"/>
                            <a:lumOff val="15000"/>
                          </a:schemeClr>
                        </a:solidFill>
                        <a:effectLst/>
                        <a:latin typeface="EYInterstate Light" panose="02000506000000020004"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1.18</a:t>
                      </a:r>
                      <a:endParaRPr lang="en-ZA" sz="1400">
                        <a:solidFill>
                          <a:schemeClr val="tx1">
                            <a:lumMod val="85000"/>
                            <a:lumOff val="15000"/>
                          </a:schemeClr>
                        </a:solidFill>
                        <a:effectLst/>
                        <a:latin typeface="EYInterstate Light" panose="02000506000000020004"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R 174</a:t>
                      </a:r>
                      <a:endParaRPr lang="en-ZA" sz="1400">
                        <a:solidFill>
                          <a:schemeClr val="tx1">
                            <a:lumMod val="85000"/>
                            <a:lumOff val="15000"/>
                          </a:schemeClr>
                        </a:solidFill>
                        <a:effectLst/>
                        <a:latin typeface="EYInterstate Light" panose="02000506000000020004"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R 2 896 m</a:t>
                      </a:r>
                      <a:endParaRPr lang="en-ZA" sz="1400">
                        <a:solidFill>
                          <a:schemeClr val="tx1">
                            <a:lumMod val="85000"/>
                            <a:lumOff val="15000"/>
                          </a:schemeClr>
                        </a:solidFill>
                        <a:effectLst/>
                        <a:latin typeface="EYInterstate Light" panose="02000506000000020004"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R 2 273 m</a:t>
                      </a:r>
                      <a:endParaRPr lang="en-ZA" sz="1400">
                        <a:solidFill>
                          <a:schemeClr val="tx1">
                            <a:lumMod val="85000"/>
                            <a:lumOff val="15000"/>
                          </a:schemeClr>
                        </a:solidFill>
                        <a:effectLst/>
                        <a:latin typeface="EYInterstate Light" panose="02000506000000020004"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just">
                        <a:lnSpc>
                          <a:spcPct val="150000"/>
                        </a:lnSpc>
                        <a:spcAft>
                          <a:spcPts val="0"/>
                        </a:spcAft>
                      </a:pPr>
                      <a:r>
                        <a:rPr lang="en-ZA" sz="1400" dirty="0" err="1">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Empangeni-Nkwalini</a:t>
                      </a:r>
                      <a:endParaRPr lang="en-ZA" sz="1400" dirty="0">
                        <a:solidFill>
                          <a:schemeClr val="tx1">
                            <a:lumMod val="85000"/>
                            <a:lumOff val="15000"/>
                          </a:schemeClr>
                        </a:solidFill>
                        <a:effectLst/>
                        <a:latin typeface="EYInterstate Light" panose="02000506000000020004"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dirty="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1.14</a:t>
                      </a:r>
                      <a:endParaRPr lang="en-ZA" sz="1400" dirty="0">
                        <a:solidFill>
                          <a:schemeClr val="tx1">
                            <a:lumMod val="85000"/>
                            <a:lumOff val="15000"/>
                          </a:schemeClr>
                        </a:solidFill>
                        <a:effectLst/>
                        <a:latin typeface="EYInterstate Light" panose="02000506000000020004"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dirty="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R 48 m</a:t>
                      </a:r>
                      <a:endParaRPr lang="en-ZA" sz="1400" dirty="0">
                        <a:solidFill>
                          <a:schemeClr val="tx1">
                            <a:lumMod val="85000"/>
                            <a:lumOff val="15000"/>
                          </a:schemeClr>
                        </a:solidFill>
                        <a:effectLst/>
                        <a:latin typeface="EYInterstate Light" panose="02000506000000020004"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dirty="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R 1033 m</a:t>
                      </a:r>
                      <a:endParaRPr lang="en-ZA" sz="1400" dirty="0">
                        <a:solidFill>
                          <a:schemeClr val="tx1">
                            <a:lumMod val="85000"/>
                            <a:lumOff val="15000"/>
                          </a:schemeClr>
                        </a:solidFill>
                        <a:effectLst/>
                        <a:latin typeface="EYInterstate Light" panose="02000506000000020004"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R 868 m</a:t>
                      </a:r>
                      <a:endParaRPr lang="en-ZA" sz="1400">
                        <a:solidFill>
                          <a:schemeClr val="tx1">
                            <a:lumMod val="85000"/>
                            <a:lumOff val="15000"/>
                          </a:schemeClr>
                        </a:solidFill>
                        <a:effectLst/>
                        <a:latin typeface="EYInterstate Light" panose="02000506000000020004"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just">
                        <a:lnSpc>
                          <a:spcPct val="150000"/>
                        </a:lnSpc>
                        <a:spcAft>
                          <a:spcPts val="0"/>
                        </a:spcAft>
                      </a:pPr>
                      <a:r>
                        <a:rPr lang="en-ZA" sz="1400" dirty="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Nelspruit</a:t>
                      </a:r>
                      <a:endParaRPr lang="en-ZA" sz="1400" dirty="0">
                        <a:solidFill>
                          <a:schemeClr val="tx1">
                            <a:lumMod val="85000"/>
                            <a:lumOff val="15000"/>
                          </a:schemeClr>
                        </a:solidFill>
                        <a:effectLst/>
                        <a:latin typeface="EYInterstate Light" panose="02000506000000020004"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1.27</a:t>
                      </a:r>
                      <a:endParaRPr lang="en-ZA" sz="1400">
                        <a:solidFill>
                          <a:schemeClr val="tx1">
                            <a:lumMod val="85000"/>
                            <a:lumOff val="15000"/>
                          </a:schemeClr>
                        </a:solidFill>
                        <a:effectLst/>
                        <a:latin typeface="EYInterstate Light" panose="02000506000000020004"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dirty="0" smtClean="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R118 </a:t>
                      </a:r>
                      <a:r>
                        <a:rPr lang="en-ZA" sz="1400" dirty="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m</a:t>
                      </a:r>
                      <a:endParaRPr lang="en-ZA" sz="1400" dirty="0">
                        <a:solidFill>
                          <a:schemeClr val="tx1">
                            <a:lumMod val="85000"/>
                            <a:lumOff val="15000"/>
                          </a:schemeClr>
                        </a:solidFill>
                        <a:effectLst/>
                        <a:latin typeface="EYInterstate Light" panose="02000506000000020004"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dirty="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R1 461 m</a:t>
                      </a:r>
                      <a:endParaRPr lang="en-ZA" sz="1400" dirty="0">
                        <a:solidFill>
                          <a:schemeClr val="tx1">
                            <a:lumMod val="85000"/>
                            <a:lumOff val="15000"/>
                          </a:schemeClr>
                        </a:solidFill>
                        <a:effectLst/>
                        <a:latin typeface="EYInterstate Light" panose="02000506000000020004"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dirty="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R 1078 m</a:t>
                      </a:r>
                      <a:endParaRPr lang="en-ZA" sz="1400" dirty="0">
                        <a:solidFill>
                          <a:schemeClr val="tx1">
                            <a:lumMod val="85000"/>
                            <a:lumOff val="15000"/>
                          </a:schemeClr>
                        </a:solidFill>
                        <a:effectLst/>
                        <a:latin typeface="EYInterstate Light" panose="02000506000000020004"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41619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63"/>
            <a:ext cx="6419056" cy="1143000"/>
          </a:xfrm>
        </p:spPr>
        <p:txBody>
          <a:bodyPr>
            <a:normAutofit/>
          </a:bodyPr>
          <a:lstStyle/>
          <a:p>
            <a:r>
              <a:rPr lang="en-ZA" sz="2400" b="1" dirty="0" smtClean="0"/>
              <a:t>Selection of Kroonstad as nominated pilot line</a:t>
            </a:r>
            <a:endParaRPr lang="en-ZA" sz="2400" b="1" dirty="0"/>
          </a:p>
        </p:txBody>
      </p:sp>
      <p:sp>
        <p:nvSpPr>
          <p:cNvPr id="4" name="TextBox 3"/>
          <p:cNvSpPr txBox="1"/>
          <p:nvPr/>
        </p:nvSpPr>
        <p:spPr>
          <a:xfrm>
            <a:off x="467544" y="1250405"/>
            <a:ext cx="8280920" cy="3602012"/>
          </a:xfrm>
          <a:prstGeom prst="rect">
            <a:avLst/>
          </a:prstGeom>
          <a:noFill/>
        </p:spPr>
        <p:txBody>
          <a:bodyPr wrap="square" lIns="0" tIns="36576" rIns="0" bIns="0" rtlCol="0">
            <a:spAutoFit/>
          </a:bodyPr>
          <a:lstStyle/>
          <a:p>
            <a:pPr>
              <a:lnSpc>
                <a:spcPts val="2200"/>
              </a:lnSpc>
              <a:spcBef>
                <a:spcPts val="0"/>
              </a:spcBef>
              <a:spcAft>
                <a:spcPts val="600"/>
              </a:spcAft>
              <a:buClr>
                <a:srgbClr val="F69200"/>
              </a:buClr>
            </a:pPr>
            <a:r>
              <a:rPr lang="en-ZA" sz="1400" b="1" dirty="0">
                <a:solidFill>
                  <a:schemeClr val="tx1">
                    <a:lumMod val="50000"/>
                    <a:lumOff val="50000"/>
                  </a:schemeClr>
                </a:solidFill>
                <a:latin typeface="Arial" pitchFamily="34" charset="0"/>
                <a:ea typeface="+mn-ea"/>
                <a:cs typeface="Arial" pitchFamily="34" charset="0"/>
              </a:rPr>
              <a:t>Based on these outcomes, from the commercial, economic and implementation point of view, the Kroonstad cluster is recommended as the pilot for implementation. This is due to the fact that the cluster: </a:t>
            </a:r>
          </a:p>
          <a:p>
            <a:pPr marL="342900" lvl="0" indent="-342900">
              <a:lnSpc>
                <a:spcPts val="2200"/>
              </a:lnSpc>
              <a:spcBef>
                <a:spcPts val="0"/>
              </a:spcBef>
              <a:spcAft>
                <a:spcPts val="600"/>
              </a:spcAft>
              <a:buClr>
                <a:srgbClr val="F69200"/>
              </a:buClr>
              <a:buFont typeface="Wingdings" pitchFamily="2" charset="2"/>
              <a:buChar char="Ø"/>
            </a:pPr>
            <a:r>
              <a:rPr lang="en-ZA" sz="1200" dirty="0" smtClean="0">
                <a:solidFill>
                  <a:schemeClr val="tx1">
                    <a:lumMod val="50000"/>
                    <a:lumOff val="50000"/>
                  </a:schemeClr>
                </a:solidFill>
                <a:latin typeface="Arial" pitchFamily="34" charset="0"/>
                <a:ea typeface="+mn-ea"/>
                <a:cs typeface="Arial" pitchFamily="34" charset="0"/>
              </a:rPr>
              <a:t>Does </a:t>
            </a:r>
            <a:r>
              <a:rPr lang="en-ZA" sz="1200" dirty="0">
                <a:solidFill>
                  <a:schemeClr val="tx1">
                    <a:lumMod val="50000"/>
                    <a:lumOff val="50000"/>
                  </a:schemeClr>
                </a:solidFill>
                <a:latin typeface="Arial" pitchFamily="34" charset="0"/>
                <a:ea typeface="+mn-ea"/>
                <a:cs typeface="Arial" pitchFamily="34" charset="0"/>
              </a:rPr>
              <a:t>not require a subsidy in order to proceed to </a:t>
            </a:r>
            <a:r>
              <a:rPr lang="en-ZA" sz="1200" dirty="0" smtClean="0">
                <a:solidFill>
                  <a:schemeClr val="tx1">
                    <a:lumMod val="50000"/>
                    <a:lumOff val="50000"/>
                  </a:schemeClr>
                </a:solidFill>
                <a:latin typeface="Arial" pitchFamily="34" charset="0"/>
                <a:ea typeface="+mn-ea"/>
                <a:cs typeface="Arial" pitchFamily="34" charset="0"/>
              </a:rPr>
              <a:t>implementation;</a:t>
            </a:r>
          </a:p>
          <a:p>
            <a:pPr marL="342900" lvl="0" indent="-342900">
              <a:lnSpc>
                <a:spcPts val="2200"/>
              </a:lnSpc>
              <a:spcBef>
                <a:spcPts val="0"/>
              </a:spcBef>
              <a:spcAft>
                <a:spcPts val="600"/>
              </a:spcAft>
              <a:buClr>
                <a:srgbClr val="F69200"/>
              </a:buClr>
              <a:buFont typeface="Wingdings" pitchFamily="2" charset="2"/>
              <a:buChar char="Ø"/>
            </a:pPr>
            <a:r>
              <a:rPr lang="en-ZA" sz="1200" dirty="0" smtClean="0">
                <a:solidFill>
                  <a:schemeClr val="tx1">
                    <a:lumMod val="50000"/>
                    <a:lumOff val="50000"/>
                  </a:schemeClr>
                </a:solidFill>
                <a:latin typeface="Arial" pitchFamily="34" charset="0"/>
                <a:ea typeface="+mn-ea"/>
                <a:cs typeface="Arial" pitchFamily="34" charset="0"/>
              </a:rPr>
              <a:t>The </a:t>
            </a:r>
            <a:r>
              <a:rPr lang="en-ZA" sz="1200" dirty="0">
                <a:solidFill>
                  <a:schemeClr val="tx1">
                    <a:lumMod val="50000"/>
                    <a:lumOff val="50000"/>
                  </a:schemeClr>
                </a:solidFill>
                <a:latin typeface="Arial" pitchFamily="34" charset="0"/>
                <a:ea typeface="+mn-ea"/>
                <a:cs typeface="Arial" pitchFamily="34" charset="0"/>
              </a:rPr>
              <a:t>cluster requires a low level of investment and has a stable set of demand from key anchor tenants;</a:t>
            </a:r>
          </a:p>
          <a:p>
            <a:pPr marL="342900" lvl="0" indent="-342900">
              <a:lnSpc>
                <a:spcPts val="2200"/>
              </a:lnSpc>
              <a:spcBef>
                <a:spcPts val="0"/>
              </a:spcBef>
              <a:spcAft>
                <a:spcPts val="600"/>
              </a:spcAft>
              <a:buClr>
                <a:srgbClr val="F69200"/>
              </a:buClr>
              <a:buFont typeface="Wingdings" pitchFamily="2" charset="2"/>
              <a:buChar char="Ø"/>
            </a:pPr>
            <a:r>
              <a:rPr lang="en-ZA" sz="1200" dirty="0" smtClean="0">
                <a:solidFill>
                  <a:schemeClr val="tx1">
                    <a:lumMod val="50000"/>
                    <a:lumOff val="50000"/>
                  </a:schemeClr>
                </a:solidFill>
                <a:latin typeface="Arial" pitchFamily="34" charset="0"/>
                <a:ea typeface="+mn-ea"/>
                <a:cs typeface="Arial" pitchFamily="34" charset="0"/>
              </a:rPr>
              <a:t>The </a:t>
            </a:r>
            <a:r>
              <a:rPr lang="en-ZA" sz="1200" dirty="0">
                <a:solidFill>
                  <a:schemeClr val="tx1">
                    <a:lumMod val="50000"/>
                    <a:lumOff val="50000"/>
                  </a:schemeClr>
                </a:solidFill>
                <a:latin typeface="Arial" pitchFamily="34" charset="0"/>
                <a:ea typeface="+mn-ea"/>
                <a:cs typeface="Arial" pitchFamily="34" charset="0"/>
              </a:rPr>
              <a:t>highest benefit to cost ratio and </a:t>
            </a:r>
            <a:r>
              <a:rPr lang="en-ZA" sz="1200" dirty="0" smtClean="0">
                <a:solidFill>
                  <a:schemeClr val="tx1">
                    <a:lumMod val="50000"/>
                    <a:lumOff val="50000"/>
                  </a:schemeClr>
                </a:solidFill>
                <a:latin typeface="Arial" pitchFamily="34" charset="0"/>
                <a:ea typeface="+mn-ea"/>
                <a:cs typeface="Arial" pitchFamily="34" charset="0"/>
              </a:rPr>
              <a:t>a positive Net Present Value;</a:t>
            </a:r>
            <a:endParaRPr lang="en-ZA" sz="1200" dirty="0">
              <a:solidFill>
                <a:schemeClr val="tx1">
                  <a:lumMod val="50000"/>
                  <a:lumOff val="50000"/>
                </a:schemeClr>
              </a:solidFill>
              <a:latin typeface="Arial" pitchFamily="34" charset="0"/>
              <a:ea typeface="+mn-ea"/>
              <a:cs typeface="Arial" pitchFamily="34" charset="0"/>
            </a:endParaRPr>
          </a:p>
          <a:p>
            <a:pPr marL="342900" lvl="0" indent="-342900">
              <a:lnSpc>
                <a:spcPts val="2200"/>
              </a:lnSpc>
              <a:spcBef>
                <a:spcPts val="0"/>
              </a:spcBef>
              <a:spcAft>
                <a:spcPts val="600"/>
              </a:spcAft>
              <a:buClr>
                <a:srgbClr val="F69200"/>
              </a:buClr>
              <a:buFont typeface="Wingdings" pitchFamily="2" charset="2"/>
              <a:buChar char="Ø"/>
            </a:pPr>
            <a:r>
              <a:rPr lang="en-ZA" sz="1200" dirty="0" smtClean="0">
                <a:solidFill>
                  <a:schemeClr val="tx1">
                    <a:lumMod val="50000"/>
                    <a:lumOff val="50000"/>
                  </a:schemeClr>
                </a:solidFill>
                <a:latin typeface="Arial" pitchFamily="34" charset="0"/>
                <a:ea typeface="+mn-ea"/>
                <a:cs typeface="Arial" pitchFamily="34" charset="0"/>
              </a:rPr>
              <a:t>Has </a:t>
            </a:r>
            <a:r>
              <a:rPr lang="en-ZA" sz="1200" dirty="0">
                <a:solidFill>
                  <a:schemeClr val="tx1">
                    <a:lumMod val="50000"/>
                    <a:lumOff val="50000"/>
                  </a:schemeClr>
                </a:solidFill>
                <a:latin typeface="Arial" pitchFamily="34" charset="0"/>
                <a:ea typeface="+mn-ea"/>
                <a:cs typeface="Arial" pitchFamily="34" charset="0"/>
              </a:rPr>
              <a:t>a high probability of success due to strong levels of demand </a:t>
            </a:r>
            <a:r>
              <a:rPr lang="en-ZA" sz="1200" dirty="0" smtClean="0">
                <a:solidFill>
                  <a:schemeClr val="tx1">
                    <a:lumMod val="50000"/>
                    <a:lumOff val="50000"/>
                  </a:schemeClr>
                </a:solidFill>
                <a:latin typeface="Arial" pitchFamily="34" charset="0"/>
                <a:ea typeface="+mn-ea"/>
                <a:cs typeface="Arial" pitchFamily="34" charset="0"/>
              </a:rPr>
              <a:t>currently;</a:t>
            </a:r>
          </a:p>
          <a:p>
            <a:pPr marL="342900" lvl="0" indent="-342900">
              <a:lnSpc>
                <a:spcPts val="2200"/>
              </a:lnSpc>
              <a:spcBef>
                <a:spcPts val="0"/>
              </a:spcBef>
              <a:spcAft>
                <a:spcPts val="600"/>
              </a:spcAft>
              <a:buClr>
                <a:srgbClr val="F69200"/>
              </a:buClr>
              <a:buFont typeface="Wingdings" pitchFamily="2" charset="2"/>
              <a:buChar char="Ø"/>
            </a:pPr>
            <a:r>
              <a:rPr lang="en-ZA" sz="1200" dirty="0" smtClean="0">
                <a:solidFill>
                  <a:schemeClr val="tx1">
                    <a:lumMod val="50000"/>
                    <a:lumOff val="50000"/>
                  </a:schemeClr>
                </a:solidFill>
                <a:latin typeface="Arial" pitchFamily="34" charset="0"/>
                <a:ea typeface="+mn-ea"/>
                <a:cs typeface="Arial" pitchFamily="34" charset="0"/>
              </a:rPr>
              <a:t>Does </a:t>
            </a:r>
            <a:r>
              <a:rPr lang="en-ZA" sz="1200" dirty="0">
                <a:solidFill>
                  <a:schemeClr val="tx1">
                    <a:lumMod val="50000"/>
                    <a:lumOff val="50000"/>
                  </a:schemeClr>
                </a:solidFill>
                <a:latin typeface="Arial" pitchFamily="34" charset="0"/>
                <a:ea typeface="+mn-ea"/>
                <a:cs typeface="Arial" pitchFamily="34" charset="0"/>
              </a:rPr>
              <a:t>not require a big shift in policy to assist with implementation, but can also benefit from an increase in the level of support either through a focussed agricultural strategy in the region, or through a subsidy taking the current levels of funding aimed at the road transport sector already; </a:t>
            </a:r>
          </a:p>
          <a:p>
            <a:pPr marL="285750" indent="-285750">
              <a:lnSpc>
                <a:spcPts val="2200"/>
              </a:lnSpc>
              <a:spcBef>
                <a:spcPts val="0"/>
              </a:spcBef>
              <a:spcAft>
                <a:spcPts val="600"/>
              </a:spcAft>
              <a:buClr>
                <a:srgbClr val="F69200"/>
              </a:buClr>
              <a:buSzPct val="70000"/>
              <a:buFont typeface="Arial" pitchFamily="34" charset="0"/>
              <a:buChar char="►"/>
            </a:pPr>
            <a:endParaRPr lang="en-ZA" sz="1400" b="1" dirty="0">
              <a:solidFill>
                <a:schemeClr val="tx1">
                  <a:lumMod val="50000"/>
                  <a:lumOff val="50000"/>
                </a:schemeClr>
              </a:solidFill>
              <a:latin typeface="Arial" pitchFamily="34" charset="0"/>
              <a:ea typeface="+mn-ea"/>
              <a:cs typeface="Arial" pitchFamily="34" charset="0"/>
            </a:endParaRPr>
          </a:p>
        </p:txBody>
      </p:sp>
      <p:sp>
        <p:nvSpPr>
          <p:cNvPr id="5" name="TextBox 4"/>
          <p:cNvSpPr txBox="1"/>
          <p:nvPr/>
        </p:nvSpPr>
        <p:spPr>
          <a:xfrm>
            <a:off x="617037" y="5085184"/>
            <a:ext cx="8131427" cy="853632"/>
          </a:xfrm>
          <a:prstGeom prst="rect">
            <a:avLst/>
          </a:prstGeom>
          <a:solidFill>
            <a:schemeClr val="accent3"/>
          </a:solidFill>
        </p:spPr>
        <p:txBody>
          <a:bodyPr wrap="square" lIns="0" tIns="36576" rIns="0" bIns="0" rtlCol="0">
            <a:spAutoFit/>
          </a:bodyPr>
          <a:lstStyle/>
          <a:p>
            <a:pPr algn="ctr">
              <a:lnSpc>
                <a:spcPts val="2200"/>
              </a:lnSpc>
              <a:spcBef>
                <a:spcPts val="0"/>
              </a:spcBef>
              <a:spcAft>
                <a:spcPts val="600"/>
              </a:spcAft>
              <a:buClr>
                <a:srgbClr val="F69200"/>
              </a:buClr>
            </a:pPr>
            <a:r>
              <a:rPr lang="en-ZA" sz="1400" b="1" dirty="0" smtClean="0">
                <a:latin typeface="Arial" pitchFamily="34" charset="0"/>
                <a:ea typeface="+mn-ea"/>
                <a:cs typeface="Arial" pitchFamily="34" charset="0"/>
              </a:rPr>
              <a:t>The successful implementation </a:t>
            </a:r>
            <a:r>
              <a:rPr lang="en-ZA" sz="1400" b="1" dirty="0">
                <a:latin typeface="Arial" pitchFamily="34" charset="0"/>
                <a:ea typeface="+mn-ea"/>
                <a:cs typeface="Arial" pitchFamily="34" charset="0"/>
              </a:rPr>
              <a:t>of the Kroonstad cluster can also start to build on the momentum for the full development of a programmatic approach to the revitalisation of branch lines in South Africa. </a:t>
            </a:r>
            <a:endParaRPr lang="en-ZA" sz="1400" b="1" dirty="0" smtClean="0">
              <a:latin typeface="Arial" pitchFamily="34" charset="0"/>
              <a:ea typeface="+mn-ea"/>
              <a:cs typeface="Arial" pitchFamily="34" charset="0"/>
            </a:endParaRPr>
          </a:p>
        </p:txBody>
      </p:sp>
    </p:spTree>
    <p:extLst>
      <p:ext uri="{BB962C8B-B14F-4D97-AF65-F5344CB8AC3E}">
        <p14:creationId xmlns:p14="http://schemas.microsoft.com/office/powerpoint/2010/main" val="336331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63"/>
            <a:ext cx="8229600" cy="1027473"/>
          </a:xfrm>
        </p:spPr>
        <p:txBody>
          <a:bodyPr>
            <a:normAutofit/>
          </a:bodyPr>
          <a:lstStyle/>
          <a:p>
            <a:r>
              <a:rPr lang="en-ZA" sz="2400" b="1" dirty="0" err="1" smtClean="0"/>
              <a:t>Wayfoward</a:t>
            </a:r>
            <a:endParaRPr lang="en-ZA" sz="2400" b="1" dirty="0"/>
          </a:p>
        </p:txBody>
      </p:sp>
      <p:sp>
        <p:nvSpPr>
          <p:cNvPr id="3" name="Content Placeholder 2"/>
          <p:cNvSpPr>
            <a:spLocks noGrp="1"/>
          </p:cNvSpPr>
          <p:nvPr>
            <p:ph idx="1"/>
          </p:nvPr>
        </p:nvSpPr>
        <p:spPr/>
        <p:txBody>
          <a:bodyPr>
            <a:normAutofit/>
          </a:bodyPr>
          <a:lstStyle/>
          <a:p>
            <a:pPr>
              <a:lnSpc>
                <a:spcPts val="2200"/>
              </a:lnSpc>
              <a:spcBef>
                <a:spcPts val="0"/>
              </a:spcBef>
              <a:spcAft>
                <a:spcPts val="600"/>
              </a:spcAft>
              <a:buFont typeface="Wingdings" pitchFamily="2" charset="2"/>
              <a:buChar char="Ø"/>
            </a:pPr>
            <a:r>
              <a:rPr lang="en-US" sz="1400" dirty="0" smtClean="0"/>
              <a:t>Implementation of the pilot Branchline </a:t>
            </a:r>
            <a:endParaRPr lang="en-US" sz="1400" dirty="0" smtClean="0"/>
          </a:p>
        </p:txBody>
      </p:sp>
    </p:spTree>
    <p:extLst>
      <p:ext uri="{BB962C8B-B14F-4D97-AF65-F5344CB8AC3E}">
        <p14:creationId xmlns:p14="http://schemas.microsoft.com/office/powerpoint/2010/main" val="2747492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476672"/>
            <a:ext cx="7772400" cy="1470025"/>
          </a:xfrm>
        </p:spPr>
        <p:txBody>
          <a:bodyPr/>
          <a:lstStyle/>
          <a:p>
            <a:r>
              <a:rPr lang="en-ZA" dirty="0" smtClean="0"/>
              <a:t>THANK YOU</a:t>
            </a:r>
            <a:endParaRPr lang="en-ZA" dirty="0"/>
          </a:p>
        </p:txBody>
      </p:sp>
      <p:pic>
        <p:nvPicPr>
          <p:cNvPr id="5" name="Picture 4"/>
          <p:cNvPicPr>
            <a:picLocks noChangeAspect="1"/>
          </p:cNvPicPr>
          <p:nvPr/>
        </p:nvPicPr>
        <p:blipFill>
          <a:blip r:embed="rId2"/>
          <a:stretch>
            <a:fillRect/>
          </a:stretch>
        </p:blipFill>
        <p:spPr>
          <a:xfrm>
            <a:off x="323528" y="2420888"/>
            <a:ext cx="8352927" cy="4059434"/>
          </a:xfrm>
          <a:prstGeom prst="rect">
            <a:avLst/>
          </a:prstGeom>
        </p:spPr>
      </p:pic>
      <p:sp>
        <p:nvSpPr>
          <p:cNvPr id="6" name="Rectangle 5"/>
          <p:cNvSpPr/>
          <p:nvPr/>
        </p:nvSpPr>
        <p:spPr>
          <a:xfrm>
            <a:off x="2483768" y="2637075"/>
            <a:ext cx="3602268" cy="369332"/>
          </a:xfrm>
          <a:prstGeom prst="rect">
            <a:avLst/>
          </a:prstGeom>
        </p:spPr>
        <p:txBody>
          <a:bodyPr wrap="none">
            <a:spAutoFit/>
          </a:bodyPr>
          <a:lstStyle/>
          <a:p>
            <a:r>
              <a:rPr lang="en-US" b="1" dirty="0">
                <a:latin typeface="Times New Roman" panose="02020603050405020304" pitchFamily="18" charset="0"/>
              </a:rPr>
              <a:t>Death of </a:t>
            </a:r>
            <a:r>
              <a:rPr lang="en-US" b="1" dirty="0" err="1">
                <a:latin typeface="Times New Roman" panose="02020603050405020304" pitchFamily="18" charset="0"/>
              </a:rPr>
              <a:t>Graaff-Reinet</a:t>
            </a:r>
            <a:r>
              <a:rPr lang="en-US" b="1" dirty="0">
                <a:latin typeface="Times New Roman" panose="02020603050405020304" pitchFamily="18" charset="0"/>
              </a:rPr>
              <a:t> rail traffic</a:t>
            </a:r>
            <a:r>
              <a:rPr lang="en-US" dirty="0">
                <a:latin typeface="Times New Roman" panose="02020603050405020304" pitchFamily="18" charset="0"/>
              </a:rPr>
              <a:t> </a:t>
            </a:r>
            <a:endParaRPr lang="en-GB" dirty="0"/>
          </a:p>
        </p:txBody>
      </p:sp>
    </p:spTree>
    <p:extLst>
      <p:ext uri="{BB962C8B-B14F-4D97-AF65-F5344CB8AC3E}">
        <p14:creationId xmlns:p14="http://schemas.microsoft.com/office/powerpoint/2010/main" val="395905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TestEmblem"/>
          <p:cNvPicPr>
            <a:picLocks noChangeAspect="1" noChangeArrowheads="1"/>
          </p:cNvPicPr>
          <p:nvPr>
            <p:custDataLst>
              <p:tags r:id="rId2"/>
            </p:custDataLst>
          </p:nvPr>
        </p:nvPicPr>
        <p:blipFill>
          <a:blip r:embed="rId5" cstate="print"/>
          <a:srcRect/>
          <a:stretch>
            <a:fillRect/>
          </a:stretch>
        </p:blipFill>
        <p:spPr bwMode="auto">
          <a:xfrm>
            <a:off x="5957149" y="31165"/>
            <a:ext cx="2736850" cy="1060450"/>
          </a:xfrm>
          <a:prstGeom prst="rect">
            <a:avLst/>
          </a:prstGeom>
          <a:noFill/>
          <a:ln w="9525">
            <a:noFill/>
            <a:miter lim="800000"/>
            <a:headEnd/>
            <a:tailEnd/>
          </a:ln>
        </p:spPr>
      </p:pic>
      <p:sp>
        <p:nvSpPr>
          <p:cNvPr id="2" name="Title 1"/>
          <p:cNvSpPr>
            <a:spLocks noGrp="1"/>
          </p:cNvSpPr>
          <p:nvPr>
            <p:ph type="title"/>
          </p:nvPr>
        </p:nvSpPr>
        <p:spPr>
          <a:xfrm>
            <a:off x="399531" y="476672"/>
            <a:ext cx="5633621" cy="405438"/>
          </a:xfrm>
        </p:spPr>
        <p:txBody>
          <a:bodyPr/>
          <a:lstStyle/>
          <a:p>
            <a:r>
              <a:rPr lang="en-GB" sz="2400" dirty="0" smtClean="0">
                <a:solidFill>
                  <a:srgbClr val="F79F57"/>
                </a:solidFill>
                <a:latin typeface="Arial" charset="0"/>
                <a:ea typeface="ＭＳ Ｐゴシック" pitchFamily="34" charset="-128"/>
                <a:cs typeface="Arial" charset="0"/>
              </a:rPr>
              <a:t>Introduction</a:t>
            </a:r>
            <a:endParaRPr lang="en-ZA" sz="2400" dirty="0">
              <a:solidFill>
                <a:srgbClr val="F79F57"/>
              </a:solidFill>
            </a:endParaRPr>
          </a:p>
        </p:txBody>
      </p:sp>
      <p:sp>
        <p:nvSpPr>
          <p:cNvPr id="3" name="Content Placeholder 2"/>
          <p:cNvSpPr>
            <a:spLocks noGrp="1"/>
          </p:cNvSpPr>
          <p:nvPr>
            <p:ph sz="half" idx="1"/>
          </p:nvPr>
        </p:nvSpPr>
        <p:spPr>
          <a:xfrm>
            <a:off x="457200" y="1091615"/>
            <a:ext cx="8075240" cy="5099350"/>
          </a:xfrm>
        </p:spPr>
        <p:txBody>
          <a:bodyPr/>
          <a:lstStyle/>
          <a:p>
            <a:pPr marL="342900" lvl="1" indent="-342900" defTabSz="914400" fontAlgn="base">
              <a:spcBef>
                <a:spcPts val="0"/>
              </a:spcBef>
              <a:spcAft>
                <a:spcPts val="600"/>
              </a:spcAft>
              <a:buClr>
                <a:srgbClr val="F69200"/>
              </a:buClr>
              <a:buSzTx/>
              <a:buFont typeface="Wingdings" pitchFamily="2" charset="2"/>
              <a:buChar char="Ø"/>
              <a:defRPr/>
            </a:pPr>
            <a:r>
              <a:rPr lang="en-ZA" sz="1400" dirty="0">
                <a:solidFill>
                  <a:prstClr val="black">
                    <a:lumMod val="50000"/>
                    <a:lumOff val="50000"/>
                  </a:prstClr>
                </a:solidFill>
                <a:latin typeface="Arial" pitchFamily="34" charset="0"/>
                <a:ea typeface="ＭＳ Ｐゴシック" charset="0"/>
                <a:cs typeface="Arial" pitchFamily="34" charset="0"/>
              </a:rPr>
              <a:t>South Africa faces significant challenges of </a:t>
            </a:r>
            <a:r>
              <a:rPr lang="en-ZA" sz="1400" b="1" dirty="0">
                <a:solidFill>
                  <a:prstClr val="black">
                    <a:lumMod val="50000"/>
                    <a:lumOff val="50000"/>
                  </a:prstClr>
                </a:solidFill>
                <a:latin typeface="Arial" pitchFamily="34" charset="0"/>
                <a:ea typeface="ＭＳ Ｐゴシック" charset="0"/>
                <a:cs typeface="Arial" pitchFamily="34" charset="0"/>
              </a:rPr>
              <a:t>Rural Poverty and High Levels of Unemployment</a:t>
            </a:r>
            <a:r>
              <a:rPr lang="en-ZA" sz="1400" dirty="0">
                <a:solidFill>
                  <a:prstClr val="black">
                    <a:lumMod val="50000"/>
                    <a:lumOff val="50000"/>
                  </a:prstClr>
                </a:solidFill>
                <a:latin typeface="Arial" pitchFamily="34" charset="0"/>
                <a:ea typeface="ＭＳ Ｐゴシック" charset="0"/>
                <a:cs typeface="Arial" pitchFamily="34" charset="0"/>
              </a:rPr>
              <a:t>. Government has identified the transport sector as one of the significant drivers of the economy as it plays a critical role in enabling mobility and access to economic and social activities.</a:t>
            </a:r>
          </a:p>
          <a:p>
            <a:pPr marL="0" lvl="1" indent="0" defTabSz="914400" fontAlgn="base">
              <a:spcBef>
                <a:spcPts val="0"/>
              </a:spcBef>
              <a:spcAft>
                <a:spcPts val="600"/>
              </a:spcAft>
              <a:buClr>
                <a:srgbClr val="F69200"/>
              </a:buClr>
              <a:buSzTx/>
              <a:buNone/>
              <a:defRPr/>
            </a:pPr>
            <a:endParaRPr lang="en-ZA" sz="1400" dirty="0">
              <a:solidFill>
                <a:prstClr val="black">
                  <a:lumMod val="50000"/>
                  <a:lumOff val="50000"/>
                </a:prstClr>
              </a:solidFill>
              <a:latin typeface="Arial" pitchFamily="34" charset="0"/>
              <a:ea typeface="ＭＳ Ｐゴシック" charset="0"/>
              <a:cs typeface="Arial" pitchFamily="34" charset="0"/>
            </a:endParaRPr>
          </a:p>
          <a:p>
            <a:pPr marL="342900" lvl="1" indent="-342900" defTabSz="914400" fontAlgn="base">
              <a:spcBef>
                <a:spcPts val="0"/>
              </a:spcBef>
              <a:spcAft>
                <a:spcPts val="600"/>
              </a:spcAft>
              <a:buClr>
                <a:srgbClr val="F69200"/>
              </a:buClr>
              <a:buSzTx/>
              <a:buFont typeface="Wingdings" pitchFamily="2" charset="2"/>
              <a:buChar char="Ø"/>
              <a:defRPr/>
            </a:pPr>
            <a:r>
              <a:rPr lang="en-ZA" sz="1400" dirty="0">
                <a:solidFill>
                  <a:prstClr val="black">
                    <a:lumMod val="50000"/>
                    <a:lumOff val="50000"/>
                  </a:prstClr>
                </a:solidFill>
                <a:latin typeface="Arial" pitchFamily="34" charset="0"/>
                <a:ea typeface="ＭＳ Ｐゴシック" charset="0"/>
                <a:cs typeface="Arial" pitchFamily="34" charset="0"/>
              </a:rPr>
              <a:t>South Africa has an extensive rail network of 30 400 km of track (20 953 route km)</a:t>
            </a:r>
          </a:p>
          <a:p>
            <a:pPr marL="609600" lvl="3" indent="-342900" defTabSz="914400" fontAlgn="base">
              <a:spcBef>
                <a:spcPts val="0"/>
              </a:spcBef>
              <a:spcAft>
                <a:spcPts val="600"/>
              </a:spcAft>
              <a:buClr>
                <a:srgbClr val="F69200"/>
              </a:buClr>
              <a:buSzTx/>
              <a:buFont typeface="Wingdings" pitchFamily="2" charset="2"/>
              <a:buChar char="Ø"/>
              <a:defRPr/>
            </a:pPr>
            <a:r>
              <a:rPr lang="en-ZA" sz="1400" i="1" dirty="0">
                <a:solidFill>
                  <a:prstClr val="black">
                    <a:lumMod val="50000"/>
                    <a:lumOff val="50000"/>
                  </a:prstClr>
                </a:solidFill>
                <a:latin typeface="Arial" pitchFamily="34" charset="0"/>
                <a:ea typeface="ＭＳ Ｐゴシック" charset="0"/>
                <a:cs typeface="Arial" pitchFamily="34" charset="0"/>
              </a:rPr>
              <a:t>parts of this network have become under-utilised or closed over the last decade </a:t>
            </a:r>
          </a:p>
          <a:p>
            <a:pPr marL="609600" lvl="3" indent="-342900" defTabSz="914400" fontAlgn="base">
              <a:spcBef>
                <a:spcPts val="0"/>
              </a:spcBef>
              <a:spcAft>
                <a:spcPts val="600"/>
              </a:spcAft>
              <a:buClr>
                <a:srgbClr val="F69200"/>
              </a:buClr>
              <a:buSzTx/>
              <a:buFont typeface="Wingdings" pitchFamily="2" charset="2"/>
              <a:buChar char="Ø"/>
              <a:defRPr/>
            </a:pPr>
            <a:r>
              <a:rPr lang="en-ZA" sz="1400" i="1" dirty="0">
                <a:solidFill>
                  <a:prstClr val="black">
                    <a:lumMod val="50000"/>
                    <a:lumOff val="50000"/>
                  </a:prstClr>
                </a:solidFill>
                <a:latin typeface="Arial" pitchFamily="34" charset="0"/>
                <a:ea typeface="ＭＳ Ｐゴシック" charset="0"/>
                <a:cs typeface="Arial" pitchFamily="34" charset="0"/>
              </a:rPr>
              <a:t>rail’s relative lack of competitiveness and market failures in commodities</a:t>
            </a:r>
          </a:p>
          <a:p>
            <a:pPr marL="609600" lvl="3" indent="-342900" defTabSz="914400" fontAlgn="base">
              <a:spcBef>
                <a:spcPts val="0"/>
              </a:spcBef>
              <a:spcAft>
                <a:spcPts val="600"/>
              </a:spcAft>
              <a:buClr>
                <a:srgbClr val="F69200"/>
              </a:buClr>
              <a:buSzTx/>
              <a:buFont typeface="Wingdings" pitchFamily="2" charset="2"/>
              <a:buChar char="Ø"/>
              <a:defRPr/>
            </a:pPr>
            <a:r>
              <a:rPr lang="en-ZA" sz="1400" i="1" dirty="0">
                <a:solidFill>
                  <a:prstClr val="black">
                    <a:lumMod val="50000"/>
                    <a:lumOff val="50000"/>
                  </a:prstClr>
                </a:solidFill>
                <a:latin typeface="Arial" pitchFamily="34" charset="0"/>
                <a:ea typeface="ＭＳ Ｐゴシック" charset="0"/>
                <a:cs typeface="Arial" pitchFamily="34" charset="0"/>
              </a:rPr>
              <a:t>backlogs in rolling stock and infrastructure investment </a:t>
            </a:r>
          </a:p>
          <a:p>
            <a:pPr marL="266700" lvl="3" indent="0" defTabSz="914400" fontAlgn="base">
              <a:spcBef>
                <a:spcPts val="0"/>
              </a:spcBef>
              <a:spcAft>
                <a:spcPts val="600"/>
              </a:spcAft>
              <a:buClr>
                <a:srgbClr val="F69200"/>
              </a:buClr>
              <a:buSzTx/>
              <a:buNone/>
              <a:defRPr/>
            </a:pPr>
            <a:endParaRPr lang="en-ZA" sz="1400" i="1" dirty="0">
              <a:solidFill>
                <a:prstClr val="black">
                  <a:lumMod val="50000"/>
                  <a:lumOff val="50000"/>
                </a:prstClr>
              </a:solidFill>
              <a:latin typeface="Arial" pitchFamily="34" charset="0"/>
              <a:ea typeface="ＭＳ Ｐゴシック" charset="0"/>
              <a:cs typeface="Arial" pitchFamily="34" charset="0"/>
            </a:endParaRPr>
          </a:p>
          <a:p>
            <a:pPr marL="342900" lvl="1" indent="-342900" defTabSz="914400" fontAlgn="base">
              <a:spcBef>
                <a:spcPts val="0"/>
              </a:spcBef>
              <a:spcAft>
                <a:spcPts val="600"/>
              </a:spcAft>
              <a:buClr>
                <a:srgbClr val="F69200"/>
              </a:buClr>
              <a:buSzTx/>
              <a:buFont typeface="Wingdings" pitchFamily="2" charset="2"/>
              <a:buChar char="Ø"/>
              <a:defRPr/>
            </a:pPr>
            <a:r>
              <a:rPr lang="en-ZA" sz="1400" dirty="0" err="1">
                <a:solidFill>
                  <a:prstClr val="black">
                    <a:lumMod val="50000"/>
                    <a:lumOff val="50000"/>
                  </a:prstClr>
                </a:solidFill>
                <a:latin typeface="Arial" pitchFamily="34" charset="0"/>
                <a:ea typeface="ＭＳ Ｐゴシック" charset="0"/>
                <a:cs typeface="Arial" pitchFamily="34" charset="0"/>
              </a:rPr>
              <a:t>Branchlines</a:t>
            </a:r>
            <a:r>
              <a:rPr lang="en-ZA" sz="1400" dirty="0">
                <a:solidFill>
                  <a:prstClr val="black">
                    <a:lumMod val="50000"/>
                    <a:lumOff val="50000"/>
                  </a:prstClr>
                </a:solidFill>
                <a:latin typeface="Arial" pitchFamily="34" charset="0"/>
                <a:ea typeface="ＭＳ Ｐゴシック" charset="0"/>
                <a:cs typeface="Arial" pitchFamily="34" charset="0"/>
              </a:rPr>
              <a:t> are making up approximately 6 708 km of the rail network</a:t>
            </a:r>
          </a:p>
          <a:p>
            <a:pPr marL="609600" lvl="3" indent="-342900" defTabSz="914400" fontAlgn="base">
              <a:spcBef>
                <a:spcPts val="0"/>
              </a:spcBef>
              <a:spcAft>
                <a:spcPts val="600"/>
              </a:spcAft>
              <a:buClr>
                <a:srgbClr val="F69200"/>
              </a:buClr>
              <a:buSzTx/>
              <a:buFont typeface="Wingdings" pitchFamily="2" charset="2"/>
              <a:buChar char="Ø"/>
              <a:defRPr/>
            </a:pPr>
            <a:r>
              <a:rPr lang="en-ZA" sz="1400" i="1" dirty="0">
                <a:solidFill>
                  <a:prstClr val="black">
                    <a:lumMod val="50000"/>
                    <a:lumOff val="50000"/>
                  </a:prstClr>
                </a:solidFill>
                <a:latin typeface="Arial" pitchFamily="34" charset="0"/>
                <a:ea typeface="ＭＳ Ｐゴシック" charset="0"/>
                <a:cs typeface="Arial" pitchFamily="34" charset="0"/>
              </a:rPr>
              <a:t>3350 km of </a:t>
            </a:r>
            <a:r>
              <a:rPr lang="en-ZA" sz="1400" i="1" dirty="0" err="1">
                <a:solidFill>
                  <a:prstClr val="black">
                    <a:lumMod val="50000"/>
                    <a:lumOff val="50000"/>
                  </a:prstClr>
                </a:solidFill>
                <a:latin typeface="Arial" pitchFamily="34" charset="0"/>
                <a:ea typeface="ＭＳ Ｐゴシック" charset="0"/>
                <a:cs typeface="Arial" pitchFamily="34" charset="0"/>
              </a:rPr>
              <a:t>branchlines</a:t>
            </a:r>
            <a:r>
              <a:rPr lang="en-ZA" sz="1400" i="1" dirty="0">
                <a:solidFill>
                  <a:prstClr val="black">
                    <a:lumMod val="50000"/>
                    <a:lumOff val="50000"/>
                  </a:prstClr>
                </a:solidFill>
                <a:latin typeface="Arial" pitchFamily="34" charset="0"/>
                <a:ea typeface="ＭＳ Ｐゴシック" charset="0"/>
                <a:cs typeface="Arial" pitchFamily="34" charset="0"/>
              </a:rPr>
              <a:t> closed and 874 of lines has been lifted</a:t>
            </a:r>
          </a:p>
          <a:p>
            <a:pPr marL="609600" lvl="3" indent="-342900" defTabSz="914400" fontAlgn="base">
              <a:spcBef>
                <a:spcPts val="0"/>
              </a:spcBef>
              <a:spcAft>
                <a:spcPts val="600"/>
              </a:spcAft>
              <a:buClr>
                <a:srgbClr val="F69200"/>
              </a:buClr>
              <a:buSzTx/>
              <a:buFont typeface="Wingdings" pitchFamily="2" charset="2"/>
              <a:buChar char="Ø"/>
              <a:defRPr/>
            </a:pPr>
            <a:r>
              <a:rPr lang="en-ZA" sz="1400" i="1" dirty="0">
                <a:solidFill>
                  <a:prstClr val="black">
                    <a:lumMod val="50000"/>
                    <a:lumOff val="50000"/>
                  </a:prstClr>
                </a:solidFill>
                <a:latin typeface="Arial" pitchFamily="34" charset="0"/>
                <a:ea typeface="ＭＳ Ｐゴシック" charset="0"/>
                <a:cs typeface="Arial" pitchFamily="34" charset="0"/>
              </a:rPr>
              <a:t>relatively low volumes</a:t>
            </a:r>
          </a:p>
          <a:p>
            <a:pPr marL="609600" lvl="3" indent="-342900" defTabSz="914400" fontAlgn="base">
              <a:spcBef>
                <a:spcPts val="0"/>
              </a:spcBef>
              <a:spcAft>
                <a:spcPts val="600"/>
              </a:spcAft>
              <a:buClr>
                <a:srgbClr val="F69200"/>
              </a:buClr>
              <a:buSzTx/>
              <a:buFont typeface="Wingdings" pitchFamily="2" charset="2"/>
              <a:buChar char="Ø"/>
              <a:defRPr/>
            </a:pPr>
            <a:r>
              <a:rPr lang="en-ZA" sz="1400" i="1" dirty="0">
                <a:solidFill>
                  <a:prstClr val="black">
                    <a:lumMod val="50000"/>
                    <a:lumOff val="50000"/>
                  </a:prstClr>
                </a:solidFill>
                <a:latin typeface="Arial" pitchFamily="34" charset="0"/>
                <a:ea typeface="ＭＳ Ｐゴシック" charset="0"/>
                <a:cs typeface="Arial" pitchFamily="34" charset="0"/>
              </a:rPr>
              <a:t>distinct train configurations (wagon loads)</a:t>
            </a:r>
          </a:p>
          <a:p>
            <a:pPr marL="609600" lvl="3" indent="-342900" defTabSz="914400" fontAlgn="base">
              <a:spcBef>
                <a:spcPts val="0"/>
              </a:spcBef>
              <a:spcAft>
                <a:spcPts val="600"/>
              </a:spcAft>
              <a:buClr>
                <a:srgbClr val="F69200"/>
              </a:buClr>
              <a:buSzTx/>
              <a:buFont typeface="Wingdings" pitchFamily="2" charset="2"/>
              <a:buChar char="Ø"/>
              <a:defRPr/>
            </a:pPr>
            <a:r>
              <a:rPr lang="en-ZA" sz="1400" i="1" dirty="0">
                <a:solidFill>
                  <a:prstClr val="black">
                    <a:lumMod val="50000"/>
                    <a:lumOff val="50000"/>
                  </a:prstClr>
                </a:solidFill>
                <a:latin typeface="Arial" pitchFamily="34" charset="0"/>
                <a:ea typeface="ＭＳ Ｐゴシック" charset="0"/>
                <a:cs typeface="Arial" pitchFamily="34" charset="0"/>
              </a:rPr>
              <a:t>small scale operations (using diesel rather than electric traction)</a:t>
            </a:r>
          </a:p>
          <a:p>
            <a:pPr marL="609600" lvl="3" indent="-342900" defTabSz="914400" fontAlgn="base">
              <a:spcBef>
                <a:spcPts val="0"/>
              </a:spcBef>
              <a:spcAft>
                <a:spcPts val="600"/>
              </a:spcAft>
              <a:buClr>
                <a:srgbClr val="F69200"/>
              </a:buClr>
              <a:buSzTx/>
              <a:buFont typeface="Wingdings" pitchFamily="2" charset="2"/>
              <a:buChar char="Ø"/>
              <a:defRPr/>
            </a:pPr>
            <a:r>
              <a:rPr lang="en-ZA" sz="1400" i="1" dirty="0">
                <a:solidFill>
                  <a:prstClr val="black">
                    <a:lumMod val="50000"/>
                    <a:lumOff val="50000"/>
                  </a:prstClr>
                </a:solidFill>
                <a:latin typeface="Arial" pitchFamily="34" charset="0"/>
                <a:ea typeface="ＭＳ Ｐゴシック" charset="0"/>
                <a:cs typeface="Arial" pitchFamily="34" charset="0"/>
              </a:rPr>
              <a:t>distinct infrastructure profiles (typically low axle load capacity) and multiple origin-destination points</a:t>
            </a:r>
          </a:p>
          <a:p>
            <a:pPr marL="609600" lvl="3" indent="-342900" defTabSz="914400" fontAlgn="base">
              <a:spcBef>
                <a:spcPts val="0"/>
              </a:spcBef>
              <a:spcAft>
                <a:spcPts val="600"/>
              </a:spcAft>
              <a:buClr>
                <a:srgbClr val="F69200"/>
              </a:buClr>
              <a:buSzTx/>
              <a:buFont typeface="Wingdings" pitchFamily="2" charset="2"/>
              <a:buChar char="Ø"/>
              <a:defRPr/>
            </a:pPr>
            <a:r>
              <a:rPr lang="en-ZA" sz="1400" i="1" dirty="0">
                <a:solidFill>
                  <a:prstClr val="black">
                    <a:lumMod val="50000"/>
                    <a:lumOff val="50000"/>
                  </a:prstClr>
                </a:solidFill>
                <a:latin typeface="Arial" pitchFamily="34" charset="0"/>
                <a:ea typeface="ＭＳ Ｐゴシック" charset="0"/>
                <a:cs typeface="Arial" pitchFamily="34" charset="0"/>
              </a:rPr>
              <a:t>Almost all the branch lines feed cargo into the core network</a:t>
            </a:r>
            <a:endParaRPr lang="en-US" sz="1400" i="1" dirty="0">
              <a:solidFill>
                <a:prstClr val="black">
                  <a:lumMod val="50000"/>
                  <a:lumOff val="50000"/>
                </a:prstClr>
              </a:solidFill>
              <a:latin typeface="Arial" pitchFamily="34" charset="0"/>
              <a:ea typeface="ＭＳ Ｐゴシック" charset="0"/>
              <a:cs typeface="Arial" pitchFamily="34" charset="0"/>
            </a:endParaRPr>
          </a:p>
          <a:p>
            <a:pPr marL="0" indent="0">
              <a:buNone/>
            </a:pPr>
            <a:endParaRPr lang="en-ZA" dirty="0"/>
          </a:p>
        </p:txBody>
      </p:sp>
    </p:spTree>
    <p:custDataLst>
      <p:tags r:id="rId1"/>
    </p:custDataLst>
    <p:extLst>
      <p:ext uri="{BB962C8B-B14F-4D97-AF65-F5344CB8AC3E}">
        <p14:creationId xmlns:p14="http://schemas.microsoft.com/office/powerpoint/2010/main" val="3460319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TestEmblem"/>
          <p:cNvPicPr>
            <a:picLocks noChangeAspect="1" noChangeArrowheads="1"/>
          </p:cNvPicPr>
          <p:nvPr>
            <p:custDataLst>
              <p:tags r:id="rId2"/>
            </p:custDataLst>
          </p:nvPr>
        </p:nvPicPr>
        <p:blipFill>
          <a:blip r:embed="rId5" cstate="print"/>
          <a:srcRect/>
          <a:stretch>
            <a:fillRect/>
          </a:stretch>
        </p:blipFill>
        <p:spPr bwMode="auto">
          <a:xfrm>
            <a:off x="5957149" y="31165"/>
            <a:ext cx="2736850" cy="1060450"/>
          </a:xfrm>
          <a:prstGeom prst="rect">
            <a:avLst/>
          </a:prstGeom>
          <a:noFill/>
          <a:ln w="9525">
            <a:noFill/>
            <a:miter lim="800000"/>
            <a:headEnd/>
            <a:tailEnd/>
          </a:ln>
        </p:spPr>
      </p:pic>
      <p:sp>
        <p:nvSpPr>
          <p:cNvPr id="2" name="Title 1"/>
          <p:cNvSpPr>
            <a:spLocks noGrp="1"/>
          </p:cNvSpPr>
          <p:nvPr>
            <p:ph type="title"/>
          </p:nvPr>
        </p:nvSpPr>
        <p:spPr>
          <a:xfrm>
            <a:off x="323529" y="476672"/>
            <a:ext cx="5709624" cy="405438"/>
          </a:xfrm>
        </p:spPr>
        <p:txBody>
          <a:bodyPr/>
          <a:lstStyle/>
          <a:p>
            <a:r>
              <a:rPr lang="en-US" sz="2400" dirty="0">
                <a:solidFill>
                  <a:srgbClr val="F69200"/>
                </a:solidFill>
                <a:ea typeface="ＭＳ Ｐゴシック" charset="0"/>
              </a:rPr>
              <a:t>Introduction Cont.…</a:t>
            </a:r>
            <a:endParaRPr lang="en-ZA" sz="2400" dirty="0">
              <a:solidFill>
                <a:srgbClr val="F79F57"/>
              </a:solidFill>
            </a:endParaRPr>
          </a:p>
        </p:txBody>
      </p:sp>
      <p:sp>
        <p:nvSpPr>
          <p:cNvPr id="3" name="Content Placeholder 2"/>
          <p:cNvSpPr>
            <a:spLocks noGrp="1"/>
          </p:cNvSpPr>
          <p:nvPr>
            <p:ph sz="half" idx="1"/>
          </p:nvPr>
        </p:nvSpPr>
        <p:spPr>
          <a:xfrm>
            <a:off x="457200" y="1091615"/>
            <a:ext cx="8075240" cy="5099350"/>
          </a:xfrm>
        </p:spPr>
        <p:txBody>
          <a:bodyPr/>
          <a:lstStyle/>
          <a:p>
            <a:pPr marL="342900" lvl="0" indent="-342900" defTabSz="914400" fontAlgn="base">
              <a:spcAft>
                <a:spcPct val="0"/>
              </a:spcAft>
              <a:buClr>
                <a:srgbClr val="F69200"/>
              </a:buClr>
              <a:buSzTx/>
              <a:buFont typeface="Arial" pitchFamily="34" charset="0"/>
              <a:buChar char="•"/>
            </a:pPr>
            <a:r>
              <a:rPr lang="en-US" sz="1800" dirty="0">
                <a:solidFill>
                  <a:prstClr val="black">
                    <a:lumMod val="50000"/>
                    <a:lumOff val="50000"/>
                  </a:prstClr>
                </a:solidFill>
                <a:latin typeface="Arial" pitchFamily="34" charset="0"/>
                <a:cs typeface="Arial" pitchFamily="34" charset="0"/>
              </a:rPr>
              <a:t>Project Inter-Governmental Coordination - Established a Branchline Steering Committee:</a:t>
            </a:r>
            <a:endParaRPr lang="en-GB" sz="1800" dirty="0">
              <a:solidFill>
                <a:prstClr val="black">
                  <a:lumMod val="50000"/>
                  <a:lumOff val="50000"/>
                </a:prstClr>
              </a:solidFill>
              <a:latin typeface="Arial" pitchFamily="34" charset="0"/>
              <a:cs typeface="Arial" pitchFamily="34" charset="0"/>
            </a:endParaRPr>
          </a:p>
          <a:p>
            <a:pPr marL="723900" lvl="1" indent="-368300" defTabSz="914400" eaLnBrk="0" fontAlgn="base" hangingPunct="0">
              <a:spcAft>
                <a:spcPct val="0"/>
              </a:spcAft>
              <a:buClrTx/>
              <a:buSzTx/>
              <a:buFont typeface="Arial" pitchFamily="34" charset="0"/>
              <a:buChar char="•"/>
            </a:pPr>
            <a:r>
              <a:rPr lang="en-US" sz="1800" dirty="0">
                <a:solidFill>
                  <a:prstClr val="black">
                    <a:lumMod val="50000"/>
                    <a:lumOff val="50000"/>
                  </a:prstClr>
                </a:solidFill>
                <a:latin typeface="Arial" pitchFamily="34" charset="0"/>
                <a:ea typeface="ＭＳ Ｐゴシック" charset="0"/>
                <a:cs typeface="Arial" pitchFamily="34" charset="0"/>
              </a:rPr>
              <a:t>Department of Transport </a:t>
            </a:r>
            <a:endParaRPr lang="en-GB" sz="1800" dirty="0">
              <a:solidFill>
                <a:prstClr val="black">
                  <a:lumMod val="50000"/>
                  <a:lumOff val="50000"/>
                </a:prstClr>
              </a:solidFill>
              <a:latin typeface="Arial" pitchFamily="34" charset="0"/>
              <a:ea typeface="ＭＳ Ｐゴシック" charset="0"/>
              <a:cs typeface="Arial" pitchFamily="34" charset="0"/>
            </a:endParaRPr>
          </a:p>
          <a:p>
            <a:pPr marL="723900" lvl="1" indent="-368300" defTabSz="914400" eaLnBrk="0" fontAlgn="base" hangingPunct="0">
              <a:spcAft>
                <a:spcPct val="0"/>
              </a:spcAft>
              <a:buClrTx/>
              <a:buSzTx/>
              <a:buFont typeface="Arial" pitchFamily="34" charset="0"/>
              <a:buChar char="•"/>
            </a:pPr>
            <a:r>
              <a:rPr lang="en-US" sz="1800" dirty="0">
                <a:solidFill>
                  <a:prstClr val="black">
                    <a:lumMod val="50000"/>
                    <a:lumOff val="50000"/>
                  </a:prstClr>
                </a:solidFill>
                <a:latin typeface="Arial" pitchFamily="34" charset="0"/>
                <a:ea typeface="ＭＳ Ｐゴシック" charset="0"/>
                <a:cs typeface="Arial" pitchFamily="34" charset="0"/>
              </a:rPr>
              <a:t>National Treasury </a:t>
            </a:r>
            <a:endParaRPr lang="en-GB" sz="1800" dirty="0">
              <a:solidFill>
                <a:prstClr val="black">
                  <a:lumMod val="50000"/>
                  <a:lumOff val="50000"/>
                </a:prstClr>
              </a:solidFill>
              <a:latin typeface="Arial" pitchFamily="34" charset="0"/>
              <a:ea typeface="ＭＳ Ｐゴシック" charset="0"/>
              <a:cs typeface="Arial" pitchFamily="34" charset="0"/>
            </a:endParaRPr>
          </a:p>
          <a:p>
            <a:pPr marL="723900" lvl="1" indent="-368300" defTabSz="914400" eaLnBrk="0" fontAlgn="base" hangingPunct="0">
              <a:spcAft>
                <a:spcPct val="0"/>
              </a:spcAft>
              <a:buClrTx/>
              <a:buSzTx/>
              <a:buFont typeface="Arial" pitchFamily="34" charset="0"/>
              <a:buChar char="•"/>
            </a:pPr>
            <a:r>
              <a:rPr lang="en-US" sz="1800" dirty="0">
                <a:solidFill>
                  <a:prstClr val="black">
                    <a:lumMod val="50000"/>
                    <a:lumOff val="50000"/>
                  </a:prstClr>
                </a:solidFill>
                <a:latin typeface="Arial" pitchFamily="34" charset="0"/>
                <a:ea typeface="ＭＳ Ｐゴシック" charset="0"/>
                <a:cs typeface="Arial" pitchFamily="34" charset="0"/>
              </a:rPr>
              <a:t>Department of Trade and Industry </a:t>
            </a:r>
            <a:endParaRPr lang="en-GB" sz="1800" dirty="0">
              <a:solidFill>
                <a:prstClr val="black">
                  <a:lumMod val="50000"/>
                  <a:lumOff val="50000"/>
                </a:prstClr>
              </a:solidFill>
              <a:latin typeface="Arial" pitchFamily="34" charset="0"/>
              <a:ea typeface="ＭＳ Ｐゴシック" charset="0"/>
              <a:cs typeface="Arial" pitchFamily="34" charset="0"/>
            </a:endParaRPr>
          </a:p>
          <a:p>
            <a:pPr marL="723900" lvl="1" indent="-368300" defTabSz="914400" eaLnBrk="0" fontAlgn="base" hangingPunct="0">
              <a:spcAft>
                <a:spcPct val="0"/>
              </a:spcAft>
              <a:buClrTx/>
              <a:buSzTx/>
              <a:buFont typeface="Arial" pitchFamily="34" charset="0"/>
              <a:buChar char="•"/>
            </a:pPr>
            <a:r>
              <a:rPr lang="en-US" sz="1800" dirty="0">
                <a:solidFill>
                  <a:prstClr val="black">
                    <a:lumMod val="50000"/>
                    <a:lumOff val="50000"/>
                  </a:prstClr>
                </a:solidFill>
                <a:latin typeface="Arial" pitchFamily="34" charset="0"/>
                <a:ea typeface="ＭＳ Ｐゴシック" charset="0"/>
                <a:cs typeface="Arial" pitchFamily="34" charset="0"/>
              </a:rPr>
              <a:t>Department of Public Enterprises </a:t>
            </a:r>
            <a:endParaRPr lang="en-GB" sz="1800" dirty="0">
              <a:solidFill>
                <a:prstClr val="black">
                  <a:lumMod val="50000"/>
                  <a:lumOff val="50000"/>
                </a:prstClr>
              </a:solidFill>
              <a:latin typeface="Arial" pitchFamily="34" charset="0"/>
              <a:ea typeface="ＭＳ Ｐゴシック" charset="0"/>
              <a:cs typeface="Arial" pitchFamily="34" charset="0"/>
            </a:endParaRPr>
          </a:p>
          <a:p>
            <a:pPr marL="723900" lvl="1" indent="-368300" defTabSz="914400" eaLnBrk="0" fontAlgn="base" hangingPunct="0">
              <a:spcAft>
                <a:spcPct val="0"/>
              </a:spcAft>
              <a:buClrTx/>
              <a:buSzTx/>
              <a:buFont typeface="Arial" pitchFamily="34" charset="0"/>
              <a:buChar char="•"/>
            </a:pPr>
            <a:r>
              <a:rPr lang="en-US" sz="1800" dirty="0">
                <a:solidFill>
                  <a:prstClr val="black">
                    <a:lumMod val="50000"/>
                    <a:lumOff val="50000"/>
                  </a:prstClr>
                </a:solidFill>
                <a:latin typeface="Arial" pitchFamily="34" charset="0"/>
                <a:ea typeface="ＭＳ Ｐゴシック" charset="0"/>
                <a:cs typeface="Arial" pitchFamily="34" charset="0"/>
              </a:rPr>
              <a:t>Department of Agriculture, Forestry and Fisheries</a:t>
            </a:r>
            <a:endParaRPr lang="en-GB" sz="1800" dirty="0">
              <a:solidFill>
                <a:prstClr val="black">
                  <a:lumMod val="50000"/>
                  <a:lumOff val="50000"/>
                </a:prstClr>
              </a:solidFill>
              <a:latin typeface="Arial" pitchFamily="34" charset="0"/>
              <a:ea typeface="ＭＳ Ｐゴシック" charset="0"/>
              <a:cs typeface="Arial" pitchFamily="34" charset="0"/>
            </a:endParaRPr>
          </a:p>
          <a:p>
            <a:pPr marL="723900" lvl="1" indent="-368300" defTabSz="914400" eaLnBrk="0" fontAlgn="base" hangingPunct="0">
              <a:spcAft>
                <a:spcPct val="0"/>
              </a:spcAft>
              <a:buClrTx/>
              <a:buSzTx/>
              <a:buFont typeface="Arial" pitchFamily="34" charset="0"/>
              <a:buChar char="•"/>
            </a:pPr>
            <a:r>
              <a:rPr lang="en-US" sz="1800" dirty="0">
                <a:solidFill>
                  <a:prstClr val="black">
                    <a:lumMod val="50000"/>
                    <a:lumOff val="50000"/>
                  </a:prstClr>
                </a:solidFill>
                <a:latin typeface="Arial" pitchFamily="34" charset="0"/>
                <a:ea typeface="ＭＳ Ｐゴシック" charset="0"/>
                <a:cs typeface="Arial" pitchFamily="34" charset="0"/>
              </a:rPr>
              <a:t>Department of Rural Development and Land Reform</a:t>
            </a:r>
            <a:endParaRPr lang="en-GB" sz="1800" dirty="0">
              <a:solidFill>
                <a:prstClr val="black">
                  <a:lumMod val="50000"/>
                  <a:lumOff val="50000"/>
                </a:prstClr>
              </a:solidFill>
              <a:latin typeface="Arial" pitchFamily="34" charset="0"/>
              <a:ea typeface="ＭＳ Ｐゴシック" charset="0"/>
              <a:cs typeface="Arial" pitchFamily="34" charset="0"/>
            </a:endParaRPr>
          </a:p>
          <a:p>
            <a:pPr marL="723900" lvl="1" indent="-368300" defTabSz="914400" eaLnBrk="0" fontAlgn="base" hangingPunct="0">
              <a:spcAft>
                <a:spcPct val="0"/>
              </a:spcAft>
              <a:buClrTx/>
              <a:buSzTx/>
              <a:buFont typeface="Arial" pitchFamily="34" charset="0"/>
              <a:buChar char="•"/>
            </a:pPr>
            <a:r>
              <a:rPr lang="en-US" sz="1800" dirty="0">
                <a:solidFill>
                  <a:prstClr val="black">
                    <a:lumMod val="50000"/>
                    <a:lumOff val="50000"/>
                  </a:prstClr>
                </a:solidFill>
                <a:latin typeface="Arial" pitchFamily="34" charset="0"/>
                <a:ea typeface="ＭＳ Ｐゴシック" charset="0"/>
                <a:cs typeface="Arial" pitchFamily="34" charset="0"/>
              </a:rPr>
              <a:t>Department of Economic Development</a:t>
            </a:r>
            <a:endParaRPr lang="en-GB" sz="1800" dirty="0">
              <a:solidFill>
                <a:prstClr val="black">
                  <a:lumMod val="50000"/>
                  <a:lumOff val="50000"/>
                </a:prstClr>
              </a:solidFill>
              <a:latin typeface="Arial" pitchFamily="34" charset="0"/>
              <a:ea typeface="ＭＳ Ｐゴシック" charset="0"/>
              <a:cs typeface="Arial" pitchFamily="34" charset="0"/>
            </a:endParaRPr>
          </a:p>
          <a:p>
            <a:pPr marL="723900" lvl="1" indent="-368300" defTabSz="914400" eaLnBrk="0" fontAlgn="base" hangingPunct="0">
              <a:spcAft>
                <a:spcPct val="0"/>
              </a:spcAft>
              <a:buClrTx/>
              <a:buSzTx/>
              <a:buFont typeface="Arial" pitchFamily="34" charset="0"/>
              <a:buChar char="•"/>
            </a:pPr>
            <a:r>
              <a:rPr lang="en-US" sz="1800" dirty="0">
                <a:solidFill>
                  <a:prstClr val="black">
                    <a:lumMod val="50000"/>
                    <a:lumOff val="50000"/>
                  </a:prstClr>
                </a:solidFill>
                <a:latin typeface="Arial" pitchFamily="34" charset="0"/>
                <a:ea typeface="ＭＳ Ｐゴシック" charset="0"/>
                <a:cs typeface="Arial" pitchFamily="34" charset="0"/>
              </a:rPr>
              <a:t>Passenger Rail Agency of South Africa</a:t>
            </a:r>
            <a:endParaRPr lang="en-GB" sz="1800" dirty="0">
              <a:solidFill>
                <a:prstClr val="black">
                  <a:lumMod val="50000"/>
                  <a:lumOff val="50000"/>
                </a:prstClr>
              </a:solidFill>
              <a:latin typeface="Arial" pitchFamily="34" charset="0"/>
              <a:ea typeface="ＭＳ Ｐゴシック" charset="0"/>
              <a:cs typeface="Arial" pitchFamily="34" charset="0"/>
            </a:endParaRPr>
          </a:p>
          <a:p>
            <a:pPr marL="723900" lvl="1" indent="-368300" defTabSz="914400" eaLnBrk="0" fontAlgn="base" hangingPunct="0">
              <a:spcAft>
                <a:spcPct val="0"/>
              </a:spcAft>
              <a:buClrTx/>
              <a:buSzTx/>
              <a:buFont typeface="Arial" pitchFamily="34" charset="0"/>
              <a:buChar char="•"/>
            </a:pPr>
            <a:r>
              <a:rPr lang="en-US" sz="1800" dirty="0">
                <a:solidFill>
                  <a:prstClr val="black">
                    <a:lumMod val="50000"/>
                    <a:lumOff val="50000"/>
                  </a:prstClr>
                </a:solidFill>
                <a:latin typeface="Arial" pitchFamily="34" charset="0"/>
                <a:ea typeface="ＭＳ Ｐゴシック" charset="0"/>
                <a:cs typeface="Arial" pitchFamily="34" charset="0"/>
              </a:rPr>
              <a:t>Transnet</a:t>
            </a:r>
          </a:p>
          <a:p>
            <a:pPr marL="723900" lvl="1" indent="-368300" defTabSz="914400" eaLnBrk="0" fontAlgn="base" hangingPunct="0">
              <a:spcAft>
                <a:spcPct val="0"/>
              </a:spcAft>
              <a:buClrTx/>
              <a:buSzTx/>
              <a:buFont typeface="Arial" pitchFamily="34" charset="0"/>
              <a:buChar char="•"/>
            </a:pPr>
            <a:r>
              <a:rPr lang="en-US" sz="1800" dirty="0">
                <a:solidFill>
                  <a:prstClr val="black">
                    <a:lumMod val="50000"/>
                    <a:lumOff val="50000"/>
                  </a:prstClr>
                </a:solidFill>
                <a:latin typeface="Arial" pitchFamily="34" charset="0"/>
                <a:ea typeface="ＭＳ Ｐゴシック" charset="0"/>
                <a:cs typeface="Arial" pitchFamily="34" charset="0"/>
              </a:rPr>
              <a:t>PRASA</a:t>
            </a:r>
            <a:endParaRPr lang="en-GB" sz="1800" dirty="0">
              <a:solidFill>
                <a:prstClr val="black">
                  <a:lumMod val="50000"/>
                  <a:lumOff val="50000"/>
                </a:prstClr>
              </a:solidFill>
              <a:latin typeface="Arial" pitchFamily="34" charset="0"/>
              <a:ea typeface="ＭＳ Ｐゴシック" charset="0"/>
              <a:cs typeface="Arial" pitchFamily="34" charset="0"/>
            </a:endParaRPr>
          </a:p>
          <a:p>
            <a:pPr marL="723900" lvl="1" indent="-368300" defTabSz="914400" eaLnBrk="0" fontAlgn="base" hangingPunct="0">
              <a:spcAft>
                <a:spcPct val="0"/>
              </a:spcAft>
              <a:buClrTx/>
              <a:buSzTx/>
              <a:buFont typeface="Arial" pitchFamily="34" charset="0"/>
              <a:buChar char="•"/>
            </a:pPr>
            <a:r>
              <a:rPr lang="en-US" sz="1800" dirty="0">
                <a:solidFill>
                  <a:prstClr val="black">
                    <a:lumMod val="50000"/>
                    <a:lumOff val="50000"/>
                  </a:prstClr>
                </a:solidFill>
                <a:latin typeface="Arial" pitchFamily="34" charset="0"/>
                <a:ea typeface="ＭＳ Ｐゴシック" charset="0"/>
                <a:cs typeface="Arial" pitchFamily="34" charset="0"/>
              </a:rPr>
              <a:t>South African Local Government Association</a:t>
            </a:r>
            <a:endParaRPr lang="en-GB" sz="1800" dirty="0">
              <a:solidFill>
                <a:prstClr val="black">
                  <a:lumMod val="50000"/>
                  <a:lumOff val="50000"/>
                </a:prstClr>
              </a:solidFill>
              <a:latin typeface="Arial" pitchFamily="34" charset="0"/>
              <a:ea typeface="ＭＳ Ｐゴシック" charset="0"/>
              <a:cs typeface="Arial" pitchFamily="34" charset="0"/>
            </a:endParaRPr>
          </a:p>
          <a:p>
            <a:pPr marL="0" indent="0">
              <a:buNone/>
            </a:pPr>
            <a:endParaRPr lang="en-ZA" dirty="0"/>
          </a:p>
        </p:txBody>
      </p:sp>
    </p:spTree>
    <p:custDataLst>
      <p:tags r:id="rId1"/>
    </p:custDataLst>
    <p:extLst>
      <p:ext uri="{BB962C8B-B14F-4D97-AF65-F5344CB8AC3E}">
        <p14:creationId xmlns:p14="http://schemas.microsoft.com/office/powerpoint/2010/main" val="695209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custDataLst>
              <p:tags r:id="rId2"/>
            </p:custDataLst>
          </p:nvPr>
        </p:nvSpPr>
        <p:spPr>
          <a:xfrm>
            <a:off x="256007" y="202154"/>
            <a:ext cx="8229600" cy="647208"/>
          </a:xfrm>
        </p:spPr>
        <p:txBody>
          <a:bodyPr>
            <a:normAutofit/>
          </a:bodyPr>
          <a:lstStyle/>
          <a:p>
            <a:pPr eaLnBrk="1" hangingPunct="1"/>
            <a:r>
              <a:rPr lang="en-US" sz="2400" b="1" dirty="0" smtClean="0">
                <a:latin typeface="Arial" charset="0"/>
                <a:ea typeface="ＭＳ Ｐゴシック" pitchFamily="34" charset="-128"/>
                <a:cs typeface="Arial" charset="0"/>
              </a:rPr>
              <a:t>Background</a:t>
            </a:r>
            <a:endParaRPr lang="en-ZA" sz="2400" b="1" i="1" dirty="0" smtClean="0">
              <a:latin typeface="Arial" charset="0"/>
              <a:ea typeface="ＭＳ Ｐゴシック" pitchFamily="34" charset="-128"/>
              <a:cs typeface="Arial" charset="0"/>
            </a:endParaRPr>
          </a:p>
        </p:txBody>
      </p:sp>
      <p:sp>
        <p:nvSpPr>
          <p:cNvPr id="7171" name="Content Placeholder 2"/>
          <p:cNvSpPr>
            <a:spLocks noGrp="1"/>
          </p:cNvSpPr>
          <p:nvPr>
            <p:ph idx="1"/>
            <p:custDataLst>
              <p:tags r:id="rId3"/>
            </p:custDataLst>
          </p:nvPr>
        </p:nvSpPr>
        <p:spPr>
          <a:xfrm>
            <a:off x="457200" y="1791149"/>
            <a:ext cx="8229600" cy="5252400"/>
          </a:xfrm>
        </p:spPr>
        <p:txBody>
          <a:bodyPr>
            <a:noAutofit/>
          </a:bodyPr>
          <a:lstStyle/>
          <a:p>
            <a:pPr marL="342900" lvl="1" indent="-342900" eaLnBrk="1" hangingPunct="1">
              <a:spcBef>
                <a:spcPts val="0"/>
              </a:spcBef>
              <a:spcAft>
                <a:spcPts val="600"/>
              </a:spcAft>
              <a:buClr>
                <a:srgbClr val="F69200"/>
              </a:buClr>
              <a:buFont typeface="Wingdings" pitchFamily="2" charset="2"/>
              <a:buChar char="Ø"/>
              <a:defRPr/>
            </a:pPr>
            <a:endParaRPr lang="en-US" sz="1400" dirty="0">
              <a:ea typeface="+mn-ea"/>
            </a:endParaRPr>
          </a:p>
          <a:p>
            <a:pPr>
              <a:lnSpc>
                <a:spcPts val="2200"/>
              </a:lnSpc>
              <a:spcBef>
                <a:spcPts val="0"/>
              </a:spcBef>
              <a:spcAft>
                <a:spcPts val="600"/>
              </a:spcAft>
              <a:buFont typeface="Wingdings" pitchFamily="2" charset="2"/>
              <a:buChar char="Ø"/>
            </a:pPr>
            <a:endParaRPr lang="en-US" sz="1600" b="1" dirty="0" smtClean="0"/>
          </a:p>
          <a:p>
            <a:pPr>
              <a:lnSpc>
                <a:spcPts val="2200"/>
              </a:lnSpc>
              <a:spcBef>
                <a:spcPts val="0"/>
              </a:spcBef>
              <a:spcAft>
                <a:spcPts val="600"/>
              </a:spcAft>
            </a:pPr>
            <a:endParaRPr lang="en-US" sz="1600" dirty="0" smtClean="0"/>
          </a:p>
          <a:p>
            <a:pPr lvl="1">
              <a:lnSpc>
                <a:spcPts val="2200"/>
              </a:lnSpc>
              <a:spcBef>
                <a:spcPts val="0"/>
              </a:spcBef>
              <a:spcAft>
                <a:spcPts val="600"/>
              </a:spcAft>
            </a:pPr>
            <a:endParaRPr lang="en-US" sz="1600" dirty="0" smtClean="0"/>
          </a:p>
          <a:p>
            <a:pPr lvl="1">
              <a:lnSpc>
                <a:spcPts val="2200"/>
              </a:lnSpc>
              <a:spcBef>
                <a:spcPts val="0"/>
              </a:spcBef>
              <a:spcAft>
                <a:spcPts val="600"/>
              </a:spcAft>
            </a:pPr>
            <a:endParaRPr lang="en-US" sz="1600" dirty="0"/>
          </a:p>
        </p:txBody>
      </p:sp>
      <p:sp>
        <p:nvSpPr>
          <p:cNvPr id="5" name="TextBox 4"/>
          <p:cNvSpPr txBox="1"/>
          <p:nvPr/>
        </p:nvSpPr>
        <p:spPr>
          <a:xfrm>
            <a:off x="456318" y="1211054"/>
            <a:ext cx="8129436" cy="315533"/>
          </a:xfrm>
          <a:prstGeom prst="rect">
            <a:avLst/>
          </a:prstGeom>
          <a:solidFill>
            <a:srgbClr val="000000"/>
          </a:solidFill>
        </p:spPr>
        <p:txBody>
          <a:bodyPr lIns="0" tIns="36320" rIns="0" bIns="0" anchor="ctr"/>
          <a:lstStyle/>
          <a:p>
            <a:pPr defTabSz="907966" fontAlgn="auto">
              <a:lnSpc>
                <a:spcPct val="85000"/>
              </a:lnSpc>
              <a:spcBef>
                <a:spcPts val="0"/>
              </a:spcBef>
              <a:spcAft>
                <a:spcPts val="596"/>
              </a:spcAft>
              <a:buClr>
                <a:srgbClr val="FFE600"/>
              </a:buClr>
              <a:buSzPct val="70000"/>
              <a:defRPr/>
            </a:pPr>
            <a:r>
              <a:rPr lang="en-ZA" sz="1367" b="1" kern="0" dirty="0">
                <a:solidFill>
                  <a:srgbClr val="FFFFFF"/>
                </a:solidFill>
                <a:latin typeface="Arial"/>
              </a:rPr>
              <a:t>Evolution of South Africa’s </a:t>
            </a:r>
            <a:r>
              <a:rPr lang="en-ZA" sz="1367" b="1" kern="0" dirty="0" smtClean="0">
                <a:solidFill>
                  <a:srgbClr val="FFFFFF"/>
                </a:solidFill>
                <a:latin typeface="Arial"/>
              </a:rPr>
              <a:t>Branchline </a:t>
            </a:r>
            <a:r>
              <a:rPr lang="en-ZA" sz="1367" b="1" kern="0" dirty="0">
                <a:solidFill>
                  <a:srgbClr val="FFFFFF"/>
                </a:solidFill>
                <a:latin typeface="Arial"/>
              </a:rPr>
              <a:t>Strategy</a:t>
            </a:r>
          </a:p>
        </p:txBody>
      </p:sp>
      <p:cxnSp>
        <p:nvCxnSpPr>
          <p:cNvPr id="7" name="Straight Arrow Connector 77"/>
          <p:cNvCxnSpPr>
            <a:cxnSpLocks noChangeShapeType="1"/>
          </p:cNvCxnSpPr>
          <p:nvPr/>
        </p:nvCxnSpPr>
        <p:spPr bwMode="auto">
          <a:xfrm>
            <a:off x="1084080" y="1914776"/>
            <a:ext cx="0" cy="4610568"/>
          </a:xfrm>
          <a:prstGeom prst="straightConnector1">
            <a:avLst/>
          </a:prstGeom>
          <a:noFill/>
          <a:ln w="9525" algn="ctr">
            <a:solidFill>
              <a:srgbClr val="808080"/>
            </a:solidFill>
            <a:round/>
            <a:headEnd/>
            <a:tailEnd type="arrow" w="med" len="med"/>
          </a:ln>
          <a:extLst>
            <a:ext uri="{909E8E84-426E-40DD-AFC4-6F175D3DCCD1}">
              <a14:hiddenFill xmlns:a14="http://schemas.microsoft.com/office/drawing/2010/main">
                <a:noFill/>
              </a14:hiddenFill>
            </a:ext>
          </a:extLst>
        </p:spPr>
      </p:cxnSp>
      <p:sp>
        <p:nvSpPr>
          <p:cNvPr id="8" name="Rectangle 7"/>
          <p:cNvSpPr/>
          <p:nvPr/>
        </p:nvSpPr>
        <p:spPr>
          <a:xfrm>
            <a:off x="941431" y="1930282"/>
            <a:ext cx="285298" cy="44965"/>
          </a:xfrm>
          <a:prstGeom prst="rect">
            <a:avLst/>
          </a:prstGeom>
          <a:solidFill>
            <a:srgbClr val="808080"/>
          </a:solidFill>
          <a:ln w="9525" cap="flat" cmpd="sng" algn="ctr">
            <a:solidFill>
              <a:srgbClr val="808080"/>
            </a:solidFill>
            <a:prstDash val="solid"/>
          </a:ln>
          <a:effectLst/>
        </p:spPr>
        <p:txBody>
          <a:bodyPr lIns="90797" tIns="45399" rIns="90797" bIns="45399"/>
          <a:lstStyle/>
          <a:p>
            <a:pPr algn="ctr" defTabSz="907966" fontAlgn="auto">
              <a:spcBef>
                <a:spcPts val="0"/>
              </a:spcBef>
              <a:spcAft>
                <a:spcPts val="0"/>
              </a:spcAft>
              <a:defRPr/>
            </a:pPr>
            <a:endParaRPr lang="en-GB" sz="1172" kern="0" dirty="0">
              <a:solidFill>
                <a:schemeClr val="tx1">
                  <a:lumMod val="50000"/>
                  <a:lumOff val="50000"/>
                </a:schemeClr>
              </a:solidFill>
              <a:latin typeface="Arial"/>
            </a:endParaRPr>
          </a:p>
        </p:txBody>
      </p:sp>
      <p:sp>
        <p:nvSpPr>
          <p:cNvPr id="9" name="TextBox 8"/>
          <p:cNvSpPr txBox="1"/>
          <p:nvPr/>
        </p:nvSpPr>
        <p:spPr>
          <a:xfrm>
            <a:off x="443710" y="1843452"/>
            <a:ext cx="427947" cy="215506"/>
          </a:xfrm>
          <a:prstGeom prst="rect">
            <a:avLst/>
          </a:prstGeom>
          <a:solidFill>
            <a:srgbClr val="FFE600">
              <a:lumMod val="75000"/>
            </a:srgbClr>
          </a:solidFill>
        </p:spPr>
        <p:txBody>
          <a:bodyPr lIns="0" tIns="36320" rIns="0" bIns="0">
            <a:spAutoFit/>
          </a:bodyPr>
          <a:lstStyle/>
          <a:p>
            <a:pPr defTabSz="907966" fontAlgn="auto">
              <a:lnSpc>
                <a:spcPct val="85000"/>
              </a:lnSpc>
              <a:spcBef>
                <a:spcPts val="0"/>
              </a:spcBef>
              <a:spcAft>
                <a:spcPts val="596"/>
              </a:spcAft>
              <a:buClr>
                <a:srgbClr val="FFE600"/>
              </a:buClr>
              <a:buSzPct val="70000"/>
              <a:defRPr/>
            </a:pPr>
            <a:r>
              <a:rPr lang="en-ZA" sz="1367" kern="0" dirty="0">
                <a:solidFill>
                  <a:schemeClr val="tx1">
                    <a:lumMod val="50000"/>
                    <a:lumOff val="50000"/>
                  </a:schemeClr>
                </a:solidFill>
                <a:latin typeface="Arial"/>
              </a:rPr>
              <a:t>2001</a:t>
            </a:r>
            <a:endParaRPr lang="en-GB" sz="1367" kern="0" dirty="0">
              <a:solidFill>
                <a:schemeClr val="tx1">
                  <a:lumMod val="50000"/>
                  <a:lumOff val="50000"/>
                </a:schemeClr>
              </a:solidFill>
              <a:latin typeface="Arial"/>
            </a:endParaRPr>
          </a:p>
        </p:txBody>
      </p:sp>
      <p:sp>
        <p:nvSpPr>
          <p:cNvPr id="10" name="TextBox 9"/>
          <p:cNvSpPr txBox="1"/>
          <p:nvPr/>
        </p:nvSpPr>
        <p:spPr>
          <a:xfrm>
            <a:off x="1298053" y="1864717"/>
            <a:ext cx="7188263" cy="215506"/>
          </a:xfrm>
          <a:prstGeom prst="rect">
            <a:avLst/>
          </a:prstGeom>
          <a:noFill/>
          <a:ln w="12700">
            <a:solidFill>
              <a:srgbClr val="000000"/>
            </a:solidFill>
            <a:prstDash val="dashDot"/>
          </a:ln>
        </p:spPr>
        <p:txBody>
          <a:bodyPr lIns="0" tIns="36320" rIns="0" bIns="0">
            <a:spAutoFit/>
          </a:bodyPr>
          <a:lstStyle/>
          <a:p>
            <a:pPr marL="283740" indent="-283740" defTabSz="907966" fontAlgn="auto">
              <a:lnSpc>
                <a:spcPct val="85000"/>
              </a:lnSpc>
              <a:spcBef>
                <a:spcPts val="0"/>
              </a:spcBef>
              <a:spcAft>
                <a:spcPts val="596"/>
              </a:spcAft>
              <a:buClr>
                <a:srgbClr val="FFE600"/>
              </a:buClr>
              <a:buSzPct val="70000"/>
              <a:buFont typeface="Arial" pitchFamily="34" charset="0"/>
              <a:buChar char="►"/>
              <a:defRPr/>
            </a:pPr>
            <a:r>
              <a:rPr lang="en-ZA" sz="1367" kern="0" dirty="0">
                <a:solidFill>
                  <a:schemeClr val="tx1">
                    <a:lumMod val="50000"/>
                    <a:lumOff val="50000"/>
                  </a:schemeClr>
                </a:solidFill>
                <a:latin typeface="Arial"/>
              </a:rPr>
              <a:t>Cabinet approves the restructuring  of Transnet Freight Rail</a:t>
            </a:r>
            <a:endParaRPr lang="en-GB" sz="1367" kern="0" dirty="0">
              <a:solidFill>
                <a:schemeClr val="tx1">
                  <a:lumMod val="50000"/>
                  <a:lumOff val="50000"/>
                </a:schemeClr>
              </a:solidFill>
              <a:latin typeface="Arial"/>
            </a:endParaRPr>
          </a:p>
        </p:txBody>
      </p:sp>
      <p:sp>
        <p:nvSpPr>
          <p:cNvPr id="11" name="Rectangle 10"/>
          <p:cNvSpPr/>
          <p:nvPr/>
        </p:nvSpPr>
        <p:spPr>
          <a:xfrm>
            <a:off x="941431" y="2249692"/>
            <a:ext cx="285298" cy="44965"/>
          </a:xfrm>
          <a:prstGeom prst="rect">
            <a:avLst/>
          </a:prstGeom>
          <a:solidFill>
            <a:srgbClr val="808080"/>
          </a:solidFill>
          <a:ln w="9525" cap="flat" cmpd="sng" algn="ctr">
            <a:solidFill>
              <a:srgbClr val="808080"/>
            </a:solidFill>
            <a:prstDash val="solid"/>
          </a:ln>
          <a:effectLst/>
        </p:spPr>
        <p:txBody>
          <a:bodyPr lIns="90797" tIns="45399" rIns="90797" bIns="45399"/>
          <a:lstStyle/>
          <a:p>
            <a:pPr algn="ctr" defTabSz="907966" fontAlgn="auto">
              <a:spcBef>
                <a:spcPts val="0"/>
              </a:spcBef>
              <a:spcAft>
                <a:spcPts val="0"/>
              </a:spcAft>
              <a:defRPr/>
            </a:pPr>
            <a:endParaRPr lang="en-GB" sz="1172" kern="0" dirty="0">
              <a:solidFill>
                <a:schemeClr val="tx1">
                  <a:lumMod val="50000"/>
                  <a:lumOff val="50000"/>
                </a:schemeClr>
              </a:solidFill>
              <a:latin typeface="Arial"/>
            </a:endParaRPr>
          </a:p>
        </p:txBody>
      </p:sp>
      <p:sp>
        <p:nvSpPr>
          <p:cNvPr id="12" name="TextBox 11"/>
          <p:cNvSpPr txBox="1"/>
          <p:nvPr/>
        </p:nvSpPr>
        <p:spPr>
          <a:xfrm>
            <a:off x="443710" y="2161311"/>
            <a:ext cx="427947" cy="215506"/>
          </a:xfrm>
          <a:prstGeom prst="rect">
            <a:avLst/>
          </a:prstGeom>
          <a:solidFill>
            <a:srgbClr val="FFE600">
              <a:lumMod val="75000"/>
            </a:srgbClr>
          </a:solidFill>
        </p:spPr>
        <p:txBody>
          <a:bodyPr lIns="0" tIns="36320" rIns="0" bIns="0">
            <a:spAutoFit/>
          </a:bodyPr>
          <a:lstStyle/>
          <a:p>
            <a:pPr defTabSz="907966" fontAlgn="auto">
              <a:lnSpc>
                <a:spcPct val="85000"/>
              </a:lnSpc>
              <a:spcBef>
                <a:spcPts val="0"/>
              </a:spcBef>
              <a:spcAft>
                <a:spcPts val="596"/>
              </a:spcAft>
              <a:buClr>
                <a:srgbClr val="FFE600"/>
              </a:buClr>
              <a:buSzPct val="70000"/>
              <a:defRPr/>
            </a:pPr>
            <a:r>
              <a:rPr lang="en-ZA" sz="1367" kern="0" dirty="0">
                <a:solidFill>
                  <a:schemeClr val="tx1">
                    <a:lumMod val="50000"/>
                    <a:lumOff val="50000"/>
                  </a:schemeClr>
                </a:solidFill>
                <a:latin typeface="Arial"/>
              </a:rPr>
              <a:t>2002</a:t>
            </a:r>
            <a:endParaRPr lang="en-GB" sz="1367" kern="0" dirty="0">
              <a:solidFill>
                <a:schemeClr val="tx1">
                  <a:lumMod val="50000"/>
                  <a:lumOff val="50000"/>
                </a:schemeClr>
              </a:solidFill>
              <a:latin typeface="Arial"/>
            </a:endParaRPr>
          </a:p>
        </p:txBody>
      </p:sp>
      <p:sp>
        <p:nvSpPr>
          <p:cNvPr id="13" name="TextBox 12"/>
          <p:cNvSpPr txBox="1"/>
          <p:nvPr/>
        </p:nvSpPr>
        <p:spPr>
          <a:xfrm>
            <a:off x="1298053" y="2161311"/>
            <a:ext cx="7188263" cy="215506"/>
          </a:xfrm>
          <a:prstGeom prst="rect">
            <a:avLst/>
          </a:prstGeom>
          <a:noFill/>
          <a:ln w="12700">
            <a:solidFill>
              <a:srgbClr val="000000"/>
            </a:solidFill>
            <a:prstDash val="dashDot"/>
          </a:ln>
        </p:spPr>
        <p:txBody>
          <a:bodyPr lIns="0" tIns="36320" rIns="0" bIns="0">
            <a:spAutoFit/>
          </a:bodyPr>
          <a:lstStyle/>
          <a:p>
            <a:pPr marL="283740" indent="-283740" defTabSz="907966" fontAlgn="auto">
              <a:lnSpc>
                <a:spcPct val="85000"/>
              </a:lnSpc>
              <a:spcBef>
                <a:spcPts val="0"/>
              </a:spcBef>
              <a:spcAft>
                <a:spcPts val="596"/>
              </a:spcAft>
              <a:buClr>
                <a:srgbClr val="FFE600"/>
              </a:buClr>
              <a:buSzPct val="70000"/>
              <a:buFont typeface="Arial" pitchFamily="34" charset="0"/>
              <a:buChar char="►"/>
              <a:defRPr/>
            </a:pPr>
            <a:r>
              <a:rPr lang="en-ZA" sz="1367" kern="0" dirty="0">
                <a:solidFill>
                  <a:schemeClr val="tx1">
                    <a:lumMod val="50000"/>
                    <a:lumOff val="50000"/>
                  </a:schemeClr>
                </a:solidFill>
                <a:latin typeface="Arial"/>
              </a:rPr>
              <a:t>Tripartite initiative categorises lines in term of high, light, and low density</a:t>
            </a:r>
            <a:endParaRPr lang="en-GB" sz="1367" kern="0" dirty="0">
              <a:solidFill>
                <a:schemeClr val="tx1">
                  <a:lumMod val="50000"/>
                  <a:lumOff val="50000"/>
                </a:schemeClr>
              </a:solidFill>
              <a:latin typeface="Arial"/>
            </a:endParaRPr>
          </a:p>
        </p:txBody>
      </p:sp>
      <p:sp>
        <p:nvSpPr>
          <p:cNvPr id="14" name="Rectangle 13"/>
          <p:cNvSpPr/>
          <p:nvPr/>
        </p:nvSpPr>
        <p:spPr>
          <a:xfrm>
            <a:off x="941431" y="2645077"/>
            <a:ext cx="285298" cy="46516"/>
          </a:xfrm>
          <a:prstGeom prst="rect">
            <a:avLst/>
          </a:prstGeom>
          <a:solidFill>
            <a:srgbClr val="808080"/>
          </a:solidFill>
          <a:ln w="9525" cap="flat" cmpd="sng" algn="ctr">
            <a:solidFill>
              <a:srgbClr val="808080"/>
            </a:solidFill>
            <a:prstDash val="solid"/>
          </a:ln>
          <a:effectLst/>
        </p:spPr>
        <p:txBody>
          <a:bodyPr lIns="90797" tIns="45399" rIns="90797" bIns="45399"/>
          <a:lstStyle/>
          <a:p>
            <a:pPr algn="ctr" defTabSz="907966" fontAlgn="auto">
              <a:spcBef>
                <a:spcPts val="0"/>
              </a:spcBef>
              <a:spcAft>
                <a:spcPts val="0"/>
              </a:spcAft>
              <a:defRPr/>
            </a:pPr>
            <a:endParaRPr lang="en-GB" sz="1172" kern="0" dirty="0">
              <a:solidFill>
                <a:schemeClr val="tx1">
                  <a:lumMod val="50000"/>
                  <a:lumOff val="50000"/>
                </a:schemeClr>
              </a:solidFill>
              <a:latin typeface="Arial"/>
            </a:endParaRPr>
          </a:p>
        </p:txBody>
      </p:sp>
      <p:sp>
        <p:nvSpPr>
          <p:cNvPr id="15" name="TextBox 14"/>
          <p:cNvSpPr txBox="1"/>
          <p:nvPr/>
        </p:nvSpPr>
        <p:spPr>
          <a:xfrm>
            <a:off x="443710" y="2558247"/>
            <a:ext cx="427947" cy="215506"/>
          </a:xfrm>
          <a:prstGeom prst="rect">
            <a:avLst/>
          </a:prstGeom>
          <a:solidFill>
            <a:srgbClr val="FFE600">
              <a:lumMod val="75000"/>
            </a:srgbClr>
          </a:solidFill>
        </p:spPr>
        <p:txBody>
          <a:bodyPr lIns="0" tIns="36320" rIns="0" bIns="0">
            <a:spAutoFit/>
          </a:bodyPr>
          <a:lstStyle/>
          <a:p>
            <a:pPr defTabSz="907966" fontAlgn="auto">
              <a:lnSpc>
                <a:spcPct val="85000"/>
              </a:lnSpc>
              <a:spcBef>
                <a:spcPts val="0"/>
              </a:spcBef>
              <a:spcAft>
                <a:spcPts val="596"/>
              </a:spcAft>
              <a:buClr>
                <a:srgbClr val="FFE600"/>
              </a:buClr>
              <a:buSzPct val="70000"/>
              <a:defRPr/>
            </a:pPr>
            <a:r>
              <a:rPr lang="en-ZA" sz="1367" kern="0" dirty="0">
                <a:solidFill>
                  <a:schemeClr val="tx1">
                    <a:lumMod val="50000"/>
                    <a:lumOff val="50000"/>
                  </a:schemeClr>
                </a:solidFill>
                <a:latin typeface="Arial"/>
              </a:rPr>
              <a:t>2005</a:t>
            </a:r>
            <a:endParaRPr lang="en-GB" sz="1367" kern="0" dirty="0">
              <a:solidFill>
                <a:schemeClr val="tx1">
                  <a:lumMod val="50000"/>
                  <a:lumOff val="50000"/>
                </a:schemeClr>
              </a:solidFill>
              <a:latin typeface="Arial"/>
            </a:endParaRPr>
          </a:p>
        </p:txBody>
      </p:sp>
      <p:sp>
        <p:nvSpPr>
          <p:cNvPr id="16" name="TextBox 15"/>
          <p:cNvSpPr txBox="1"/>
          <p:nvPr/>
        </p:nvSpPr>
        <p:spPr>
          <a:xfrm>
            <a:off x="1298053" y="2466766"/>
            <a:ext cx="7188263" cy="394337"/>
          </a:xfrm>
          <a:prstGeom prst="rect">
            <a:avLst/>
          </a:prstGeom>
          <a:noFill/>
          <a:ln w="12700">
            <a:solidFill>
              <a:srgbClr val="000000"/>
            </a:solidFill>
            <a:prstDash val="dashDot"/>
          </a:ln>
        </p:spPr>
        <p:txBody>
          <a:bodyPr lIns="0" tIns="36320" rIns="0" bIns="0">
            <a:spAutoFit/>
          </a:bodyPr>
          <a:lstStyle/>
          <a:p>
            <a:pPr marL="283740" indent="-283740" defTabSz="907966" fontAlgn="auto">
              <a:lnSpc>
                <a:spcPct val="85000"/>
              </a:lnSpc>
              <a:spcBef>
                <a:spcPts val="0"/>
              </a:spcBef>
              <a:spcAft>
                <a:spcPts val="596"/>
              </a:spcAft>
              <a:buClr>
                <a:srgbClr val="FFE600"/>
              </a:buClr>
              <a:buSzPct val="70000"/>
              <a:buFont typeface="Arial" pitchFamily="34" charset="0"/>
              <a:buChar char="►"/>
              <a:defRPr/>
            </a:pPr>
            <a:r>
              <a:rPr lang="en-ZA" sz="1367" kern="0" dirty="0">
                <a:solidFill>
                  <a:schemeClr val="tx1">
                    <a:lumMod val="50000"/>
                    <a:lumOff val="50000"/>
                  </a:schemeClr>
                </a:solidFill>
                <a:latin typeface="Arial"/>
              </a:rPr>
              <a:t>Cabinet approves the National Freight Logistics Strategy (NFLS) which anticipated the transfer of branch lines to a new rail utility</a:t>
            </a:r>
          </a:p>
        </p:txBody>
      </p:sp>
      <p:sp>
        <p:nvSpPr>
          <p:cNvPr id="17" name="Rectangle 16"/>
          <p:cNvSpPr/>
          <p:nvPr/>
        </p:nvSpPr>
        <p:spPr>
          <a:xfrm>
            <a:off x="941431" y="3338165"/>
            <a:ext cx="285298" cy="46516"/>
          </a:xfrm>
          <a:prstGeom prst="rect">
            <a:avLst/>
          </a:prstGeom>
          <a:solidFill>
            <a:srgbClr val="808080"/>
          </a:solidFill>
          <a:ln w="9525" cap="flat" cmpd="sng" algn="ctr">
            <a:solidFill>
              <a:srgbClr val="808080"/>
            </a:solidFill>
            <a:prstDash val="solid"/>
          </a:ln>
          <a:effectLst/>
        </p:spPr>
        <p:txBody>
          <a:bodyPr lIns="90797" tIns="45399" rIns="90797" bIns="45399"/>
          <a:lstStyle/>
          <a:p>
            <a:pPr algn="ctr" defTabSz="907966" fontAlgn="auto">
              <a:spcBef>
                <a:spcPts val="0"/>
              </a:spcBef>
              <a:spcAft>
                <a:spcPts val="0"/>
              </a:spcAft>
              <a:defRPr/>
            </a:pPr>
            <a:endParaRPr lang="en-GB" sz="1172" kern="0" dirty="0">
              <a:solidFill>
                <a:schemeClr val="tx1">
                  <a:lumMod val="50000"/>
                  <a:lumOff val="50000"/>
                </a:schemeClr>
              </a:solidFill>
              <a:latin typeface="Arial"/>
            </a:endParaRPr>
          </a:p>
        </p:txBody>
      </p:sp>
      <p:sp>
        <p:nvSpPr>
          <p:cNvPr id="18" name="TextBox 17"/>
          <p:cNvSpPr txBox="1"/>
          <p:nvPr/>
        </p:nvSpPr>
        <p:spPr>
          <a:xfrm>
            <a:off x="443710" y="3251335"/>
            <a:ext cx="427947" cy="215506"/>
          </a:xfrm>
          <a:prstGeom prst="rect">
            <a:avLst/>
          </a:prstGeom>
          <a:solidFill>
            <a:srgbClr val="FFE600">
              <a:lumMod val="75000"/>
            </a:srgbClr>
          </a:solidFill>
        </p:spPr>
        <p:txBody>
          <a:bodyPr lIns="0" tIns="36320" rIns="0" bIns="0">
            <a:spAutoFit/>
          </a:bodyPr>
          <a:lstStyle/>
          <a:p>
            <a:pPr defTabSz="907966" fontAlgn="auto">
              <a:lnSpc>
                <a:spcPct val="85000"/>
              </a:lnSpc>
              <a:spcBef>
                <a:spcPts val="0"/>
              </a:spcBef>
              <a:spcAft>
                <a:spcPts val="596"/>
              </a:spcAft>
              <a:buClr>
                <a:srgbClr val="FFE600"/>
              </a:buClr>
              <a:buSzPct val="70000"/>
              <a:defRPr/>
            </a:pPr>
            <a:r>
              <a:rPr lang="en-ZA" sz="1367" kern="0" dirty="0">
                <a:solidFill>
                  <a:schemeClr val="tx1">
                    <a:lumMod val="50000"/>
                    <a:lumOff val="50000"/>
                  </a:schemeClr>
                </a:solidFill>
                <a:latin typeface="Arial"/>
              </a:rPr>
              <a:t>2007</a:t>
            </a:r>
            <a:endParaRPr lang="en-GB" sz="1367" kern="0" dirty="0">
              <a:solidFill>
                <a:schemeClr val="tx1">
                  <a:lumMod val="50000"/>
                  <a:lumOff val="50000"/>
                </a:schemeClr>
              </a:solidFill>
              <a:latin typeface="Arial"/>
            </a:endParaRPr>
          </a:p>
        </p:txBody>
      </p:sp>
      <p:sp>
        <p:nvSpPr>
          <p:cNvPr id="19" name="TextBox 18"/>
          <p:cNvSpPr txBox="1"/>
          <p:nvPr/>
        </p:nvSpPr>
        <p:spPr>
          <a:xfrm>
            <a:off x="1298053" y="2938127"/>
            <a:ext cx="7188263" cy="828943"/>
          </a:xfrm>
          <a:prstGeom prst="rect">
            <a:avLst/>
          </a:prstGeom>
          <a:noFill/>
          <a:ln w="12700">
            <a:solidFill>
              <a:srgbClr val="000000"/>
            </a:solidFill>
            <a:prstDash val="dashDot"/>
          </a:ln>
        </p:spPr>
        <p:txBody>
          <a:bodyPr lIns="0" tIns="36320" rIns="0" bIns="0">
            <a:spAutoFit/>
          </a:bodyPr>
          <a:lstStyle/>
          <a:p>
            <a:pPr marL="283740" indent="-283740" defTabSz="907966" fontAlgn="auto">
              <a:lnSpc>
                <a:spcPct val="85000"/>
              </a:lnSpc>
              <a:spcBef>
                <a:spcPts val="0"/>
              </a:spcBef>
              <a:spcAft>
                <a:spcPts val="596"/>
              </a:spcAft>
              <a:buClr>
                <a:srgbClr val="FFE600"/>
              </a:buClr>
              <a:buSzPct val="70000"/>
              <a:buFont typeface="Arial" pitchFamily="34" charset="0"/>
              <a:buChar char="►"/>
              <a:defRPr/>
            </a:pPr>
            <a:r>
              <a:rPr lang="en-ZA" sz="1367" kern="0" dirty="0">
                <a:solidFill>
                  <a:schemeClr val="tx1">
                    <a:lumMod val="50000"/>
                    <a:lumOff val="50000"/>
                  </a:schemeClr>
                </a:solidFill>
                <a:latin typeface="Arial"/>
              </a:rPr>
              <a:t>Transnet Board approves the transfer of branch lines to the National Department of Transport (similar to the way </a:t>
            </a:r>
            <a:r>
              <a:rPr lang="en-ZA" sz="1367" kern="0" dirty="0" smtClean="0">
                <a:solidFill>
                  <a:schemeClr val="tx1">
                    <a:lumMod val="50000"/>
                    <a:lumOff val="50000"/>
                  </a:schemeClr>
                </a:solidFill>
                <a:latin typeface="Arial"/>
              </a:rPr>
              <a:t>Metrorail was </a:t>
            </a:r>
            <a:r>
              <a:rPr lang="en-ZA" sz="1367" kern="0" dirty="0">
                <a:solidFill>
                  <a:schemeClr val="tx1">
                    <a:lumMod val="50000"/>
                    <a:lumOff val="50000"/>
                  </a:schemeClr>
                </a:solidFill>
                <a:latin typeface="Arial"/>
              </a:rPr>
              <a:t>transferred to </a:t>
            </a:r>
            <a:r>
              <a:rPr lang="en-ZA" sz="1367" kern="0" dirty="0" smtClean="0">
                <a:solidFill>
                  <a:schemeClr val="tx1">
                    <a:lumMod val="50000"/>
                    <a:lumOff val="50000"/>
                  </a:schemeClr>
                </a:solidFill>
                <a:latin typeface="Arial"/>
              </a:rPr>
              <a:t>PRASA)</a:t>
            </a:r>
            <a:endParaRPr lang="en-ZA" sz="1367" kern="0" dirty="0">
              <a:solidFill>
                <a:schemeClr val="tx1">
                  <a:lumMod val="50000"/>
                  <a:lumOff val="50000"/>
                </a:schemeClr>
              </a:solidFill>
              <a:latin typeface="Arial"/>
            </a:endParaRPr>
          </a:p>
          <a:p>
            <a:pPr marL="283740" indent="-283740" defTabSz="907966" fontAlgn="auto">
              <a:lnSpc>
                <a:spcPct val="85000"/>
              </a:lnSpc>
              <a:spcBef>
                <a:spcPts val="0"/>
              </a:spcBef>
              <a:spcAft>
                <a:spcPts val="596"/>
              </a:spcAft>
              <a:buClr>
                <a:srgbClr val="FFE600"/>
              </a:buClr>
              <a:buSzPct val="70000"/>
              <a:buFont typeface="Arial" pitchFamily="34" charset="0"/>
              <a:buChar char="►"/>
              <a:defRPr/>
            </a:pPr>
            <a:r>
              <a:rPr lang="en-ZA" sz="1367" kern="0" dirty="0">
                <a:solidFill>
                  <a:schemeClr val="tx1">
                    <a:lumMod val="50000"/>
                    <a:lumOff val="50000"/>
                  </a:schemeClr>
                </a:solidFill>
                <a:latin typeface="Arial"/>
              </a:rPr>
              <a:t>Transfer did not occur because the </a:t>
            </a:r>
            <a:r>
              <a:rPr lang="en-ZA" sz="1367" kern="0" dirty="0" smtClean="0">
                <a:solidFill>
                  <a:schemeClr val="tx1">
                    <a:lumMod val="50000"/>
                    <a:lumOff val="50000"/>
                  </a:schemeClr>
                </a:solidFill>
                <a:latin typeface="Arial"/>
              </a:rPr>
              <a:t>Department </a:t>
            </a:r>
            <a:r>
              <a:rPr lang="en-ZA" sz="1367" kern="0" dirty="0">
                <a:solidFill>
                  <a:schemeClr val="tx1">
                    <a:lumMod val="50000"/>
                    <a:lumOff val="50000"/>
                  </a:schemeClr>
                </a:solidFill>
                <a:latin typeface="Arial"/>
              </a:rPr>
              <a:t>did not have the required institutional arrangements </a:t>
            </a:r>
          </a:p>
        </p:txBody>
      </p:sp>
      <p:sp>
        <p:nvSpPr>
          <p:cNvPr id="20" name="Rectangle 19"/>
          <p:cNvSpPr/>
          <p:nvPr/>
        </p:nvSpPr>
        <p:spPr>
          <a:xfrm>
            <a:off x="941431" y="4228169"/>
            <a:ext cx="285298" cy="44965"/>
          </a:xfrm>
          <a:prstGeom prst="rect">
            <a:avLst/>
          </a:prstGeom>
          <a:solidFill>
            <a:srgbClr val="808080"/>
          </a:solidFill>
          <a:ln w="9525" cap="flat" cmpd="sng" algn="ctr">
            <a:solidFill>
              <a:srgbClr val="808080"/>
            </a:solidFill>
            <a:prstDash val="solid"/>
          </a:ln>
          <a:effectLst/>
        </p:spPr>
        <p:txBody>
          <a:bodyPr lIns="90797" tIns="45399" rIns="90797" bIns="45399"/>
          <a:lstStyle/>
          <a:p>
            <a:pPr algn="ctr" defTabSz="907966" fontAlgn="auto">
              <a:spcBef>
                <a:spcPts val="0"/>
              </a:spcBef>
              <a:spcAft>
                <a:spcPts val="0"/>
              </a:spcAft>
              <a:defRPr/>
            </a:pPr>
            <a:endParaRPr lang="en-GB" sz="1172" kern="0" dirty="0">
              <a:solidFill>
                <a:schemeClr val="tx1">
                  <a:lumMod val="50000"/>
                  <a:lumOff val="50000"/>
                </a:schemeClr>
              </a:solidFill>
              <a:latin typeface="Arial"/>
            </a:endParaRPr>
          </a:p>
        </p:txBody>
      </p:sp>
      <p:sp>
        <p:nvSpPr>
          <p:cNvPr id="21" name="TextBox 20"/>
          <p:cNvSpPr txBox="1"/>
          <p:nvPr/>
        </p:nvSpPr>
        <p:spPr>
          <a:xfrm>
            <a:off x="443710" y="4139789"/>
            <a:ext cx="427947" cy="215506"/>
          </a:xfrm>
          <a:prstGeom prst="rect">
            <a:avLst/>
          </a:prstGeom>
          <a:solidFill>
            <a:srgbClr val="FFE600">
              <a:lumMod val="75000"/>
            </a:srgbClr>
          </a:solidFill>
        </p:spPr>
        <p:txBody>
          <a:bodyPr lIns="0" tIns="36320" rIns="0" bIns="0">
            <a:spAutoFit/>
          </a:bodyPr>
          <a:lstStyle/>
          <a:p>
            <a:pPr defTabSz="907966" fontAlgn="auto">
              <a:lnSpc>
                <a:spcPct val="85000"/>
              </a:lnSpc>
              <a:spcBef>
                <a:spcPts val="0"/>
              </a:spcBef>
              <a:spcAft>
                <a:spcPts val="596"/>
              </a:spcAft>
              <a:buClr>
                <a:srgbClr val="FFE600"/>
              </a:buClr>
              <a:buSzPct val="70000"/>
              <a:defRPr/>
            </a:pPr>
            <a:r>
              <a:rPr lang="en-ZA" sz="1367" kern="0" dirty="0">
                <a:solidFill>
                  <a:schemeClr val="tx1">
                    <a:lumMod val="50000"/>
                    <a:lumOff val="50000"/>
                  </a:schemeClr>
                </a:solidFill>
                <a:latin typeface="Arial"/>
              </a:rPr>
              <a:t>2008</a:t>
            </a:r>
            <a:endParaRPr lang="en-GB" sz="1367" kern="0" dirty="0">
              <a:solidFill>
                <a:schemeClr val="tx1">
                  <a:lumMod val="50000"/>
                  <a:lumOff val="50000"/>
                </a:schemeClr>
              </a:solidFill>
              <a:latin typeface="Arial"/>
            </a:endParaRPr>
          </a:p>
        </p:txBody>
      </p:sp>
      <p:sp>
        <p:nvSpPr>
          <p:cNvPr id="22" name="TextBox 21"/>
          <p:cNvSpPr txBox="1"/>
          <p:nvPr/>
        </p:nvSpPr>
        <p:spPr>
          <a:xfrm>
            <a:off x="1298053" y="3826581"/>
            <a:ext cx="7188263" cy="828943"/>
          </a:xfrm>
          <a:prstGeom prst="rect">
            <a:avLst/>
          </a:prstGeom>
          <a:noFill/>
          <a:ln w="12700">
            <a:solidFill>
              <a:srgbClr val="000000"/>
            </a:solidFill>
            <a:prstDash val="dashDot"/>
          </a:ln>
        </p:spPr>
        <p:txBody>
          <a:bodyPr lIns="0" tIns="36320" rIns="0" bIns="0">
            <a:spAutoFit/>
          </a:bodyPr>
          <a:lstStyle/>
          <a:p>
            <a:pPr marL="283740" indent="-283740" defTabSz="907966" fontAlgn="auto">
              <a:lnSpc>
                <a:spcPct val="85000"/>
              </a:lnSpc>
              <a:spcBef>
                <a:spcPts val="0"/>
              </a:spcBef>
              <a:spcAft>
                <a:spcPts val="596"/>
              </a:spcAft>
              <a:buClr>
                <a:srgbClr val="FFE600"/>
              </a:buClr>
              <a:buSzPct val="70000"/>
              <a:buFont typeface="Arial" pitchFamily="34" charset="0"/>
              <a:buChar char="►"/>
              <a:defRPr/>
            </a:pPr>
            <a:r>
              <a:rPr lang="en-ZA" sz="1367" kern="0" dirty="0">
                <a:solidFill>
                  <a:schemeClr val="tx1">
                    <a:lumMod val="50000"/>
                    <a:lumOff val="50000"/>
                  </a:schemeClr>
                </a:solidFill>
                <a:latin typeface="Arial"/>
              </a:rPr>
              <a:t>Transnet submit a revised branch line strategy to DPE and obtain approval to ring fence branch lines within Transnet and to concession them to the private operators</a:t>
            </a:r>
          </a:p>
          <a:p>
            <a:pPr marL="283740" indent="-283740" defTabSz="907966" fontAlgn="auto">
              <a:lnSpc>
                <a:spcPct val="85000"/>
              </a:lnSpc>
              <a:spcBef>
                <a:spcPts val="0"/>
              </a:spcBef>
              <a:spcAft>
                <a:spcPts val="596"/>
              </a:spcAft>
              <a:buClr>
                <a:srgbClr val="FFE600"/>
              </a:buClr>
              <a:buSzPct val="70000"/>
              <a:buFont typeface="Arial" pitchFamily="34" charset="0"/>
              <a:buChar char="►"/>
              <a:defRPr/>
            </a:pPr>
            <a:r>
              <a:rPr lang="en-ZA" sz="1367" kern="0" dirty="0">
                <a:solidFill>
                  <a:schemeClr val="tx1">
                    <a:lumMod val="50000"/>
                    <a:lumOff val="50000"/>
                  </a:schemeClr>
                </a:solidFill>
                <a:latin typeface="Arial"/>
              </a:rPr>
              <a:t>The idea was to still transfer these lines to a separate public entity when such an entity was established</a:t>
            </a:r>
          </a:p>
        </p:txBody>
      </p:sp>
      <p:sp>
        <p:nvSpPr>
          <p:cNvPr id="23" name="Rectangle 22"/>
          <p:cNvSpPr/>
          <p:nvPr/>
        </p:nvSpPr>
        <p:spPr>
          <a:xfrm>
            <a:off x="941431" y="5110421"/>
            <a:ext cx="285298" cy="44966"/>
          </a:xfrm>
          <a:prstGeom prst="rect">
            <a:avLst/>
          </a:prstGeom>
          <a:solidFill>
            <a:srgbClr val="808080"/>
          </a:solidFill>
          <a:ln w="9525" cap="flat" cmpd="sng" algn="ctr">
            <a:solidFill>
              <a:srgbClr val="808080"/>
            </a:solidFill>
            <a:prstDash val="solid"/>
          </a:ln>
          <a:effectLst/>
        </p:spPr>
        <p:txBody>
          <a:bodyPr lIns="90797" tIns="45399" rIns="90797" bIns="45399"/>
          <a:lstStyle/>
          <a:p>
            <a:pPr algn="ctr" defTabSz="907966" fontAlgn="auto">
              <a:spcBef>
                <a:spcPts val="0"/>
              </a:spcBef>
              <a:spcAft>
                <a:spcPts val="0"/>
              </a:spcAft>
              <a:defRPr/>
            </a:pPr>
            <a:endParaRPr lang="en-GB" sz="1172" kern="0" dirty="0">
              <a:solidFill>
                <a:schemeClr val="tx1">
                  <a:lumMod val="50000"/>
                  <a:lumOff val="50000"/>
                </a:schemeClr>
              </a:solidFill>
              <a:latin typeface="Arial"/>
            </a:endParaRPr>
          </a:p>
        </p:txBody>
      </p:sp>
      <p:sp>
        <p:nvSpPr>
          <p:cNvPr id="24" name="TextBox 23"/>
          <p:cNvSpPr txBox="1"/>
          <p:nvPr/>
        </p:nvSpPr>
        <p:spPr>
          <a:xfrm>
            <a:off x="443710" y="5023592"/>
            <a:ext cx="427947" cy="215506"/>
          </a:xfrm>
          <a:prstGeom prst="rect">
            <a:avLst/>
          </a:prstGeom>
          <a:solidFill>
            <a:srgbClr val="FFE600">
              <a:lumMod val="75000"/>
            </a:srgbClr>
          </a:solidFill>
        </p:spPr>
        <p:txBody>
          <a:bodyPr lIns="0" tIns="36320" rIns="0" bIns="0">
            <a:spAutoFit/>
          </a:bodyPr>
          <a:lstStyle/>
          <a:p>
            <a:pPr defTabSz="907966" fontAlgn="auto">
              <a:lnSpc>
                <a:spcPct val="85000"/>
              </a:lnSpc>
              <a:spcBef>
                <a:spcPts val="0"/>
              </a:spcBef>
              <a:spcAft>
                <a:spcPts val="596"/>
              </a:spcAft>
              <a:buClr>
                <a:srgbClr val="FFE600"/>
              </a:buClr>
              <a:buSzPct val="70000"/>
              <a:defRPr/>
            </a:pPr>
            <a:r>
              <a:rPr lang="en-ZA" sz="1367" kern="0" dirty="0">
                <a:solidFill>
                  <a:schemeClr val="tx1">
                    <a:lumMod val="50000"/>
                    <a:lumOff val="50000"/>
                  </a:schemeClr>
                </a:solidFill>
                <a:latin typeface="Arial"/>
              </a:rPr>
              <a:t>2009</a:t>
            </a:r>
            <a:endParaRPr lang="en-GB" sz="1367" kern="0" dirty="0">
              <a:solidFill>
                <a:schemeClr val="tx1">
                  <a:lumMod val="50000"/>
                  <a:lumOff val="50000"/>
                </a:schemeClr>
              </a:solidFill>
              <a:latin typeface="Arial"/>
            </a:endParaRPr>
          </a:p>
        </p:txBody>
      </p:sp>
      <p:sp>
        <p:nvSpPr>
          <p:cNvPr id="25" name="TextBox 24"/>
          <p:cNvSpPr txBox="1"/>
          <p:nvPr/>
        </p:nvSpPr>
        <p:spPr>
          <a:xfrm>
            <a:off x="1298053" y="4710384"/>
            <a:ext cx="7188263" cy="828943"/>
          </a:xfrm>
          <a:prstGeom prst="rect">
            <a:avLst/>
          </a:prstGeom>
          <a:noFill/>
          <a:ln w="12700">
            <a:solidFill>
              <a:srgbClr val="000000"/>
            </a:solidFill>
            <a:prstDash val="dashDot"/>
          </a:ln>
        </p:spPr>
        <p:txBody>
          <a:bodyPr lIns="0" tIns="36320" rIns="0" bIns="0">
            <a:spAutoFit/>
          </a:bodyPr>
          <a:lstStyle/>
          <a:p>
            <a:pPr marL="283740" indent="-283740" defTabSz="907966" fontAlgn="auto">
              <a:lnSpc>
                <a:spcPct val="85000"/>
              </a:lnSpc>
              <a:spcBef>
                <a:spcPts val="0"/>
              </a:spcBef>
              <a:spcAft>
                <a:spcPts val="596"/>
              </a:spcAft>
              <a:buClr>
                <a:srgbClr val="FFE600"/>
              </a:buClr>
              <a:buSzPct val="70000"/>
              <a:buFont typeface="Arial" pitchFamily="34" charset="0"/>
              <a:buChar char="►"/>
              <a:defRPr/>
            </a:pPr>
            <a:r>
              <a:rPr lang="en-ZA" sz="1367" kern="0" dirty="0">
                <a:solidFill>
                  <a:schemeClr val="tx1">
                    <a:lumMod val="50000"/>
                    <a:lumOff val="50000"/>
                  </a:schemeClr>
                </a:solidFill>
                <a:latin typeface="Arial"/>
              </a:rPr>
              <a:t>The DOT Branch line Strategy recommends the revitalisation of branchlines under the </a:t>
            </a:r>
            <a:r>
              <a:rPr lang="en-ZA" sz="1367" kern="0" dirty="0" err="1">
                <a:solidFill>
                  <a:schemeClr val="tx1">
                    <a:lumMod val="50000"/>
                    <a:lumOff val="50000"/>
                  </a:schemeClr>
                </a:solidFill>
                <a:latin typeface="Arial"/>
              </a:rPr>
              <a:t>concessioning</a:t>
            </a:r>
            <a:r>
              <a:rPr lang="en-ZA" sz="1367" kern="0" dirty="0">
                <a:solidFill>
                  <a:schemeClr val="tx1">
                    <a:lumMod val="50000"/>
                    <a:lumOff val="50000"/>
                  </a:schemeClr>
                </a:solidFill>
                <a:latin typeface="Arial"/>
              </a:rPr>
              <a:t> plan proposed by the Transnet, in the absence  of a rail economic regulator or a separate public entity</a:t>
            </a:r>
          </a:p>
          <a:p>
            <a:pPr marL="283740" indent="-283740" defTabSz="907966" fontAlgn="auto">
              <a:lnSpc>
                <a:spcPct val="85000"/>
              </a:lnSpc>
              <a:spcBef>
                <a:spcPts val="0"/>
              </a:spcBef>
              <a:spcAft>
                <a:spcPts val="596"/>
              </a:spcAft>
              <a:buClr>
                <a:srgbClr val="FFE600"/>
              </a:buClr>
              <a:buSzPct val="70000"/>
              <a:buFont typeface="Arial" pitchFamily="34" charset="0"/>
              <a:buChar char="►"/>
              <a:defRPr/>
            </a:pPr>
            <a:r>
              <a:rPr lang="en-ZA" sz="1367" kern="0" dirty="0" err="1">
                <a:solidFill>
                  <a:schemeClr val="tx1">
                    <a:lumMod val="50000"/>
                    <a:lumOff val="50000"/>
                  </a:schemeClr>
                </a:solidFill>
                <a:latin typeface="Arial"/>
              </a:rPr>
              <a:t>Concessioning</a:t>
            </a:r>
            <a:r>
              <a:rPr lang="en-ZA" sz="1367" kern="0" dirty="0">
                <a:solidFill>
                  <a:schemeClr val="tx1">
                    <a:lumMod val="50000"/>
                    <a:lumOff val="50000"/>
                  </a:schemeClr>
                </a:solidFill>
                <a:latin typeface="Arial"/>
              </a:rPr>
              <a:t> was due to start in early 2010 and conclude in 2014 </a:t>
            </a:r>
          </a:p>
        </p:txBody>
      </p:sp>
      <p:sp>
        <p:nvSpPr>
          <p:cNvPr id="26" name="Rectangle 25"/>
          <p:cNvSpPr/>
          <p:nvPr/>
        </p:nvSpPr>
        <p:spPr>
          <a:xfrm>
            <a:off x="941431" y="5722882"/>
            <a:ext cx="285298" cy="44965"/>
          </a:xfrm>
          <a:prstGeom prst="rect">
            <a:avLst/>
          </a:prstGeom>
          <a:solidFill>
            <a:srgbClr val="808080"/>
          </a:solidFill>
          <a:ln w="9525" cap="flat" cmpd="sng" algn="ctr">
            <a:solidFill>
              <a:srgbClr val="808080"/>
            </a:solidFill>
            <a:prstDash val="solid"/>
          </a:ln>
          <a:effectLst/>
        </p:spPr>
        <p:txBody>
          <a:bodyPr lIns="90797" tIns="45399" rIns="90797" bIns="45399"/>
          <a:lstStyle/>
          <a:p>
            <a:pPr algn="ctr" defTabSz="907966" fontAlgn="auto">
              <a:spcBef>
                <a:spcPts val="0"/>
              </a:spcBef>
              <a:spcAft>
                <a:spcPts val="0"/>
              </a:spcAft>
              <a:defRPr/>
            </a:pPr>
            <a:endParaRPr lang="en-GB" sz="1172" kern="0" dirty="0">
              <a:solidFill>
                <a:schemeClr val="tx1">
                  <a:lumMod val="50000"/>
                  <a:lumOff val="50000"/>
                </a:schemeClr>
              </a:solidFill>
              <a:latin typeface="Arial"/>
            </a:endParaRPr>
          </a:p>
        </p:txBody>
      </p:sp>
      <p:sp>
        <p:nvSpPr>
          <p:cNvPr id="27" name="TextBox 26"/>
          <p:cNvSpPr txBox="1"/>
          <p:nvPr/>
        </p:nvSpPr>
        <p:spPr>
          <a:xfrm>
            <a:off x="443710" y="5623648"/>
            <a:ext cx="427947" cy="215506"/>
          </a:xfrm>
          <a:prstGeom prst="rect">
            <a:avLst/>
          </a:prstGeom>
          <a:solidFill>
            <a:srgbClr val="FFE600">
              <a:lumMod val="75000"/>
            </a:srgbClr>
          </a:solidFill>
        </p:spPr>
        <p:txBody>
          <a:bodyPr lIns="0" tIns="36320" rIns="0" bIns="0">
            <a:spAutoFit/>
          </a:bodyPr>
          <a:lstStyle/>
          <a:p>
            <a:pPr defTabSz="907966" fontAlgn="auto">
              <a:lnSpc>
                <a:spcPct val="85000"/>
              </a:lnSpc>
              <a:spcBef>
                <a:spcPts val="0"/>
              </a:spcBef>
              <a:spcAft>
                <a:spcPts val="596"/>
              </a:spcAft>
              <a:buClr>
                <a:srgbClr val="FFE600"/>
              </a:buClr>
              <a:buSzPct val="70000"/>
              <a:defRPr/>
            </a:pPr>
            <a:r>
              <a:rPr lang="en-ZA" sz="1367" kern="0" dirty="0">
                <a:solidFill>
                  <a:schemeClr val="tx1">
                    <a:lumMod val="50000"/>
                    <a:lumOff val="50000"/>
                  </a:schemeClr>
                </a:solidFill>
                <a:latin typeface="Arial"/>
              </a:rPr>
              <a:t>2014</a:t>
            </a:r>
            <a:endParaRPr lang="en-GB" sz="1367" kern="0" dirty="0">
              <a:solidFill>
                <a:schemeClr val="tx1">
                  <a:lumMod val="50000"/>
                  <a:lumOff val="50000"/>
                </a:schemeClr>
              </a:solidFill>
              <a:latin typeface="Arial"/>
            </a:endParaRPr>
          </a:p>
        </p:txBody>
      </p:sp>
      <p:sp>
        <p:nvSpPr>
          <p:cNvPr id="28" name="TextBox 27"/>
          <p:cNvSpPr txBox="1"/>
          <p:nvPr/>
        </p:nvSpPr>
        <p:spPr>
          <a:xfrm>
            <a:off x="1298053" y="5642254"/>
            <a:ext cx="7188263" cy="215506"/>
          </a:xfrm>
          <a:prstGeom prst="rect">
            <a:avLst/>
          </a:prstGeom>
          <a:noFill/>
          <a:ln w="12700">
            <a:solidFill>
              <a:srgbClr val="000000"/>
            </a:solidFill>
            <a:prstDash val="dashDot"/>
          </a:ln>
        </p:spPr>
        <p:txBody>
          <a:bodyPr lIns="0" tIns="36320" rIns="0" bIns="0">
            <a:spAutoFit/>
          </a:bodyPr>
          <a:lstStyle/>
          <a:p>
            <a:pPr marL="283740" indent="-283740" defTabSz="907966" fontAlgn="auto">
              <a:lnSpc>
                <a:spcPct val="85000"/>
              </a:lnSpc>
              <a:spcBef>
                <a:spcPts val="0"/>
              </a:spcBef>
              <a:spcAft>
                <a:spcPts val="596"/>
              </a:spcAft>
              <a:buClr>
                <a:srgbClr val="FFE600"/>
              </a:buClr>
              <a:buSzPct val="70000"/>
              <a:buFont typeface="Arial" pitchFamily="34" charset="0"/>
              <a:buChar char="►"/>
              <a:defRPr/>
            </a:pPr>
            <a:r>
              <a:rPr lang="en-ZA" sz="1367" kern="0" dirty="0">
                <a:solidFill>
                  <a:schemeClr val="tx1">
                    <a:lumMod val="50000"/>
                    <a:lumOff val="50000"/>
                  </a:schemeClr>
                </a:solidFill>
                <a:latin typeface="Arial"/>
              </a:rPr>
              <a:t>DOT Initiates the revision of its 2009 branch line strategy</a:t>
            </a:r>
          </a:p>
        </p:txBody>
      </p:sp>
      <p:sp>
        <p:nvSpPr>
          <p:cNvPr id="29" name="TextBox 28"/>
          <p:cNvSpPr txBox="1"/>
          <p:nvPr/>
        </p:nvSpPr>
        <p:spPr>
          <a:xfrm>
            <a:off x="443710" y="5922900"/>
            <a:ext cx="427947" cy="215506"/>
          </a:xfrm>
          <a:prstGeom prst="rect">
            <a:avLst/>
          </a:prstGeom>
          <a:solidFill>
            <a:srgbClr val="FFE600">
              <a:lumMod val="75000"/>
            </a:srgbClr>
          </a:solidFill>
        </p:spPr>
        <p:txBody>
          <a:bodyPr lIns="0" tIns="36320" rIns="0" bIns="0">
            <a:spAutoFit/>
          </a:bodyPr>
          <a:lstStyle/>
          <a:p>
            <a:pPr defTabSz="907966" fontAlgn="auto">
              <a:lnSpc>
                <a:spcPct val="85000"/>
              </a:lnSpc>
              <a:spcBef>
                <a:spcPts val="0"/>
              </a:spcBef>
              <a:spcAft>
                <a:spcPts val="596"/>
              </a:spcAft>
              <a:buClr>
                <a:srgbClr val="FFE600"/>
              </a:buClr>
              <a:buSzPct val="70000"/>
              <a:defRPr/>
            </a:pPr>
            <a:r>
              <a:rPr lang="en-ZA" sz="1367" kern="0" dirty="0">
                <a:solidFill>
                  <a:schemeClr val="tx1">
                    <a:lumMod val="50000"/>
                    <a:lumOff val="50000"/>
                  </a:schemeClr>
                </a:solidFill>
                <a:latin typeface="Arial"/>
              </a:rPr>
              <a:t>2015</a:t>
            </a:r>
            <a:endParaRPr lang="en-GB" sz="1367" kern="0" dirty="0">
              <a:solidFill>
                <a:schemeClr val="tx1">
                  <a:lumMod val="50000"/>
                  <a:lumOff val="50000"/>
                </a:schemeClr>
              </a:solidFill>
              <a:latin typeface="Arial"/>
            </a:endParaRPr>
          </a:p>
        </p:txBody>
      </p:sp>
      <p:sp>
        <p:nvSpPr>
          <p:cNvPr id="30" name="TextBox 29"/>
          <p:cNvSpPr txBox="1"/>
          <p:nvPr/>
        </p:nvSpPr>
        <p:spPr>
          <a:xfrm>
            <a:off x="1298053" y="5922900"/>
            <a:ext cx="7188263" cy="215506"/>
          </a:xfrm>
          <a:prstGeom prst="rect">
            <a:avLst/>
          </a:prstGeom>
          <a:noFill/>
          <a:ln w="12700">
            <a:solidFill>
              <a:srgbClr val="000000"/>
            </a:solidFill>
            <a:prstDash val="dashDot"/>
          </a:ln>
        </p:spPr>
        <p:txBody>
          <a:bodyPr lIns="0" tIns="36320" rIns="0" bIns="0">
            <a:spAutoFit/>
          </a:bodyPr>
          <a:lstStyle/>
          <a:p>
            <a:pPr marL="283740" indent="-283740" defTabSz="907966" fontAlgn="auto">
              <a:lnSpc>
                <a:spcPct val="85000"/>
              </a:lnSpc>
              <a:spcBef>
                <a:spcPts val="0"/>
              </a:spcBef>
              <a:spcAft>
                <a:spcPts val="596"/>
              </a:spcAft>
              <a:buClr>
                <a:srgbClr val="FFE600"/>
              </a:buClr>
              <a:buSzPct val="70000"/>
              <a:buFont typeface="Arial" pitchFamily="34" charset="0"/>
              <a:buChar char="►"/>
              <a:defRPr/>
            </a:pPr>
            <a:r>
              <a:rPr lang="en-ZA" sz="1367" kern="0" dirty="0" smtClean="0">
                <a:solidFill>
                  <a:schemeClr val="tx1">
                    <a:lumMod val="50000"/>
                    <a:lumOff val="50000"/>
                  </a:schemeClr>
                </a:solidFill>
                <a:latin typeface="Arial"/>
              </a:rPr>
              <a:t>Green Paper on Rail Policy developed that gives policy direction </a:t>
            </a:r>
            <a:endParaRPr lang="en-ZA" sz="1367" kern="0" dirty="0">
              <a:solidFill>
                <a:schemeClr val="tx1">
                  <a:lumMod val="50000"/>
                  <a:lumOff val="50000"/>
                </a:schemeClr>
              </a:solidFill>
              <a:latin typeface="Arial"/>
            </a:endParaRPr>
          </a:p>
        </p:txBody>
      </p:sp>
      <p:sp>
        <p:nvSpPr>
          <p:cNvPr id="31" name="Rectangle 30"/>
          <p:cNvSpPr/>
          <p:nvPr/>
        </p:nvSpPr>
        <p:spPr>
          <a:xfrm>
            <a:off x="941431" y="6025234"/>
            <a:ext cx="285298" cy="44966"/>
          </a:xfrm>
          <a:prstGeom prst="rect">
            <a:avLst/>
          </a:prstGeom>
          <a:solidFill>
            <a:srgbClr val="808080"/>
          </a:solidFill>
          <a:ln w="9525" cap="flat" cmpd="sng" algn="ctr">
            <a:solidFill>
              <a:srgbClr val="808080"/>
            </a:solidFill>
            <a:prstDash val="solid"/>
          </a:ln>
          <a:effectLst/>
        </p:spPr>
        <p:txBody>
          <a:bodyPr lIns="90797" tIns="45399" rIns="90797" bIns="45399"/>
          <a:lstStyle/>
          <a:p>
            <a:pPr algn="ctr" defTabSz="907966" fontAlgn="auto">
              <a:spcBef>
                <a:spcPts val="0"/>
              </a:spcBef>
              <a:spcAft>
                <a:spcPts val="0"/>
              </a:spcAft>
              <a:defRPr/>
            </a:pPr>
            <a:endParaRPr lang="en-GB" sz="1172" kern="0" dirty="0">
              <a:solidFill>
                <a:schemeClr val="tx1">
                  <a:lumMod val="50000"/>
                  <a:lumOff val="50000"/>
                </a:schemeClr>
              </a:solidFill>
              <a:latin typeface="Arial"/>
            </a:endParaRPr>
          </a:p>
        </p:txBody>
      </p:sp>
      <p:sp>
        <p:nvSpPr>
          <p:cNvPr id="32" name="TextBox 31"/>
          <p:cNvSpPr txBox="1"/>
          <p:nvPr/>
        </p:nvSpPr>
        <p:spPr>
          <a:xfrm>
            <a:off x="1298053" y="6232806"/>
            <a:ext cx="7188263" cy="215506"/>
          </a:xfrm>
          <a:prstGeom prst="rect">
            <a:avLst/>
          </a:prstGeom>
          <a:noFill/>
          <a:ln w="12700">
            <a:solidFill>
              <a:srgbClr val="000000"/>
            </a:solidFill>
            <a:prstDash val="dashDot"/>
          </a:ln>
        </p:spPr>
        <p:txBody>
          <a:bodyPr lIns="0" tIns="36320" rIns="0" bIns="0">
            <a:spAutoFit/>
          </a:bodyPr>
          <a:lstStyle/>
          <a:p>
            <a:pPr marL="283740" indent="-283740" defTabSz="907966" fontAlgn="auto">
              <a:lnSpc>
                <a:spcPct val="85000"/>
              </a:lnSpc>
              <a:spcBef>
                <a:spcPts val="0"/>
              </a:spcBef>
              <a:spcAft>
                <a:spcPts val="596"/>
              </a:spcAft>
              <a:buClr>
                <a:srgbClr val="FFE600"/>
              </a:buClr>
              <a:buSzPct val="70000"/>
              <a:buFont typeface="Arial" pitchFamily="34" charset="0"/>
              <a:buChar char="►"/>
              <a:defRPr/>
            </a:pPr>
            <a:r>
              <a:rPr lang="en-ZA" sz="1367" kern="0" dirty="0" smtClean="0">
                <a:solidFill>
                  <a:schemeClr val="tx1">
                    <a:lumMod val="50000"/>
                    <a:lumOff val="50000"/>
                  </a:schemeClr>
                </a:solidFill>
                <a:latin typeface="Arial"/>
              </a:rPr>
              <a:t>Draft White Paper on Rail Policy developed to be adopted by Cabinet </a:t>
            </a:r>
            <a:endParaRPr lang="en-ZA" sz="1367" kern="0" dirty="0">
              <a:solidFill>
                <a:schemeClr val="tx1">
                  <a:lumMod val="50000"/>
                  <a:lumOff val="50000"/>
                </a:schemeClr>
              </a:solidFill>
              <a:latin typeface="Arial"/>
            </a:endParaRPr>
          </a:p>
        </p:txBody>
      </p:sp>
      <p:sp>
        <p:nvSpPr>
          <p:cNvPr id="33" name="TextBox 32"/>
          <p:cNvSpPr txBox="1"/>
          <p:nvPr/>
        </p:nvSpPr>
        <p:spPr>
          <a:xfrm>
            <a:off x="434165" y="6232806"/>
            <a:ext cx="427947" cy="215506"/>
          </a:xfrm>
          <a:prstGeom prst="rect">
            <a:avLst/>
          </a:prstGeom>
          <a:solidFill>
            <a:srgbClr val="FFE600">
              <a:lumMod val="75000"/>
            </a:srgbClr>
          </a:solidFill>
        </p:spPr>
        <p:txBody>
          <a:bodyPr lIns="0" tIns="36320" rIns="0" bIns="0">
            <a:spAutoFit/>
          </a:bodyPr>
          <a:lstStyle/>
          <a:p>
            <a:pPr defTabSz="907966" fontAlgn="auto">
              <a:lnSpc>
                <a:spcPct val="85000"/>
              </a:lnSpc>
              <a:spcBef>
                <a:spcPts val="0"/>
              </a:spcBef>
              <a:spcAft>
                <a:spcPts val="596"/>
              </a:spcAft>
              <a:buClr>
                <a:srgbClr val="FFE600"/>
              </a:buClr>
              <a:buSzPct val="70000"/>
              <a:defRPr/>
            </a:pPr>
            <a:r>
              <a:rPr lang="en-ZA" sz="1367" kern="0" dirty="0" smtClean="0">
                <a:solidFill>
                  <a:schemeClr val="tx1">
                    <a:lumMod val="50000"/>
                    <a:lumOff val="50000"/>
                  </a:schemeClr>
                </a:solidFill>
                <a:latin typeface="Arial"/>
              </a:rPr>
              <a:t>2019</a:t>
            </a:r>
            <a:endParaRPr lang="en-GB" sz="1367" kern="0" dirty="0">
              <a:solidFill>
                <a:schemeClr val="tx1">
                  <a:lumMod val="50000"/>
                  <a:lumOff val="50000"/>
                </a:schemeClr>
              </a:solidFill>
              <a:latin typeface="Arial"/>
            </a:endParaRPr>
          </a:p>
        </p:txBody>
      </p:sp>
      <p:sp>
        <p:nvSpPr>
          <p:cNvPr id="34" name="Rectangle 33"/>
          <p:cNvSpPr/>
          <p:nvPr/>
        </p:nvSpPr>
        <p:spPr>
          <a:xfrm>
            <a:off x="941431" y="6312279"/>
            <a:ext cx="285298" cy="44966"/>
          </a:xfrm>
          <a:prstGeom prst="rect">
            <a:avLst/>
          </a:prstGeom>
          <a:solidFill>
            <a:srgbClr val="808080"/>
          </a:solidFill>
          <a:ln w="9525" cap="flat" cmpd="sng" algn="ctr">
            <a:solidFill>
              <a:srgbClr val="808080"/>
            </a:solidFill>
            <a:prstDash val="solid"/>
          </a:ln>
          <a:effectLst/>
        </p:spPr>
        <p:txBody>
          <a:bodyPr lIns="90797" tIns="45399" rIns="90797" bIns="45399"/>
          <a:lstStyle/>
          <a:p>
            <a:pPr algn="ctr" defTabSz="907966" fontAlgn="auto">
              <a:spcBef>
                <a:spcPts val="0"/>
              </a:spcBef>
              <a:spcAft>
                <a:spcPts val="0"/>
              </a:spcAft>
              <a:defRPr/>
            </a:pPr>
            <a:endParaRPr lang="en-GB" sz="1172" kern="0" dirty="0">
              <a:solidFill>
                <a:schemeClr val="tx1">
                  <a:lumMod val="50000"/>
                  <a:lumOff val="50000"/>
                </a:schemeClr>
              </a:solidFill>
              <a:latin typeface="Arial"/>
            </a:endParaRPr>
          </a:p>
        </p:txBody>
      </p:sp>
    </p:spTree>
    <p:custDataLst>
      <p:tags r:id="rId1"/>
    </p:custDataLst>
    <p:extLst>
      <p:ext uri="{BB962C8B-B14F-4D97-AF65-F5344CB8AC3E}">
        <p14:creationId xmlns:p14="http://schemas.microsoft.com/office/powerpoint/2010/main" val="1790194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TestEmblem"/>
          <p:cNvPicPr>
            <a:picLocks noChangeAspect="1" noChangeArrowheads="1"/>
          </p:cNvPicPr>
          <p:nvPr>
            <p:custDataLst>
              <p:tags r:id="rId2"/>
            </p:custDataLst>
          </p:nvPr>
        </p:nvPicPr>
        <p:blipFill>
          <a:blip r:embed="rId5" cstate="print"/>
          <a:srcRect/>
          <a:stretch>
            <a:fillRect/>
          </a:stretch>
        </p:blipFill>
        <p:spPr bwMode="auto">
          <a:xfrm>
            <a:off x="5957149" y="31165"/>
            <a:ext cx="2736850" cy="1060450"/>
          </a:xfrm>
          <a:prstGeom prst="rect">
            <a:avLst/>
          </a:prstGeom>
          <a:noFill/>
          <a:ln w="9525">
            <a:noFill/>
            <a:miter lim="800000"/>
            <a:headEnd/>
            <a:tailEnd/>
          </a:ln>
        </p:spPr>
      </p:pic>
      <p:sp>
        <p:nvSpPr>
          <p:cNvPr id="2" name="Title 1"/>
          <p:cNvSpPr>
            <a:spLocks noGrp="1"/>
          </p:cNvSpPr>
          <p:nvPr>
            <p:ph type="title"/>
          </p:nvPr>
        </p:nvSpPr>
        <p:spPr>
          <a:xfrm>
            <a:off x="260006" y="332656"/>
            <a:ext cx="5709624" cy="625503"/>
          </a:xfrm>
        </p:spPr>
        <p:txBody>
          <a:bodyPr/>
          <a:lstStyle/>
          <a:p>
            <a:r>
              <a:rPr lang="en-ZA" sz="2000" dirty="0" smtClean="0">
                <a:solidFill>
                  <a:srgbClr val="F79F57"/>
                </a:solidFill>
              </a:rPr>
              <a:t>Policy Statement                                 </a:t>
            </a:r>
            <a:br>
              <a:rPr lang="en-ZA" sz="2000" dirty="0" smtClean="0">
                <a:solidFill>
                  <a:srgbClr val="F79F57"/>
                </a:solidFill>
              </a:rPr>
            </a:br>
            <a:r>
              <a:rPr lang="en-ZA" sz="2000" dirty="0" smtClean="0">
                <a:solidFill>
                  <a:srgbClr val="F79F57"/>
                </a:solidFill>
              </a:rPr>
              <a:t>Freight rail market and organisation structure </a:t>
            </a:r>
            <a:endParaRPr lang="en-ZA" sz="2000" dirty="0">
              <a:solidFill>
                <a:srgbClr val="F79F57"/>
              </a:solidFill>
            </a:endParaRPr>
          </a:p>
        </p:txBody>
      </p:sp>
      <p:sp>
        <p:nvSpPr>
          <p:cNvPr id="3" name="Content Placeholder 2"/>
          <p:cNvSpPr>
            <a:spLocks noGrp="1"/>
          </p:cNvSpPr>
          <p:nvPr>
            <p:ph sz="half" idx="1"/>
          </p:nvPr>
        </p:nvSpPr>
        <p:spPr>
          <a:xfrm>
            <a:off x="457200" y="1091615"/>
            <a:ext cx="8075240" cy="5099350"/>
          </a:xfrm>
        </p:spPr>
        <p:txBody>
          <a:bodyPr/>
          <a:lstStyle/>
          <a:p>
            <a:pPr>
              <a:buFont typeface="Wingdings" panose="05000000000000000000" pitchFamily="2" charset="2"/>
              <a:buChar char="Ø"/>
            </a:pPr>
            <a:r>
              <a:rPr lang="en-ZA" sz="1800" dirty="0" smtClean="0"/>
              <a:t>Regulated on-rail competition shall be introduced on the national network by admission of qualified third party freight train operators</a:t>
            </a:r>
          </a:p>
          <a:p>
            <a:pPr>
              <a:lnSpc>
                <a:spcPct val="110000"/>
              </a:lnSpc>
              <a:buFont typeface="Wingdings" panose="05000000000000000000" pitchFamily="2" charset="2"/>
              <a:buChar char="Ø"/>
            </a:pPr>
            <a:r>
              <a:rPr lang="en-US" sz="1800" dirty="0"/>
              <a:t>Transnet Freight Rail (TFR) will be split into two divisions namely: Transnet Rail Infrastructure and Transnet Rail Operations. </a:t>
            </a:r>
          </a:p>
          <a:p>
            <a:pPr lvl="1">
              <a:lnSpc>
                <a:spcPct val="110000"/>
              </a:lnSpc>
              <a:buFont typeface="Wingdings" panose="05000000000000000000" pitchFamily="2" charset="2"/>
              <a:buChar char="Ø"/>
            </a:pPr>
            <a:r>
              <a:rPr lang="en-US" sz="1800" dirty="0"/>
              <a:t>Transnet Rail Infrastructure will be responsible for amongst other things Infrastructure maintenance, network safety and security, train control and investment in the rail infrastructure guided by railway inherent competitiveness fundamentals. </a:t>
            </a:r>
          </a:p>
          <a:p>
            <a:pPr lvl="1">
              <a:lnSpc>
                <a:spcPct val="110000"/>
              </a:lnSpc>
              <a:buFont typeface="Wingdings" panose="05000000000000000000" pitchFamily="2" charset="2"/>
              <a:buChar char="Ø"/>
            </a:pPr>
            <a:r>
              <a:rPr lang="en-US" sz="1800" dirty="0"/>
              <a:t>Transnet Rail Operations will be responsible for amongst other things, haulage on network mainline and </a:t>
            </a:r>
            <a:r>
              <a:rPr lang="en-US" sz="1800" dirty="0" err="1"/>
              <a:t>branchlines</a:t>
            </a:r>
            <a:r>
              <a:rPr lang="en-US" sz="1800" dirty="0"/>
              <a:t>, yard operations, train safety, locomotive ownership and leasing.</a:t>
            </a:r>
          </a:p>
          <a:p>
            <a:pPr>
              <a:lnSpc>
                <a:spcPct val="110000"/>
              </a:lnSpc>
              <a:buFont typeface="Wingdings" panose="05000000000000000000" pitchFamily="2" charset="2"/>
              <a:buChar char="Ø"/>
            </a:pPr>
            <a:r>
              <a:rPr lang="en-ZA" sz="1800" dirty="0"/>
              <a:t>Separation of TFR Infrastructure Manager and TFR Train Operator </a:t>
            </a:r>
            <a:br>
              <a:rPr lang="en-ZA" sz="1800" dirty="0"/>
            </a:br>
            <a:r>
              <a:rPr lang="en-ZA" sz="1800" dirty="0"/>
              <a:t>will enable the Transport Economic Regulator (TER) to make informed rulings as required</a:t>
            </a:r>
          </a:p>
          <a:p>
            <a:pPr marL="0" indent="0">
              <a:buNone/>
            </a:pPr>
            <a:endParaRPr lang="en-ZA" dirty="0"/>
          </a:p>
        </p:txBody>
      </p:sp>
    </p:spTree>
    <p:custDataLst>
      <p:tags r:id="rId1"/>
    </p:custDataLst>
    <p:extLst>
      <p:ext uri="{BB962C8B-B14F-4D97-AF65-F5344CB8AC3E}">
        <p14:creationId xmlns:p14="http://schemas.microsoft.com/office/powerpoint/2010/main" val="1155342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TestEmblem"/>
          <p:cNvPicPr>
            <a:picLocks noChangeAspect="1" noChangeArrowheads="1"/>
          </p:cNvPicPr>
          <p:nvPr>
            <p:custDataLst>
              <p:tags r:id="rId2"/>
            </p:custDataLst>
          </p:nvPr>
        </p:nvPicPr>
        <p:blipFill>
          <a:blip r:embed="rId5" cstate="print"/>
          <a:srcRect/>
          <a:stretch>
            <a:fillRect/>
          </a:stretch>
        </p:blipFill>
        <p:spPr bwMode="auto">
          <a:xfrm>
            <a:off x="5957149" y="31165"/>
            <a:ext cx="2736850" cy="1060450"/>
          </a:xfrm>
          <a:prstGeom prst="rect">
            <a:avLst/>
          </a:prstGeom>
          <a:noFill/>
          <a:ln w="9525">
            <a:noFill/>
            <a:miter lim="800000"/>
            <a:headEnd/>
            <a:tailEnd/>
          </a:ln>
        </p:spPr>
      </p:pic>
      <p:sp>
        <p:nvSpPr>
          <p:cNvPr id="2" name="Title 1"/>
          <p:cNvSpPr>
            <a:spLocks noGrp="1"/>
          </p:cNvSpPr>
          <p:nvPr>
            <p:ph type="title"/>
          </p:nvPr>
        </p:nvSpPr>
        <p:spPr>
          <a:xfrm>
            <a:off x="480864" y="165346"/>
            <a:ext cx="5824162" cy="792088"/>
          </a:xfrm>
        </p:spPr>
        <p:txBody>
          <a:bodyPr/>
          <a:lstStyle/>
          <a:p>
            <a:r>
              <a:rPr lang="en-ZA" sz="2000" dirty="0" smtClean="0">
                <a:solidFill>
                  <a:srgbClr val="F79F57"/>
                </a:solidFill>
              </a:rPr>
              <a:t>Policy Statement                                 </a:t>
            </a:r>
            <a:br>
              <a:rPr lang="en-ZA" sz="2000" dirty="0" smtClean="0">
                <a:solidFill>
                  <a:srgbClr val="F79F57"/>
                </a:solidFill>
              </a:rPr>
            </a:br>
            <a:r>
              <a:rPr lang="en-ZA" sz="2000" dirty="0" smtClean="0">
                <a:solidFill>
                  <a:srgbClr val="F79F57"/>
                </a:solidFill>
              </a:rPr>
              <a:t>Freight rail market and organisation structure </a:t>
            </a:r>
            <a:r>
              <a:rPr lang="en-ZA" sz="2000" dirty="0" err="1" smtClean="0">
                <a:solidFill>
                  <a:srgbClr val="F79F57"/>
                </a:solidFill>
              </a:rPr>
              <a:t>cont</a:t>
            </a:r>
            <a:r>
              <a:rPr lang="en-ZA" sz="2000" dirty="0" smtClean="0">
                <a:solidFill>
                  <a:srgbClr val="F79F57"/>
                </a:solidFill>
              </a:rPr>
              <a:t>…</a:t>
            </a:r>
            <a:endParaRPr lang="en-ZA" sz="2000" dirty="0">
              <a:solidFill>
                <a:srgbClr val="F79F57"/>
              </a:solidFill>
            </a:endParaRPr>
          </a:p>
        </p:txBody>
      </p:sp>
      <p:sp>
        <p:nvSpPr>
          <p:cNvPr id="3" name="Content Placeholder 2"/>
          <p:cNvSpPr>
            <a:spLocks noGrp="1"/>
          </p:cNvSpPr>
          <p:nvPr>
            <p:ph sz="half" idx="1"/>
          </p:nvPr>
        </p:nvSpPr>
        <p:spPr>
          <a:xfrm>
            <a:off x="457200" y="1091615"/>
            <a:ext cx="8075240" cy="5099350"/>
          </a:xfrm>
        </p:spPr>
        <p:txBody>
          <a:bodyPr/>
          <a:lstStyle/>
          <a:p>
            <a:pPr>
              <a:buFont typeface="Wingdings" panose="05000000000000000000" pitchFamily="2" charset="2"/>
              <a:buChar char="Ø"/>
            </a:pPr>
            <a:r>
              <a:rPr lang="en-ZA" sz="1800" dirty="0" smtClean="0"/>
              <a:t>Regulated on-rail competition shall be introduced on the national network by admission of qualified third party freight train operators</a:t>
            </a:r>
          </a:p>
          <a:p>
            <a:pPr>
              <a:lnSpc>
                <a:spcPct val="110000"/>
              </a:lnSpc>
              <a:buFont typeface="Wingdings" panose="05000000000000000000" pitchFamily="2" charset="2"/>
              <a:buChar char="Ø"/>
            </a:pPr>
            <a:r>
              <a:rPr lang="en-US" sz="1800" dirty="0"/>
              <a:t>Transnet Freight Rail (TFR) will be split into two divisions namely: Transnet Rail Infrastructure and Transnet Rail Operations. </a:t>
            </a:r>
          </a:p>
          <a:p>
            <a:pPr lvl="1">
              <a:lnSpc>
                <a:spcPct val="110000"/>
              </a:lnSpc>
              <a:buFont typeface="Wingdings" panose="05000000000000000000" pitchFamily="2" charset="2"/>
              <a:buChar char="Ø"/>
            </a:pPr>
            <a:r>
              <a:rPr lang="en-US" sz="1800" dirty="0"/>
              <a:t>Transnet Rail Infrastructure will be responsible for amongst other things Infrastructure maintenance, network safety and security, train control and investment in the rail infrastructure guided by railway inherent competitiveness fundamentals. </a:t>
            </a:r>
          </a:p>
          <a:p>
            <a:pPr lvl="1">
              <a:lnSpc>
                <a:spcPct val="110000"/>
              </a:lnSpc>
              <a:buFont typeface="Wingdings" panose="05000000000000000000" pitchFamily="2" charset="2"/>
              <a:buChar char="Ø"/>
            </a:pPr>
            <a:r>
              <a:rPr lang="en-US" sz="1800" dirty="0"/>
              <a:t>Transnet Rail Operations will be responsible for amongst other things, haulage on network mainline and </a:t>
            </a:r>
            <a:r>
              <a:rPr lang="en-US" sz="1800" dirty="0" err="1"/>
              <a:t>branchlines</a:t>
            </a:r>
            <a:r>
              <a:rPr lang="en-US" sz="1800" dirty="0"/>
              <a:t>, yard operations, train safety, locomotive ownership and leasing.</a:t>
            </a:r>
          </a:p>
          <a:p>
            <a:pPr>
              <a:lnSpc>
                <a:spcPct val="110000"/>
              </a:lnSpc>
              <a:buFont typeface="Wingdings" panose="05000000000000000000" pitchFamily="2" charset="2"/>
              <a:buChar char="Ø"/>
            </a:pPr>
            <a:r>
              <a:rPr lang="en-ZA" sz="1800" dirty="0"/>
              <a:t>Separation of TFR Infrastructure Manager and TFR Train Operator </a:t>
            </a:r>
            <a:br>
              <a:rPr lang="en-ZA" sz="1800" dirty="0"/>
            </a:br>
            <a:r>
              <a:rPr lang="en-ZA" sz="1800" dirty="0"/>
              <a:t>will enable the Transport Economic Regulator (TER) to make informed rulings as required</a:t>
            </a:r>
          </a:p>
          <a:p>
            <a:pPr marL="0" indent="0">
              <a:buNone/>
            </a:pPr>
            <a:endParaRPr lang="en-ZA" dirty="0"/>
          </a:p>
        </p:txBody>
      </p:sp>
    </p:spTree>
    <p:custDataLst>
      <p:tags r:id="rId1"/>
    </p:custDataLst>
    <p:extLst>
      <p:ext uri="{BB962C8B-B14F-4D97-AF65-F5344CB8AC3E}">
        <p14:creationId xmlns:p14="http://schemas.microsoft.com/office/powerpoint/2010/main" val="406087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TestEmblem"/>
          <p:cNvPicPr>
            <a:picLocks noChangeAspect="1" noChangeArrowheads="1"/>
          </p:cNvPicPr>
          <p:nvPr>
            <p:custDataLst>
              <p:tags r:id="rId2"/>
            </p:custDataLst>
          </p:nvPr>
        </p:nvPicPr>
        <p:blipFill>
          <a:blip r:embed="rId5" cstate="print"/>
          <a:srcRect/>
          <a:stretch>
            <a:fillRect/>
          </a:stretch>
        </p:blipFill>
        <p:spPr bwMode="auto">
          <a:xfrm>
            <a:off x="5957149" y="31165"/>
            <a:ext cx="2736850" cy="1060450"/>
          </a:xfrm>
          <a:prstGeom prst="rect">
            <a:avLst/>
          </a:prstGeom>
          <a:noFill/>
          <a:ln w="9525">
            <a:noFill/>
            <a:miter lim="800000"/>
            <a:headEnd/>
            <a:tailEnd/>
          </a:ln>
        </p:spPr>
      </p:pic>
      <p:sp>
        <p:nvSpPr>
          <p:cNvPr id="2" name="Title 1"/>
          <p:cNvSpPr>
            <a:spLocks noGrp="1"/>
          </p:cNvSpPr>
          <p:nvPr>
            <p:ph type="title"/>
          </p:nvPr>
        </p:nvSpPr>
        <p:spPr>
          <a:xfrm>
            <a:off x="260006" y="552721"/>
            <a:ext cx="5709624" cy="405438"/>
          </a:xfrm>
        </p:spPr>
        <p:txBody>
          <a:bodyPr/>
          <a:lstStyle/>
          <a:p>
            <a:r>
              <a:rPr lang="en-US" sz="2400" dirty="0">
                <a:solidFill>
                  <a:srgbClr val="F79F57"/>
                </a:solidFill>
              </a:rPr>
              <a:t>General railway economic regulation </a:t>
            </a:r>
            <a:endParaRPr lang="en-ZA" sz="2400" dirty="0">
              <a:solidFill>
                <a:srgbClr val="F79F57"/>
              </a:solidFill>
            </a:endParaRPr>
          </a:p>
        </p:txBody>
      </p:sp>
      <p:sp>
        <p:nvSpPr>
          <p:cNvPr id="3" name="Content Placeholder 2"/>
          <p:cNvSpPr>
            <a:spLocks noGrp="1"/>
          </p:cNvSpPr>
          <p:nvPr>
            <p:ph sz="half" idx="1"/>
          </p:nvPr>
        </p:nvSpPr>
        <p:spPr>
          <a:xfrm>
            <a:off x="457200" y="1091615"/>
            <a:ext cx="8075240" cy="5099350"/>
          </a:xfrm>
        </p:spPr>
        <p:txBody>
          <a:bodyPr/>
          <a:lstStyle/>
          <a:p>
            <a:pPr>
              <a:buFont typeface="Wingdings" panose="05000000000000000000" pitchFamily="2" charset="2"/>
              <a:buChar char="Ø"/>
            </a:pPr>
            <a:r>
              <a:rPr lang="en-ZA" sz="1800" dirty="0" smtClean="0"/>
              <a:t>Ensuring non-discriminatory or fair access to essential rail infrastructure and facilities, as well as fair pricing and associated terms and conditions, to train operations in relation to access quality and standards;</a:t>
            </a:r>
          </a:p>
          <a:p>
            <a:pPr>
              <a:buFont typeface="Wingdings" panose="05000000000000000000" pitchFamily="2" charset="2"/>
              <a:buChar char="Ø"/>
            </a:pPr>
            <a:endParaRPr lang="en-ZA" sz="1800" dirty="0" smtClean="0"/>
          </a:p>
          <a:p>
            <a:pPr>
              <a:buFont typeface="Wingdings" panose="05000000000000000000" pitchFamily="2" charset="2"/>
              <a:buChar char="Ø"/>
            </a:pPr>
            <a:r>
              <a:rPr lang="en-US" sz="1800" dirty="0"/>
              <a:t>Regulating market entry and exit, revenue adequacy, service quality levels, tariff approval and commercial dispute resolution. </a:t>
            </a:r>
          </a:p>
          <a:p>
            <a:pPr>
              <a:buFont typeface="Wingdings" panose="05000000000000000000" pitchFamily="2" charset="2"/>
              <a:buChar char="Ø"/>
            </a:pPr>
            <a:r>
              <a:rPr lang="en-US" sz="1800" dirty="0"/>
              <a:t>Regulating the provision of adequate, affordable, efficient and sustainable rail services; </a:t>
            </a:r>
          </a:p>
          <a:p>
            <a:pPr>
              <a:buFont typeface="Wingdings" panose="05000000000000000000" pitchFamily="2" charset="2"/>
              <a:buChar char="Ø"/>
            </a:pPr>
            <a:r>
              <a:rPr lang="en-US" sz="1800" dirty="0"/>
              <a:t>Promoting and regulating on-rail competition in a way that all participants perceive the playing field to be level; </a:t>
            </a:r>
          </a:p>
          <a:p>
            <a:endParaRPr lang="en-GB" dirty="0"/>
          </a:p>
          <a:p>
            <a:pPr>
              <a:buFont typeface="Wingdings" panose="05000000000000000000" pitchFamily="2" charset="2"/>
              <a:buChar char="Ø"/>
            </a:pPr>
            <a:endParaRPr lang="en-ZA" dirty="0" smtClean="0"/>
          </a:p>
          <a:p>
            <a:pPr>
              <a:buFont typeface="Wingdings" panose="05000000000000000000" pitchFamily="2" charset="2"/>
              <a:buChar char="Ø"/>
            </a:pPr>
            <a:endParaRPr lang="en-ZA" dirty="0"/>
          </a:p>
        </p:txBody>
      </p:sp>
    </p:spTree>
    <p:custDataLst>
      <p:tags r:id="rId1"/>
    </p:custDataLst>
    <p:extLst>
      <p:ext uri="{BB962C8B-B14F-4D97-AF65-F5344CB8AC3E}">
        <p14:creationId xmlns:p14="http://schemas.microsoft.com/office/powerpoint/2010/main" val="3253645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TestEmblem"/>
          <p:cNvPicPr>
            <a:picLocks noChangeAspect="1" noChangeArrowheads="1"/>
          </p:cNvPicPr>
          <p:nvPr>
            <p:custDataLst>
              <p:tags r:id="rId2"/>
            </p:custDataLst>
          </p:nvPr>
        </p:nvPicPr>
        <p:blipFill>
          <a:blip r:embed="rId5" cstate="print"/>
          <a:srcRect/>
          <a:stretch>
            <a:fillRect/>
          </a:stretch>
        </p:blipFill>
        <p:spPr bwMode="auto">
          <a:xfrm>
            <a:off x="5957149" y="31165"/>
            <a:ext cx="2736850" cy="1060450"/>
          </a:xfrm>
          <a:prstGeom prst="rect">
            <a:avLst/>
          </a:prstGeom>
          <a:noFill/>
          <a:ln w="9525">
            <a:noFill/>
            <a:miter lim="800000"/>
            <a:headEnd/>
            <a:tailEnd/>
          </a:ln>
        </p:spPr>
      </p:pic>
      <p:sp>
        <p:nvSpPr>
          <p:cNvPr id="2" name="Title 1"/>
          <p:cNvSpPr>
            <a:spLocks noGrp="1"/>
          </p:cNvSpPr>
          <p:nvPr>
            <p:ph type="title"/>
          </p:nvPr>
        </p:nvSpPr>
        <p:spPr>
          <a:xfrm>
            <a:off x="260006" y="404664"/>
            <a:ext cx="5709624" cy="686951"/>
          </a:xfrm>
        </p:spPr>
        <p:txBody>
          <a:bodyPr/>
          <a:lstStyle/>
          <a:p>
            <a:r>
              <a:rPr lang="en-US" sz="2400" dirty="0">
                <a:solidFill>
                  <a:srgbClr val="F79F57"/>
                </a:solidFill>
              </a:rPr>
              <a:t>General railway economic </a:t>
            </a:r>
            <a:r>
              <a:rPr lang="en-US" sz="2400" dirty="0" smtClean="0">
                <a:solidFill>
                  <a:srgbClr val="F79F57"/>
                </a:solidFill>
              </a:rPr>
              <a:t>regulation </a:t>
            </a:r>
            <a:r>
              <a:rPr lang="en-US" sz="2400" dirty="0" err="1" smtClean="0">
                <a:solidFill>
                  <a:srgbClr val="F79F57"/>
                </a:solidFill>
              </a:rPr>
              <a:t>cont</a:t>
            </a:r>
            <a:r>
              <a:rPr lang="en-US" sz="2400" dirty="0" smtClean="0">
                <a:solidFill>
                  <a:srgbClr val="F79F57"/>
                </a:solidFill>
              </a:rPr>
              <a:t>… </a:t>
            </a:r>
            <a:endParaRPr lang="en-ZA" sz="2400" dirty="0">
              <a:solidFill>
                <a:srgbClr val="F79F57"/>
              </a:solidFill>
            </a:endParaRPr>
          </a:p>
        </p:txBody>
      </p:sp>
      <p:sp>
        <p:nvSpPr>
          <p:cNvPr id="3" name="Content Placeholder 2"/>
          <p:cNvSpPr>
            <a:spLocks noGrp="1"/>
          </p:cNvSpPr>
          <p:nvPr>
            <p:ph sz="half" idx="1"/>
          </p:nvPr>
        </p:nvSpPr>
        <p:spPr>
          <a:xfrm>
            <a:off x="457200" y="1091615"/>
            <a:ext cx="8075240" cy="5099350"/>
          </a:xfrm>
        </p:spPr>
        <p:txBody>
          <a:bodyPr/>
          <a:lstStyle/>
          <a:p>
            <a:pPr marL="0" indent="0">
              <a:buNone/>
            </a:pPr>
            <a:endParaRPr lang="en-GB" dirty="0"/>
          </a:p>
          <a:p>
            <a:pPr lvl="0" defTabSz="914400" fontAlgn="base">
              <a:spcAft>
                <a:spcPct val="0"/>
              </a:spcAft>
              <a:buClr>
                <a:srgbClr val="F69200"/>
              </a:buClr>
              <a:buSzTx/>
              <a:buFont typeface="Wingdings" panose="05000000000000000000" pitchFamily="2" charset="2"/>
              <a:buChar char="Ø"/>
            </a:pPr>
            <a:r>
              <a:rPr lang="en-US" sz="1800" dirty="0">
                <a:solidFill>
                  <a:prstClr val="black">
                    <a:lumMod val="50000"/>
                    <a:lumOff val="50000"/>
                  </a:prstClr>
                </a:solidFill>
                <a:latin typeface="Arial" pitchFamily="34" charset="0"/>
                <a:cs typeface="Arial" pitchFamily="34" charset="0"/>
              </a:rPr>
              <a:t>Promoting equity of access to new entrants for investment in rail equipment, infrastructure and services; </a:t>
            </a:r>
          </a:p>
          <a:p>
            <a:pPr lvl="0" defTabSz="914400" fontAlgn="base">
              <a:spcAft>
                <a:spcPct val="0"/>
              </a:spcAft>
              <a:buClr>
                <a:srgbClr val="F69200"/>
              </a:buClr>
              <a:buSzTx/>
              <a:buFont typeface="Wingdings" panose="05000000000000000000" pitchFamily="2" charset="2"/>
              <a:buChar char="Ø"/>
            </a:pPr>
            <a:r>
              <a:rPr lang="en-US" sz="1800" dirty="0">
                <a:solidFill>
                  <a:prstClr val="black">
                    <a:lumMod val="50000"/>
                    <a:lumOff val="50000"/>
                  </a:prstClr>
                </a:solidFill>
                <a:latin typeface="Arial" pitchFamily="34" charset="0"/>
                <a:cs typeface="Arial" pitchFamily="34" charset="0"/>
              </a:rPr>
              <a:t>Overseeing commercial agreements among train operators; </a:t>
            </a:r>
          </a:p>
          <a:p>
            <a:pPr lvl="0" defTabSz="914400" fontAlgn="base">
              <a:spcAft>
                <a:spcPct val="0"/>
              </a:spcAft>
              <a:buClr>
                <a:srgbClr val="F69200"/>
              </a:buClr>
              <a:buSzTx/>
              <a:buFont typeface="Wingdings" panose="05000000000000000000" pitchFamily="2" charset="2"/>
              <a:buChar char="Ø"/>
            </a:pPr>
            <a:r>
              <a:rPr lang="en-US" sz="1800" dirty="0">
                <a:solidFill>
                  <a:prstClr val="black">
                    <a:lumMod val="50000"/>
                    <a:lumOff val="50000"/>
                  </a:prstClr>
                </a:solidFill>
                <a:latin typeface="Arial" pitchFamily="34" charset="0"/>
                <a:cs typeface="Arial" pitchFamily="34" charset="0"/>
              </a:rPr>
              <a:t>Determining a fair and reasonable basis for setting access tariffs for using essential rail infrastructure and facilities, to inform assessment of tariff approval requests received from infrastructure owners and train operators; </a:t>
            </a:r>
          </a:p>
          <a:p>
            <a:pPr lvl="0" defTabSz="914400" fontAlgn="base">
              <a:spcAft>
                <a:spcPct val="0"/>
              </a:spcAft>
              <a:buClr>
                <a:srgbClr val="F69200"/>
              </a:buClr>
              <a:buSzTx/>
              <a:buFont typeface="Wingdings" panose="05000000000000000000" pitchFamily="2" charset="2"/>
              <a:buChar char="Ø"/>
            </a:pPr>
            <a:r>
              <a:rPr lang="en-US" sz="1800" dirty="0">
                <a:solidFill>
                  <a:prstClr val="black">
                    <a:lumMod val="50000"/>
                    <a:lumOff val="50000"/>
                  </a:prstClr>
                </a:solidFill>
                <a:latin typeface="Arial" pitchFamily="34" charset="0"/>
                <a:cs typeface="Arial" pitchFamily="34" charset="0"/>
              </a:rPr>
              <a:t>Investigating complaints and conduct market enquiries where necessary or where requested by competent authority; </a:t>
            </a:r>
          </a:p>
          <a:p>
            <a:pPr lvl="0" defTabSz="914400" fontAlgn="base">
              <a:spcAft>
                <a:spcPct val="0"/>
              </a:spcAft>
              <a:buClr>
                <a:srgbClr val="F69200"/>
              </a:buClr>
              <a:buSzTx/>
              <a:buFont typeface="Wingdings" panose="05000000000000000000" pitchFamily="2" charset="2"/>
              <a:buChar char="Ø"/>
            </a:pPr>
            <a:r>
              <a:rPr lang="en-US" sz="1800" dirty="0">
                <a:solidFill>
                  <a:prstClr val="black">
                    <a:lumMod val="50000"/>
                    <a:lumOff val="50000"/>
                  </a:prstClr>
                </a:solidFill>
                <a:latin typeface="Arial" pitchFamily="34" charset="0"/>
                <a:cs typeface="Arial" pitchFamily="34" charset="0"/>
              </a:rPr>
              <a:t>Determining and administering penalties for non-compliance with access terms and conditions </a:t>
            </a:r>
          </a:p>
          <a:p>
            <a:pPr>
              <a:buFont typeface="Wingdings" panose="05000000000000000000" pitchFamily="2" charset="2"/>
              <a:buChar char="Ø"/>
            </a:pPr>
            <a:endParaRPr lang="en-ZA" sz="1800" dirty="0" smtClean="0"/>
          </a:p>
          <a:p>
            <a:pPr>
              <a:buFont typeface="Wingdings" panose="05000000000000000000" pitchFamily="2" charset="2"/>
              <a:buChar char="Ø"/>
            </a:pPr>
            <a:endParaRPr lang="en-ZA" sz="1800" dirty="0"/>
          </a:p>
        </p:txBody>
      </p:sp>
    </p:spTree>
    <p:custDataLst>
      <p:tags r:id="rId1"/>
    </p:custDataLst>
    <p:extLst>
      <p:ext uri="{BB962C8B-B14F-4D97-AF65-F5344CB8AC3E}">
        <p14:creationId xmlns:p14="http://schemas.microsoft.com/office/powerpoint/2010/main" val="17717387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HqZW2YLaJYAIYtyCsiW4AK"/>
</p:tagLst>
</file>

<file path=ppt/tags/tag10.xml><?xml version="1.0" encoding="utf-8"?>
<p:tagLst xmlns:a="http://schemas.openxmlformats.org/drawingml/2006/main" xmlns:r="http://schemas.openxmlformats.org/officeDocument/2006/relationships" xmlns:p="http://schemas.openxmlformats.org/presentationml/2006/main">
  <p:tag name="DVSHAPEID" val="HuhV9daIox4TtQI5nZ15qk"/>
</p:tagLst>
</file>

<file path=ppt/tags/tag11.xml><?xml version="1.0" encoding="utf-8"?>
<p:tagLst xmlns:a="http://schemas.openxmlformats.org/drawingml/2006/main" xmlns:r="http://schemas.openxmlformats.org/officeDocument/2006/relationships" xmlns:p="http://schemas.openxmlformats.org/presentationml/2006/main">
  <p:tag name="DVSHAPEID" val="a8IYZ0DuA22uM1U40vIcPr"/>
</p:tagLst>
</file>

<file path=ppt/tags/tag12.xml><?xml version="1.0" encoding="utf-8"?>
<p:tagLst xmlns:a="http://schemas.openxmlformats.org/drawingml/2006/main" xmlns:r="http://schemas.openxmlformats.org/officeDocument/2006/relationships" xmlns:p="http://schemas.openxmlformats.org/presentationml/2006/main">
  <p:tag name="DVSHAPEID" val="7FwHsjcCvAmnk9dae94UW2"/>
</p:tagLst>
</file>

<file path=ppt/tags/tag13.xml><?xml version="1.0" encoding="utf-8"?>
<p:tagLst xmlns:a="http://schemas.openxmlformats.org/drawingml/2006/main" xmlns:r="http://schemas.openxmlformats.org/officeDocument/2006/relationships" xmlns:p="http://schemas.openxmlformats.org/presentationml/2006/main">
  <p:tag name="DVSHAPEID" val="QY3HbiYwmduJ12shyjhXws"/>
</p:tagLst>
</file>

<file path=ppt/tags/tag14.xml><?xml version="1.0" encoding="utf-8"?>
<p:tagLst xmlns:a="http://schemas.openxmlformats.org/drawingml/2006/main" xmlns:r="http://schemas.openxmlformats.org/officeDocument/2006/relationships" xmlns:p="http://schemas.openxmlformats.org/presentationml/2006/main">
  <p:tag name="DVSHAPEID" val="7pHKRPgz7Vu4PxDL8TDZd8"/>
</p:tagLst>
</file>

<file path=ppt/tags/tag15.xml><?xml version="1.0" encoding="utf-8"?>
<p:tagLst xmlns:a="http://schemas.openxmlformats.org/drawingml/2006/main" xmlns:r="http://schemas.openxmlformats.org/officeDocument/2006/relationships" xmlns:p="http://schemas.openxmlformats.org/presentationml/2006/main">
  <p:tag name="DVSHAPEID" val="yqHYLHsvKq2klaYNhOzfFY"/>
</p:tagLst>
</file>

<file path=ppt/tags/tag16.xml><?xml version="1.0" encoding="utf-8"?>
<p:tagLst xmlns:a="http://schemas.openxmlformats.org/drawingml/2006/main" xmlns:r="http://schemas.openxmlformats.org/officeDocument/2006/relationships" xmlns:p="http://schemas.openxmlformats.org/presentationml/2006/main">
  <p:tag name="DVSHAPEID" val="aR8SNL1VQJgJoMdG1tUOMN"/>
</p:tagLst>
</file>

<file path=ppt/tags/tag17.xml><?xml version="1.0" encoding="utf-8"?>
<p:tagLst xmlns:a="http://schemas.openxmlformats.org/drawingml/2006/main" xmlns:r="http://schemas.openxmlformats.org/officeDocument/2006/relationships" xmlns:p="http://schemas.openxmlformats.org/presentationml/2006/main">
  <p:tag name="DVSHAPEID" val="WbLtHj28M2QzgPPSUHtPAj"/>
</p:tagLst>
</file>

<file path=ppt/tags/tag18.xml><?xml version="1.0" encoding="utf-8"?>
<p:tagLst xmlns:a="http://schemas.openxmlformats.org/drawingml/2006/main" xmlns:r="http://schemas.openxmlformats.org/officeDocument/2006/relationships" xmlns:p="http://schemas.openxmlformats.org/presentationml/2006/main">
  <p:tag name="DVSHAPEID" val="3BLbABN5lQcnVX7j3ISHWd"/>
</p:tagLst>
</file>

<file path=ppt/tags/tag19.xml><?xml version="1.0" encoding="utf-8"?>
<p:tagLst xmlns:a="http://schemas.openxmlformats.org/drawingml/2006/main" xmlns:r="http://schemas.openxmlformats.org/officeDocument/2006/relationships" xmlns:p="http://schemas.openxmlformats.org/presentationml/2006/main">
  <p:tag name="DVSHAPEID" val="SOwoQ9zdlXcD79IwJqkHH0"/>
</p:tagLst>
</file>

<file path=ppt/tags/tag2.xml><?xml version="1.0" encoding="utf-8"?>
<p:tagLst xmlns:a="http://schemas.openxmlformats.org/drawingml/2006/main" xmlns:r="http://schemas.openxmlformats.org/officeDocument/2006/relationships" xmlns:p="http://schemas.openxmlformats.org/presentationml/2006/main">
  <p:tag name="DVSHAPEID" val="DHMuwm5C2Jx7btU0G5Cjjl"/>
</p:tagLst>
</file>

<file path=ppt/tags/tag20.xml><?xml version="1.0" encoding="utf-8"?>
<p:tagLst xmlns:a="http://schemas.openxmlformats.org/drawingml/2006/main" xmlns:r="http://schemas.openxmlformats.org/officeDocument/2006/relationships" xmlns:p="http://schemas.openxmlformats.org/presentationml/2006/main">
  <p:tag name="DVSHAPEID" val="nSUSLADLWSmPIWFcKEw7ue"/>
</p:tagLst>
</file>

<file path=ppt/tags/tag21.xml><?xml version="1.0" encoding="utf-8"?>
<p:tagLst xmlns:a="http://schemas.openxmlformats.org/drawingml/2006/main" xmlns:r="http://schemas.openxmlformats.org/officeDocument/2006/relationships" xmlns:p="http://schemas.openxmlformats.org/presentationml/2006/main">
  <p:tag name="DVSHAPEID" val="hiqLQwFGaAv8IC2OZ5Mtw6"/>
</p:tagLst>
</file>

<file path=ppt/tags/tag22.xml><?xml version="1.0" encoding="utf-8"?>
<p:tagLst xmlns:a="http://schemas.openxmlformats.org/drawingml/2006/main" xmlns:r="http://schemas.openxmlformats.org/officeDocument/2006/relationships" xmlns:p="http://schemas.openxmlformats.org/presentationml/2006/main">
  <p:tag name="DVSHAPEID" val="cgOcVw0PmjtWNiaxsp57VR"/>
</p:tagLst>
</file>

<file path=ppt/tags/tag23.xml><?xml version="1.0" encoding="utf-8"?>
<p:tagLst xmlns:a="http://schemas.openxmlformats.org/drawingml/2006/main" xmlns:r="http://schemas.openxmlformats.org/officeDocument/2006/relationships" xmlns:p="http://schemas.openxmlformats.org/presentationml/2006/main">
  <p:tag name="DVSHAPEID" val="aQi5IrBRrhrhvwGjryBcmd"/>
</p:tagLst>
</file>

<file path=ppt/tags/tag24.xml><?xml version="1.0" encoding="utf-8"?>
<p:tagLst xmlns:a="http://schemas.openxmlformats.org/drawingml/2006/main" xmlns:r="http://schemas.openxmlformats.org/officeDocument/2006/relationships" xmlns:p="http://schemas.openxmlformats.org/presentationml/2006/main">
  <p:tag name="DVSHAPEID" val="EeFBQ9Cddcqk5XUPNzevSc"/>
</p:tagLst>
</file>

<file path=ppt/tags/tag25.xml><?xml version="1.0" encoding="utf-8"?>
<p:tagLst xmlns:a="http://schemas.openxmlformats.org/drawingml/2006/main" xmlns:r="http://schemas.openxmlformats.org/officeDocument/2006/relationships" xmlns:p="http://schemas.openxmlformats.org/presentationml/2006/main">
  <p:tag name="DVSHAPEID" val="cgOcVw0PmjtWNiaxsp57VR"/>
</p:tagLst>
</file>

<file path=ppt/tags/tag26.xml><?xml version="1.0" encoding="utf-8"?>
<p:tagLst xmlns:a="http://schemas.openxmlformats.org/drawingml/2006/main" xmlns:r="http://schemas.openxmlformats.org/officeDocument/2006/relationships" xmlns:p="http://schemas.openxmlformats.org/presentationml/2006/main">
  <p:tag name="DVSHAPEID" val="aQi5IrBRrhrhvwGjryBcmd"/>
</p:tagLst>
</file>

<file path=ppt/tags/tag27.xml><?xml version="1.0" encoding="utf-8"?>
<p:tagLst xmlns:a="http://schemas.openxmlformats.org/drawingml/2006/main" xmlns:r="http://schemas.openxmlformats.org/officeDocument/2006/relationships" xmlns:p="http://schemas.openxmlformats.org/presentationml/2006/main">
  <p:tag name="DVSHAPEID" val="EeFBQ9Cddcqk5XUPNzevSc"/>
</p:tagLst>
</file>

<file path=ppt/tags/tag28.xml><?xml version="1.0" encoding="utf-8"?>
<p:tagLst xmlns:a="http://schemas.openxmlformats.org/drawingml/2006/main" xmlns:r="http://schemas.openxmlformats.org/officeDocument/2006/relationships" xmlns:p="http://schemas.openxmlformats.org/presentationml/2006/main">
  <p:tag name="DVSHAPEID" val="cgOcVw0PmjtWNiaxsp57VR"/>
</p:tagLst>
</file>

<file path=ppt/tags/tag29.xml><?xml version="1.0" encoding="utf-8"?>
<p:tagLst xmlns:a="http://schemas.openxmlformats.org/drawingml/2006/main" xmlns:r="http://schemas.openxmlformats.org/officeDocument/2006/relationships" xmlns:p="http://schemas.openxmlformats.org/presentationml/2006/main">
  <p:tag name="DVSHAPEID" val="aQi5IrBRrhrhvwGjryBcmd"/>
</p:tagLst>
</file>

<file path=ppt/tags/tag3.xml><?xml version="1.0" encoding="utf-8"?>
<p:tagLst xmlns:a="http://schemas.openxmlformats.org/drawingml/2006/main" xmlns:r="http://schemas.openxmlformats.org/officeDocument/2006/relationships" xmlns:p="http://schemas.openxmlformats.org/presentationml/2006/main">
  <p:tag name="DVSHAPEID" val="cgOcVw0PmjtWNiaxsp57VR"/>
</p:tagLst>
</file>

<file path=ppt/tags/tag30.xml><?xml version="1.0" encoding="utf-8"?>
<p:tagLst xmlns:a="http://schemas.openxmlformats.org/drawingml/2006/main" xmlns:r="http://schemas.openxmlformats.org/officeDocument/2006/relationships" xmlns:p="http://schemas.openxmlformats.org/presentationml/2006/main">
  <p:tag name="DVSHAPEID" val="EeFBQ9Cddcqk5XUPNzevSc"/>
</p:tagLst>
</file>

<file path=ppt/tags/tag31.xml><?xml version="1.0" encoding="utf-8"?>
<p:tagLst xmlns:a="http://schemas.openxmlformats.org/drawingml/2006/main" xmlns:r="http://schemas.openxmlformats.org/officeDocument/2006/relationships" xmlns:p="http://schemas.openxmlformats.org/presentationml/2006/main">
  <p:tag name="DVSHAPEID" val="cgOcVw0PmjtWNiaxsp57VR"/>
</p:tagLst>
</file>

<file path=ppt/tags/tag32.xml><?xml version="1.0" encoding="utf-8"?>
<p:tagLst xmlns:a="http://schemas.openxmlformats.org/drawingml/2006/main" xmlns:r="http://schemas.openxmlformats.org/officeDocument/2006/relationships" xmlns:p="http://schemas.openxmlformats.org/presentationml/2006/main">
  <p:tag name="DVSHAPEID" val="aQi5IrBRrhrhvwGjryBcmd"/>
</p:tagLst>
</file>

<file path=ppt/tags/tag33.xml><?xml version="1.0" encoding="utf-8"?>
<p:tagLst xmlns:a="http://schemas.openxmlformats.org/drawingml/2006/main" xmlns:r="http://schemas.openxmlformats.org/officeDocument/2006/relationships" xmlns:p="http://schemas.openxmlformats.org/presentationml/2006/main">
  <p:tag name="DVSHAPEID" val="EeFBQ9Cddcqk5XUPNzevSc"/>
</p:tagLst>
</file>

<file path=ppt/tags/tag34.xml><?xml version="1.0" encoding="utf-8"?>
<p:tagLst xmlns:a="http://schemas.openxmlformats.org/drawingml/2006/main" xmlns:r="http://schemas.openxmlformats.org/officeDocument/2006/relationships" xmlns:p="http://schemas.openxmlformats.org/presentationml/2006/main">
  <p:tag name="DVSHAPEID" val="cgOcVw0PmjtWNiaxsp57VR"/>
</p:tagLst>
</file>

<file path=ppt/tags/tag35.xml><?xml version="1.0" encoding="utf-8"?>
<p:tagLst xmlns:a="http://schemas.openxmlformats.org/drawingml/2006/main" xmlns:r="http://schemas.openxmlformats.org/officeDocument/2006/relationships" xmlns:p="http://schemas.openxmlformats.org/presentationml/2006/main">
  <p:tag name="DVSHAPEID" val="aQi5IrBRrhrhvwGjryBcmd"/>
</p:tagLst>
</file>

<file path=ppt/tags/tag36.xml><?xml version="1.0" encoding="utf-8"?>
<p:tagLst xmlns:a="http://schemas.openxmlformats.org/drawingml/2006/main" xmlns:r="http://schemas.openxmlformats.org/officeDocument/2006/relationships" xmlns:p="http://schemas.openxmlformats.org/presentationml/2006/main">
  <p:tag name="DVSHAPEID" val="EeFBQ9Cddcqk5XUPNzevSc"/>
</p:tagLst>
</file>

<file path=ppt/tags/tag37.xml><?xml version="1.0" encoding="utf-8"?>
<p:tagLst xmlns:a="http://schemas.openxmlformats.org/drawingml/2006/main" xmlns:r="http://schemas.openxmlformats.org/officeDocument/2006/relationships" xmlns:p="http://schemas.openxmlformats.org/presentationml/2006/main">
  <p:tag name="DVSHAPEID" val="cgOcVw0PmjtWNiaxsp57VR"/>
</p:tagLst>
</file>

<file path=ppt/tags/tag38.xml><?xml version="1.0" encoding="utf-8"?>
<p:tagLst xmlns:a="http://schemas.openxmlformats.org/drawingml/2006/main" xmlns:r="http://schemas.openxmlformats.org/officeDocument/2006/relationships" xmlns:p="http://schemas.openxmlformats.org/presentationml/2006/main">
  <p:tag name="DVSHAPEID" val="aQi5IrBRrhrhvwGjryBcmd"/>
</p:tagLst>
</file>

<file path=ppt/tags/tag39.xml><?xml version="1.0" encoding="utf-8"?>
<p:tagLst xmlns:a="http://schemas.openxmlformats.org/drawingml/2006/main" xmlns:r="http://schemas.openxmlformats.org/officeDocument/2006/relationships" xmlns:p="http://schemas.openxmlformats.org/presentationml/2006/main">
  <p:tag name="DVSHAPEID" val="EeFBQ9Cddcqk5XUPNzevSc"/>
</p:tagLst>
</file>

<file path=ppt/tags/tag4.xml><?xml version="1.0" encoding="utf-8"?>
<p:tagLst xmlns:a="http://schemas.openxmlformats.org/drawingml/2006/main" xmlns:r="http://schemas.openxmlformats.org/officeDocument/2006/relationships" xmlns:p="http://schemas.openxmlformats.org/presentationml/2006/main">
  <p:tag name="DVSHAPEID" val="aQi5IrBRrhrhvwGjryBcmd"/>
</p:tagLst>
</file>

<file path=ppt/tags/tag40.xml><?xml version="1.0" encoding="utf-8"?>
<p:tagLst xmlns:a="http://schemas.openxmlformats.org/drawingml/2006/main" xmlns:r="http://schemas.openxmlformats.org/officeDocument/2006/relationships" xmlns:p="http://schemas.openxmlformats.org/presentationml/2006/main">
  <p:tag name="DVSHAPEID" val="cgOcVw0PmjtWNiaxsp57VR"/>
</p:tagLst>
</file>

<file path=ppt/tags/tag41.xml><?xml version="1.0" encoding="utf-8"?>
<p:tagLst xmlns:a="http://schemas.openxmlformats.org/drawingml/2006/main" xmlns:r="http://schemas.openxmlformats.org/officeDocument/2006/relationships" xmlns:p="http://schemas.openxmlformats.org/presentationml/2006/main">
  <p:tag name="DVSHAPEID" val="aQi5IrBRrhrhvwGjryBcmd"/>
</p:tagLst>
</file>

<file path=ppt/tags/tag42.xml><?xml version="1.0" encoding="utf-8"?>
<p:tagLst xmlns:a="http://schemas.openxmlformats.org/drawingml/2006/main" xmlns:r="http://schemas.openxmlformats.org/officeDocument/2006/relationships" xmlns:p="http://schemas.openxmlformats.org/presentationml/2006/main">
  <p:tag name="DVSHAPEID" val="EeFBQ9Cddcqk5XUPNzevSc"/>
</p:tagLst>
</file>

<file path=ppt/tags/tag43.xml><?xml version="1.0" encoding="utf-8"?>
<p:tagLst xmlns:a="http://schemas.openxmlformats.org/drawingml/2006/main" xmlns:r="http://schemas.openxmlformats.org/officeDocument/2006/relationships" xmlns:p="http://schemas.openxmlformats.org/presentationml/2006/main">
  <p:tag name="DVSHAPEID" val="cgOcVw0PmjtWNiaxsp57VR"/>
</p:tagLst>
</file>

<file path=ppt/tags/tag44.xml><?xml version="1.0" encoding="utf-8"?>
<p:tagLst xmlns:a="http://schemas.openxmlformats.org/drawingml/2006/main" xmlns:r="http://schemas.openxmlformats.org/officeDocument/2006/relationships" xmlns:p="http://schemas.openxmlformats.org/presentationml/2006/main">
  <p:tag name="DVSHAPEID" val="aQi5IrBRrhrhvwGjryBcmd"/>
</p:tagLst>
</file>

<file path=ppt/tags/tag45.xml><?xml version="1.0" encoding="utf-8"?>
<p:tagLst xmlns:a="http://schemas.openxmlformats.org/drawingml/2006/main" xmlns:r="http://schemas.openxmlformats.org/officeDocument/2006/relationships" xmlns:p="http://schemas.openxmlformats.org/presentationml/2006/main">
  <p:tag name="DVSHAPEID" val="EeFBQ9Cddcqk5XUPNzevSc"/>
</p:tagLst>
</file>

<file path=ppt/tags/tag46.xml><?xml version="1.0" encoding="utf-8"?>
<p:tagLst xmlns:a="http://schemas.openxmlformats.org/drawingml/2006/main" xmlns:r="http://schemas.openxmlformats.org/officeDocument/2006/relationships" xmlns:p="http://schemas.openxmlformats.org/presentationml/2006/main">
  <p:tag name="DVSHAPEID" val="cgOcVw0PmjtWNiaxsp57VR"/>
</p:tagLst>
</file>

<file path=ppt/tags/tag47.xml><?xml version="1.0" encoding="utf-8"?>
<p:tagLst xmlns:a="http://schemas.openxmlformats.org/drawingml/2006/main" xmlns:r="http://schemas.openxmlformats.org/officeDocument/2006/relationships" xmlns:p="http://schemas.openxmlformats.org/presentationml/2006/main">
  <p:tag name="DVSHAPEID" val="aQi5IrBRrhrhvwGjryBcmd"/>
</p:tagLst>
</file>

<file path=ppt/tags/tag48.xml><?xml version="1.0" encoding="utf-8"?>
<p:tagLst xmlns:a="http://schemas.openxmlformats.org/drawingml/2006/main" xmlns:r="http://schemas.openxmlformats.org/officeDocument/2006/relationships" xmlns:p="http://schemas.openxmlformats.org/presentationml/2006/main">
  <p:tag name="DVSHAPEID" val="EeFBQ9Cddcqk5XUPNzevSc"/>
</p:tagLst>
</file>

<file path=ppt/tags/tag49.xml><?xml version="1.0" encoding="utf-8"?>
<p:tagLst xmlns:a="http://schemas.openxmlformats.org/drawingml/2006/main" xmlns:r="http://schemas.openxmlformats.org/officeDocument/2006/relationships" xmlns:p="http://schemas.openxmlformats.org/presentationml/2006/main">
  <p:tag name="DVSECTIONID" val="LJstItrMVT6VuVE6AlMWpq"/>
</p:tagLst>
</file>

<file path=ppt/tags/tag5.xml><?xml version="1.0" encoding="utf-8"?>
<p:tagLst xmlns:a="http://schemas.openxmlformats.org/drawingml/2006/main" xmlns:r="http://schemas.openxmlformats.org/officeDocument/2006/relationships" xmlns:p="http://schemas.openxmlformats.org/presentationml/2006/main">
  <p:tag name="DVSHAPEID" val="EeFBQ9Cddcqk5XUPNzevSc"/>
</p:tagLst>
</file>

<file path=ppt/tags/tag50.xml><?xml version="1.0" encoding="utf-8"?>
<p:tagLst xmlns:a="http://schemas.openxmlformats.org/drawingml/2006/main" xmlns:r="http://schemas.openxmlformats.org/officeDocument/2006/relationships" xmlns:p="http://schemas.openxmlformats.org/presentationml/2006/main">
  <p:tag name="DVSHAPEID" val="aCbFJ94323hg0mWS3PVByN"/>
</p:tagLst>
</file>

<file path=ppt/tags/tag51.xml><?xml version="1.0" encoding="utf-8"?>
<p:tagLst xmlns:a="http://schemas.openxmlformats.org/drawingml/2006/main" xmlns:r="http://schemas.openxmlformats.org/officeDocument/2006/relationships" xmlns:p="http://schemas.openxmlformats.org/presentationml/2006/main">
  <p:tag name="DVSECTIONID" val="LJstItrMVT6VuVE6AlMWpq"/>
</p:tagLst>
</file>

<file path=ppt/tags/tag52.xml><?xml version="1.0" encoding="utf-8"?>
<p:tagLst xmlns:a="http://schemas.openxmlformats.org/drawingml/2006/main" xmlns:r="http://schemas.openxmlformats.org/officeDocument/2006/relationships" xmlns:p="http://schemas.openxmlformats.org/presentationml/2006/main">
  <p:tag name="DVSHAPEID" val="aCbFJ94323hg0mWS3PVByN"/>
</p:tagLst>
</file>

<file path=ppt/tags/tag53.xml><?xml version="1.0" encoding="utf-8"?>
<p:tagLst xmlns:a="http://schemas.openxmlformats.org/drawingml/2006/main" xmlns:r="http://schemas.openxmlformats.org/officeDocument/2006/relationships" xmlns:p="http://schemas.openxmlformats.org/presentationml/2006/main">
  <p:tag name="DVSHAPEID" val="Br5JlDyiYucD0QwM5wDZNl"/>
</p:tagLst>
</file>

<file path=ppt/tags/tag54.xml><?xml version="1.0" encoding="utf-8"?>
<p:tagLst xmlns:a="http://schemas.openxmlformats.org/drawingml/2006/main" xmlns:r="http://schemas.openxmlformats.org/officeDocument/2006/relationships" xmlns:p="http://schemas.openxmlformats.org/presentationml/2006/main">
  <p:tag name="DVSECTIONID" val="LJstItrMVT6VuVE6AlMWpq"/>
</p:tagLst>
</file>

<file path=ppt/tags/tag55.xml><?xml version="1.0" encoding="utf-8"?>
<p:tagLst xmlns:a="http://schemas.openxmlformats.org/drawingml/2006/main" xmlns:r="http://schemas.openxmlformats.org/officeDocument/2006/relationships" xmlns:p="http://schemas.openxmlformats.org/presentationml/2006/main">
  <p:tag name="DVSHAPEID" val="aCbFJ94323hg0mWS3PVByN"/>
</p:tagLst>
</file>

<file path=ppt/tags/tag56.xml><?xml version="1.0" encoding="utf-8"?>
<p:tagLst xmlns:a="http://schemas.openxmlformats.org/drawingml/2006/main" xmlns:r="http://schemas.openxmlformats.org/officeDocument/2006/relationships" xmlns:p="http://schemas.openxmlformats.org/presentationml/2006/main">
  <p:tag name="DVSECTIONID" val="LJstItrMVT6VuVE6AlMWpq"/>
</p:tagLst>
</file>

<file path=ppt/tags/tag57.xml><?xml version="1.0" encoding="utf-8"?>
<p:tagLst xmlns:a="http://schemas.openxmlformats.org/drawingml/2006/main" xmlns:r="http://schemas.openxmlformats.org/officeDocument/2006/relationships" xmlns:p="http://schemas.openxmlformats.org/presentationml/2006/main">
  <p:tag name="DVSHAPEID" val="aCbFJ94323hg0mWS3PVByN"/>
</p:tagLst>
</file>

<file path=ppt/tags/tag58.xml><?xml version="1.0" encoding="utf-8"?>
<p:tagLst xmlns:a="http://schemas.openxmlformats.org/drawingml/2006/main" xmlns:r="http://schemas.openxmlformats.org/officeDocument/2006/relationships" xmlns:p="http://schemas.openxmlformats.org/presentationml/2006/main">
  <p:tag name="DVSECTIONID" val="PlpAXTji0wVP7KLyCGfV97"/>
</p:tagLst>
</file>

<file path=ppt/tags/tag59.xml><?xml version="1.0" encoding="utf-8"?>
<p:tagLst xmlns:a="http://schemas.openxmlformats.org/drawingml/2006/main" xmlns:r="http://schemas.openxmlformats.org/officeDocument/2006/relationships" xmlns:p="http://schemas.openxmlformats.org/presentationml/2006/main">
  <p:tag name="DVSHAPEID" val="eswjZlK8FUwjGUHyYbwEBJ"/>
</p:tagLst>
</file>

<file path=ppt/tags/tag6.xml><?xml version="1.0" encoding="utf-8"?>
<p:tagLst xmlns:a="http://schemas.openxmlformats.org/drawingml/2006/main" xmlns:r="http://schemas.openxmlformats.org/officeDocument/2006/relationships" xmlns:p="http://schemas.openxmlformats.org/presentationml/2006/main">
  <p:tag name="DVSHAPEID" val="vvNDQ9XwvIuWc3p6Bsee3f"/>
</p:tagLst>
</file>

<file path=ppt/tags/tag60.xml><?xml version="1.0" encoding="utf-8"?>
<p:tagLst xmlns:a="http://schemas.openxmlformats.org/drawingml/2006/main" xmlns:r="http://schemas.openxmlformats.org/officeDocument/2006/relationships" xmlns:p="http://schemas.openxmlformats.org/presentationml/2006/main">
  <p:tag name="DVSHAPEID" val="Br5JlDyiYucD0QwM5wDZNl"/>
</p:tagLst>
</file>

<file path=ppt/tags/tag61.xml><?xml version="1.0" encoding="utf-8"?>
<p:tagLst xmlns:a="http://schemas.openxmlformats.org/drawingml/2006/main" xmlns:r="http://schemas.openxmlformats.org/officeDocument/2006/relationships" xmlns:p="http://schemas.openxmlformats.org/presentationml/2006/main">
  <p:tag name="DVSECTIONID" val="LJstItrMVT6VuVE6AlMWpq"/>
</p:tagLst>
</file>

<file path=ppt/tags/tag62.xml><?xml version="1.0" encoding="utf-8"?>
<p:tagLst xmlns:a="http://schemas.openxmlformats.org/drawingml/2006/main" xmlns:r="http://schemas.openxmlformats.org/officeDocument/2006/relationships" xmlns:p="http://schemas.openxmlformats.org/presentationml/2006/main">
  <p:tag name="DVSHAPEID" val="aCbFJ94323hg0mWS3PVByN"/>
</p:tagLst>
</file>

<file path=ppt/tags/tag63.xml><?xml version="1.0" encoding="utf-8"?>
<p:tagLst xmlns:a="http://schemas.openxmlformats.org/drawingml/2006/main" xmlns:r="http://schemas.openxmlformats.org/officeDocument/2006/relationships" xmlns:p="http://schemas.openxmlformats.org/presentationml/2006/main">
  <p:tag name="DVSECTIONID" val="LJstItrMVT6VuVE6AlMWpq"/>
</p:tagLst>
</file>

<file path=ppt/tags/tag64.xml><?xml version="1.0" encoding="utf-8"?>
<p:tagLst xmlns:a="http://schemas.openxmlformats.org/drawingml/2006/main" xmlns:r="http://schemas.openxmlformats.org/officeDocument/2006/relationships" xmlns:p="http://schemas.openxmlformats.org/presentationml/2006/main">
  <p:tag name="DVSHAPEID" val="aCbFJ94323hg0mWS3PVByN"/>
</p:tagLst>
</file>

<file path=ppt/tags/tag65.xml><?xml version="1.0" encoding="utf-8"?>
<p:tagLst xmlns:a="http://schemas.openxmlformats.org/drawingml/2006/main" xmlns:r="http://schemas.openxmlformats.org/officeDocument/2006/relationships" xmlns:p="http://schemas.openxmlformats.org/presentationml/2006/main">
  <p:tag name="DVSECTIONID" val="LJstItrMVT6VuVE6AlMWpq"/>
</p:tagLst>
</file>

<file path=ppt/tags/tag66.xml><?xml version="1.0" encoding="utf-8"?>
<p:tagLst xmlns:a="http://schemas.openxmlformats.org/drawingml/2006/main" xmlns:r="http://schemas.openxmlformats.org/officeDocument/2006/relationships" xmlns:p="http://schemas.openxmlformats.org/presentationml/2006/main">
  <p:tag name="DVSHAPEID" val="aCbFJ94323hg0mWS3PVByN"/>
</p:tagLst>
</file>

<file path=ppt/tags/tag67.xml><?xml version="1.0" encoding="utf-8"?>
<p:tagLst xmlns:a="http://schemas.openxmlformats.org/drawingml/2006/main" xmlns:r="http://schemas.openxmlformats.org/officeDocument/2006/relationships" xmlns:p="http://schemas.openxmlformats.org/presentationml/2006/main">
  <p:tag name="DVSECTIONID" val="LJstItrMVT6VuVE6AlMWpq"/>
</p:tagLst>
</file>

<file path=ppt/tags/tag68.xml><?xml version="1.0" encoding="utf-8"?>
<p:tagLst xmlns:a="http://schemas.openxmlformats.org/drawingml/2006/main" xmlns:r="http://schemas.openxmlformats.org/officeDocument/2006/relationships" xmlns:p="http://schemas.openxmlformats.org/presentationml/2006/main">
  <p:tag name="DVSHAPEID" val="aCbFJ94323hg0mWS3PVByN"/>
</p:tagLst>
</file>

<file path=ppt/tags/tag69.xml><?xml version="1.0" encoding="utf-8"?>
<p:tagLst xmlns:a="http://schemas.openxmlformats.org/drawingml/2006/main" xmlns:r="http://schemas.openxmlformats.org/officeDocument/2006/relationships" xmlns:p="http://schemas.openxmlformats.org/presentationml/2006/main">
  <p:tag name="DVSECTIONID" val="LJstItrMVT6VuVE6AlMWpq"/>
</p:tagLst>
</file>

<file path=ppt/tags/tag7.xml><?xml version="1.0" encoding="utf-8"?>
<p:tagLst xmlns:a="http://schemas.openxmlformats.org/drawingml/2006/main" xmlns:r="http://schemas.openxmlformats.org/officeDocument/2006/relationships" xmlns:p="http://schemas.openxmlformats.org/presentationml/2006/main">
  <p:tag name="DVSHAPEID" val="RaqJoBK2YQlrJaOditfHHI"/>
</p:tagLst>
</file>

<file path=ppt/tags/tag70.xml><?xml version="1.0" encoding="utf-8"?>
<p:tagLst xmlns:a="http://schemas.openxmlformats.org/drawingml/2006/main" xmlns:r="http://schemas.openxmlformats.org/officeDocument/2006/relationships" xmlns:p="http://schemas.openxmlformats.org/presentationml/2006/main">
  <p:tag name="DVSHAPEID" val="aCbFJ94323hg0mWS3PVByN"/>
</p:tagLst>
</file>

<file path=ppt/tags/tag71.xml><?xml version="1.0" encoding="utf-8"?>
<p:tagLst xmlns:a="http://schemas.openxmlformats.org/drawingml/2006/main" xmlns:r="http://schemas.openxmlformats.org/officeDocument/2006/relationships" xmlns:p="http://schemas.openxmlformats.org/presentationml/2006/main">
  <p:tag name="DVSECTIONID" val="LJstItrMVT6VuVE6AlMWpq"/>
</p:tagLst>
</file>

<file path=ppt/tags/tag72.xml><?xml version="1.0" encoding="utf-8"?>
<p:tagLst xmlns:a="http://schemas.openxmlformats.org/drawingml/2006/main" xmlns:r="http://schemas.openxmlformats.org/officeDocument/2006/relationships" xmlns:p="http://schemas.openxmlformats.org/presentationml/2006/main">
  <p:tag name="DVSHAPEID" val="aCbFJ94323hg0mWS3PVByN"/>
</p:tagLst>
</file>

<file path=ppt/tags/tag8.xml><?xml version="1.0" encoding="utf-8"?>
<p:tagLst xmlns:a="http://schemas.openxmlformats.org/drawingml/2006/main" xmlns:r="http://schemas.openxmlformats.org/officeDocument/2006/relationships" xmlns:p="http://schemas.openxmlformats.org/presentationml/2006/main">
  <p:tag name="DVSHAPEID" val="ALjfhn9KYly9khYwb34czH"/>
</p:tagLst>
</file>

<file path=ppt/tags/tag9.xml><?xml version="1.0" encoding="utf-8"?>
<p:tagLst xmlns:a="http://schemas.openxmlformats.org/drawingml/2006/main" xmlns:r="http://schemas.openxmlformats.org/officeDocument/2006/relationships" xmlns:p="http://schemas.openxmlformats.org/presentationml/2006/main">
  <p:tag name="DVSHAPEID" val="itwc0aJTVeYbyZxbpACxFN"/>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Y_regular_presentation_2010">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1_EY_regular_presentation_2010">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28714</TotalTime>
  <Words>2287</Words>
  <Application>Microsoft Office PowerPoint</Application>
  <PresentationFormat>On-screen Show (4:3)</PresentationFormat>
  <Paragraphs>362</Paragraphs>
  <Slides>23</Slides>
  <Notes>16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23</vt:i4>
      </vt:variant>
    </vt:vector>
  </HeadingPairs>
  <TitlesOfParts>
    <vt:vector size="34" baseType="lpstr">
      <vt:lpstr>ＭＳ Ｐゴシック</vt:lpstr>
      <vt:lpstr>Arial</vt:lpstr>
      <vt:lpstr>Calibri</vt:lpstr>
      <vt:lpstr>Courier New</vt:lpstr>
      <vt:lpstr>EYInterstate</vt:lpstr>
      <vt:lpstr>EYInterstate Light</vt:lpstr>
      <vt:lpstr>Times New Roman</vt:lpstr>
      <vt:lpstr>Wingdings</vt:lpstr>
      <vt:lpstr>Office Theme</vt:lpstr>
      <vt:lpstr>EY_regular_presentation_2010</vt:lpstr>
      <vt:lpstr>1_EY_regular_presentation_2010</vt:lpstr>
      <vt:lpstr> BRANCHLINE STRATEGY </vt:lpstr>
      <vt:lpstr>Presentation Outline</vt:lpstr>
      <vt:lpstr>Introduction</vt:lpstr>
      <vt:lpstr>Introduction Cont.…</vt:lpstr>
      <vt:lpstr>Background</vt:lpstr>
      <vt:lpstr>Policy Statement                                  Freight rail market and organisation structure </vt:lpstr>
      <vt:lpstr>Policy Statement                                  Freight rail market and organisation structure cont…</vt:lpstr>
      <vt:lpstr>General railway economic regulation </vt:lpstr>
      <vt:lpstr>General railway economic regulation cont… </vt:lpstr>
      <vt:lpstr>Strategic and Non – strategic Branchlines</vt:lpstr>
      <vt:lpstr>Strategic and Non-Strategic                                    Branchlines Cont.….</vt:lpstr>
      <vt:lpstr>Strategic and Non-Strategic Branchlines Cont.…</vt:lpstr>
      <vt:lpstr> Profile of South African Branchlines</vt:lpstr>
      <vt:lpstr>Profile of South African Branchlines Cont.…</vt:lpstr>
      <vt:lpstr>PowerPoint Presentation</vt:lpstr>
      <vt:lpstr>Model overview Finance</vt:lpstr>
      <vt:lpstr>Model overview Operating costs</vt:lpstr>
      <vt:lpstr>Model overview Economic Cost benefit analysis (CBA)</vt:lpstr>
      <vt:lpstr>Investment Model Results Summary Comparison of the five lines</vt:lpstr>
      <vt:lpstr>PowerPoint Presentation</vt:lpstr>
      <vt:lpstr>Selection of Kroonstad as nominated pilot line</vt:lpstr>
      <vt:lpstr>Wayfoward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Rail Policy  Green Paper Presentation  May 2015</dc:title>
  <dc:creator>SaydE</dc:creator>
  <cp:lastModifiedBy>Mathoto Mohale</cp:lastModifiedBy>
  <cp:revision>1503</cp:revision>
  <cp:lastPrinted>2019-08-13T10:56:58Z</cp:lastPrinted>
  <dcterms:created xsi:type="dcterms:W3CDTF">2010-10-25T08:29:00Z</dcterms:created>
  <dcterms:modified xsi:type="dcterms:W3CDTF">2019-08-13T11:33:40Z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ies>
</file>