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4" r:id="rId2"/>
    <p:sldMasterId id="2147483669" r:id="rId3"/>
    <p:sldMasterId id="2147483693" r:id="rId4"/>
  </p:sldMasterIdLst>
  <p:notesMasterIdLst>
    <p:notesMasterId r:id="rId17"/>
  </p:notesMasterIdLst>
  <p:handoutMasterIdLst>
    <p:handoutMasterId r:id="rId18"/>
  </p:handoutMasterIdLst>
  <p:sldIdLst>
    <p:sldId id="543" r:id="rId5"/>
    <p:sldId id="544" r:id="rId6"/>
    <p:sldId id="545" r:id="rId7"/>
    <p:sldId id="547" r:id="rId8"/>
    <p:sldId id="541" r:id="rId9"/>
    <p:sldId id="524" r:id="rId10"/>
    <p:sldId id="542" r:id="rId11"/>
    <p:sldId id="526" r:id="rId12"/>
    <p:sldId id="528" r:id="rId13"/>
    <p:sldId id="535" r:id="rId14"/>
    <p:sldId id="533" r:id="rId15"/>
    <p:sldId id="531" r:id="rId16"/>
  </p:sldIdLst>
  <p:sldSz cx="12192000" cy="6858000"/>
  <p:notesSz cx="6669088" cy="9926638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6648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3296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9944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65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406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98887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65368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731849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6" userDrawn="1">
          <p15:clr>
            <a:srgbClr val="A4A3A4"/>
          </p15:clr>
        </p15:guide>
        <p15:guide id="3" pos="7541" userDrawn="1">
          <p15:clr>
            <a:srgbClr val="A4A3A4"/>
          </p15:clr>
        </p15:guide>
        <p15:guide id="4" pos="159" userDrawn="1">
          <p15:clr>
            <a:srgbClr val="A4A3A4"/>
          </p15:clr>
        </p15:guide>
        <p15:guide id="5" orient="horz" pos="4247" userDrawn="1">
          <p15:clr>
            <a:srgbClr val="A4A3A4"/>
          </p15:clr>
        </p15:guide>
        <p15:guide id="6" orient="horz" pos="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ke Vuma" initials="BV" lastIdx="1" clrIdx="0">
    <p:extLst>
      <p:ext uri="{19B8F6BF-5375-455C-9EA6-DF929625EA0E}">
        <p15:presenceInfo xmlns:p15="http://schemas.microsoft.com/office/powerpoint/2012/main" userId="S-1-5-21-602162358-1897051121-1417001333-2513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0000"/>
    <a:srgbClr val="FFFFFF"/>
    <a:srgbClr val="808080"/>
    <a:srgbClr val="0065CC"/>
    <a:srgbClr val="91AFFF"/>
    <a:srgbClr val="002960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268" autoAdjust="0"/>
    <p:restoredTop sz="91322" autoAdjust="0"/>
  </p:normalViewPr>
  <p:slideViewPr>
    <p:cSldViewPr snapToGrid="0">
      <p:cViewPr varScale="1">
        <p:scale>
          <a:sx n="70" d="100"/>
          <a:sy n="70" d="100"/>
        </p:scale>
        <p:origin x="67" y="125"/>
      </p:cViewPr>
      <p:guideLst>
        <p:guide orient="horz" pos="4106"/>
        <p:guide pos="7541"/>
        <p:guide pos="159"/>
        <p:guide orient="horz" pos="4247"/>
        <p:guide orient="horz" pos="640"/>
      </p:guideLst>
    </p:cSldViewPr>
  </p:slideViewPr>
  <p:outlineViewPr>
    <p:cViewPr>
      <p:scale>
        <a:sx n="33" d="100"/>
        <a:sy n="33" d="100"/>
      </p:scale>
      <p:origin x="0" y="-76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62" y="-90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542925" y="622300"/>
            <a:ext cx="7761288" cy="436721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43024" y="5333978"/>
            <a:ext cx="5189082" cy="123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01274" y="9546303"/>
            <a:ext cx="23083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>
                <a:latin typeface="Tahoma"/>
              </a:rPr>
              <a:pPr>
                <a:defRPr/>
              </a:pPr>
              <a:t>‹#›</a:t>
            </a:fld>
            <a:endParaRPr lang="en-US" dirty="0">
              <a:latin typeface="Tahoma"/>
            </a:endParaRPr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932042" y="110066"/>
            <a:ext cx="64" cy="12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Tahoma"/>
        <a:ea typeface="+mn-ea"/>
        <a:cs typeface="+mn-cs"/>
        <a:sym typeface="Tahoma"/>
      </a:defRPr>
    </a:lvl1pPr>
    <a:lvl2pPr marL="119860" indent="-118241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Tahoma"/>
        <a:ea typeface="+mn-ea"/>
        <a:cs typeface="+mn-cs"/>
        <a:sym typeface="Tahoma"/>
      </a:defRPr>
    </a:lvl2pPr>
    <a:lvl3pPr marL="306129" indent="-184649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Tahoma"/>
        <a:ea typeface="+mn-ea"/>
        <a:cs typeface="+mn-cs"/>
        <a:sym typeface="Tahoma"/>
      </a:defRPr>
    </a:lvl3pPr>
    <a:lvl4pPr marL="435707" indent="-127959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Tahoma"/>
        <a:ea typeface="+mn-ea"/>
        <a:cs typeface="+mn-cs"/>
        <a:sym typeface="Tahoma"/>
      </a:defRPr>
    </a:lvl4pPr>
    <a:lvl5pPr marL="553946" indent="-116620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Tahoma"/>
        <a:ea typeface="+mn-ea"/>
        <a:cs typeface="+mn-cs"/>
        <a:sym typeface="Tahoma"/>
      </a:defRPr>
    </a:lvl5pPr>
    <a:lvl6pPr marL="2332406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887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5368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1849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5627843"/>
              </p:ext>
            </p:extLst>
          </p:nvPr>
        </p:nvGraphicFramePr>
        <p:xfrm>
          <a:off x="2122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53" name="Picture 493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219088" y="6373235"/>
            <a:ext cx="6714779" cy="383881"/>
            <a:chOff x="1663" y="3146"/>
            <a:chExt cx="3109" cy="237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46"/>
              <a:ext cx="310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aseline="0" noProof="0" dirty="0">
                  <a:latin typeface="+mn-lt"/>
                  <a:sym typeface="Tahoma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69"/>
              <a:ext cx="310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aseline="0" noProof="0" dirty="0">
                  <a:latin typeface="+mn-lt"/>
                  <a:sym typeface="Tahoma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3219089" y="5035195"/>
            <a:ext cx="7677635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200" b="0" baseline="0">
                <a:solidFill>
                  <a:schemeClr val="accent4"/>
                </a:solidFill>
                <a:latin typeface="+mj-lt"/>
                <a:ea typeface="+mj-ea"/>
                <a:sym typeface="Tahom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19089" y="5781155"/>
            <a:ext cx="7677635" cy="184666"/>
          </a:xfrm>
        </p:spPr>
        <p:txBody>
          <a:bodyPr wrap="square">
            <a:spAutoFit/>
          </a:bodyPr>
          <a:lstStyle>
            <a:lvl1pPr>
              <a:defRPr sz="1200" baseline="0">
                <a:latin typeface="+mj-lt"/>
                <a:ea typeface="+mj-ea"/>
                <a:sym typeface="Tahom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6" name="doc id"/>
          <p:cNvSpPr>
            <a:spLocks noChangeArrowheads="1"/>
          </p:cNvSpPr>
          <p:nvPr userDrawn="1"/>
        </p:nvSpPr>
        <p:spPr bwMode="auto">
          <a:xfrm>
            <a:off x="10896724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00" baseline="0" noProof="0" dirty="0">
              <a:solidFill>
                <a:srgbClr val="000000"/>
              </a:solidFill>
              <a:latin typeface="Tahoma"/>
              <a:ea typeface="+mn-e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5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25F-DD33-1447-9182-8620A8D92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1DD-9641-CA48-B3D9-43F684439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25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25F-DD33-1447-9182-8620A8D92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1DD-9641-CA48-B3D9-43F684439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4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25F-DD33-1447-9182-8620A8D92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1DD-9641-CA48-B3D9-43F684439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29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25F-DD33-1447-9182-8620A8D92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1DD-9641-CA48-B3D9-43F684439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5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25F-DD33-1447-9182-8620A8D92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1DD-9641-CA48-B3D9-43F684439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5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25F-DD33-1447-9182-8620A8D92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1DD-9641-CA48-B3D9-43F684439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83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25F-DD33-1447-9182-8620A8D92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1DD-9641-CA48-B3D9-43F684439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0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25F-DD33-1447-9182-8620A8D92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1DD-9641-CA48-B3D9-43F684439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66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25F-DD33-1447-9182-8620A8D92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1DD-9641-CA48-B3D9-43F684439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0836138"/>
              </p:ext>
            </p:extLst>
          </p:nvPr>
        </p:nvGraphicFramePr>
        <p:xfrm>
          <a:off x="2122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590858" y="626564"/>
            <a:ext cx="900933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975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25F-DD33-1447-9182-8620A8D92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1DD-9641-CA48-B3D9-43F684439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91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225F-DD33-1447-9182-8620A8D92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1DD-9641-CA48-B3D9-43F684439E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3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53" name="Picture 493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219088" y="6373233"/>
            <a:ext cx="6714779" cy="383881"/>
            <a:chOff x="1663" y="3146"/>
            <a:chExt cx="3109" cy="237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46"/>
              <a:ext cx="310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69"/>
              <a:ext cx="310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3219089" y="5035195"/>
            <a:ext cx="7677635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200" b="0" baseline="0">
                <a:solidFill>
                  <a:schemeClr val="accent4"/>
                </a:solidFill>
                <a:latin typeface="+mj-lt"/>
                <a:ea typeface="+mj-ea"/>
                <a:sym typeface="Tahom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19089" y="5781155"/>
            <a:ext cx="7677635" cy="184666"/>
          </a:xfrm>
        </p:spPr>
        <p:txBody>
          <a:bodyPr wrap="square">
            <a:spAutoFit/>
          </a:bodyPr>
          <a:lstStyle>
            <a:lvl1pPr>
              <a:defRPr sz="1200" baseline="0">
                <a:latin typeface="+mj-lt"/>
                <a:ea typeface="+mj-ea"/>
                <a:sym typeface="Tahom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6" name="doc id"/>
          <p:cNvSpPr>
            <a:spLocks noChangeArrowheads="1"/>
          </p:cNvSpPr>
          <p:nvPr userDrawn="1"/>
        </p:nvSpPr>
        <p:spPr bwMode="auto">
          <a:xfrm>
            <a:off x="10896723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00" dirty="0">
              <a:solidFill>
                <a:srgbClr val="000000"/>
              </a:solidFill>
              <a:latin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22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590858" y="626564"/>
            <a:ext cx="900933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75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189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8873338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53" name="Picture 493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219088" y="6373231"/>
            <a:ext cx="6714779" cy="383881"/>
            <a:chOff x="1663" y="3146"/>
            <a:chExt cx="3109" cy="237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46"/>
              <a:ext cx="310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69"/>
              <a:ext cx="310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3219089" y="5035195"/>
            <a:ext cx="7677635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200" b="0" baseline="0">
                <a:solidFill>
                  <a:schemeClr val="accent4"/>
                </a:solidFill>
                <a:latin typeface="+mj-lt"/>
                <a:ea typeface="+mj-ea"/>
                <a:sym typeface="Tahom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19089" y="5781155"/>
            <a:ext cx="7677635" cy="184666"/>
          </a:xfrm>
        </p:spPr>
        <p:txBody>
          <a:bodyPr wrap="square">
            <a:spAutoFit/>
          </a:bodyPr>
          <a:lstStyle>
            <a:lvl1pPr>
              <a:defRPr sz="1200" baseline="0">
                <a:latin typeface="+mj-lt"/>
                <a:ea typeface="+mj-ea"/>
                <a:sym typeface="Tahom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6" name="doc id"/>
          <p:cNvSpPr>
            <a:spLocks noChangeArrowheads="1"/>
          </p:cNvSpPr>
          <p:nvPr userDrawn="1"/>
        </p:nvSpPr>
        <p:spPr bwMode="auto">
          <a:xfrm>
            <a:off x="10896721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00" dirty="0">
              <a:solidFill>
                <a:srgbClr val="000000"/>
              </a:solidFill>
              <a:latin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06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4635443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590858" y="626564"/>
            <a:ext cx="900933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8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9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63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3" Type="http://schemas.openxmlformats.org/officeDocument/2006/relationships/theme" Target="../theme/theme1.xml"/><Relationship Id="rId21" Type="http://schemas.openxmlformats.org/officeDocument/2006/relationships/oleObject" Target="../embeddings/oleObject1.bin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23" Type="http://schemas.openxmlformats.org/officeDocument/2006/relationships/image" Target="../media/image2.png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4" Type="http://schemas.openxmlformats.org/officeDocument/2006/relationships/vmlDrawing" Target="../drawings/vmlDrawing1.v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3" Type="http://schemas.openxmlformats.org/officeDocument/2006/relationships/slideLayout" Target="../slideLayouts/slideLayout5.xml"/><Relationship Id="rId21" Type="http://schemas.openxmlformats.org/officeDocument/2006/relationships/tags" Target="../tags/tag35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2.png"/><Relationship Id="rId5" Type="http://schemas.openxmlformats.org/officeDocument/2006/relationships/vmlDrawing" Target="../drawings/vmlDrawing4.vml"/><Relationship Id="rId15" Type="http://schemas.openxmlformats.org/officeDocument/2006/relationships/tags" Target="../tags/tag29.xml"/><Relationship Id="rId23" Type="http://schemas.openxmlformats.org/officeDocument/2006/relationships/image" Target="../media/image1.emf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4" Type="http://schemas.openxmlformats.org/officeDocument/2006/relationships/theme" Target="../theme/theme2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oleObject" Target="../embeddings/oleObject4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21" Type="http://schemas.openxmlformats.org/officeDocument/2006/relationships/tags" Target="../tags/tag52.xml"/><Relationship Id="rId7" Type="http://schemas.openxmlformats.org/officeDocument/2006/relationships/vmlDrawing" Target="../drawings/vmlDrawing8.v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11" Type="http://schemas.openxmlformats.org/officeDocument/2006/relationships/tags" Target="../tags/tag42.xml"/><Relationship Id="rId24" Type="http://schemas.openxmlformats.org/officeDocument/2006/relationships/oleObject" Target="../embeddings/oleObject8.bin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7392474"/>
              </p:ext>
            </p:extLst>
          </p:nvPr>
        </p:nvGraphicFramePr>
        <p:xfrm>
          <a:off x="4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3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57" descr="Transnet master.png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3323" y="214473"/>
            <a:ext cx="11645359" cy="6550514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4131" y="2570857"/>
            <a:ext cx="5853024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590858" y="626564"/>
            <a:ext cx="900933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590860" y="101231"/>
            <a:ext cx="7502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  <a:sym typeface="Tahom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590861" y="1029087"/>
            <a:ext cx="1098169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rgbClr val="808080"/>
                </a:solidFill>
                <a:latin typeface="+mn-lt"/>
                <a:sym typeface="Tahoma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1724953" y="6317427"/>
            <a:ext cx="9857448" cy="367684"/>
            <a:chOff x="75" y="3911"/>
            <a:chExt cx="5385" cy="227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1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7950" indent="-107950">
                <a:defRPr/>
              </a:pPr>
              <a:r>
                <a:rPr lang="en-US" sz="1000" baseline="0" noProof="0" dirty="0">
                  <a:latin typeface="+mn-lt"/>
                  <a:sym typeface="Tahom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43"/>
              <a:ext cx="509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66725" indent="-466725" defTabSz="913526">
                <a:tabLst>
                  <a:tab pos="473075" algn="l"/>
                </a:tabLst>
              </a:pPr>
              <a:r>
                <a:rPr lang="en-US" sz="1000" baseline="0" noProof="0" dirty="0">
                  <a:solidFill>
                    <a:srgbClr val="000000"/>
                  </a:solidFill>
                  <a:latin typeface="+mn-lt"/>
                  <a:sym typeface="Tahoma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3124132" y="1995687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noProof="0" dirty="0">
                  <a:latin typeface="+mn-lt"/>
                  <a:ea typeface="+mn-ea"/>
                  <a:sym typeface="Tahoma"/>
                </a:rPr>
                <a:t>Title</a:t>
              </a:r>
            </a:p>
            <a:p>
              <a:r>
                <a:rPr lang="en-US" sz="1600" baseline="0" noProof="0" dirty="0">
                  <a:solidFill>
                    <a:srgbClr val="808080"/>
                  </a:solidFill>
                  <a:latin typeface="+mn-lt"/>
                  <a:ea typeface="+mn-ea"/>
                  <a:sym typeface="Tahoma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10585516" y="1070189"/>
            <a:ext cx="842317" cy="1013962"/>
            <a:chOff x="4936" y="176"/>
            <a:chExt cx="390" cy="626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  <a:sym typeface="Tahoma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latin typeface="+mn-lt"/>
                <a:sym typeface="Tahoma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  <a:sym typeface="Tahoma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latin typeface="+mn-lt"/>
                <a:sym typeface="Tahoma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  <a:sym typeface="Tahoma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latin typeface="+mn-lt"/>
                <a:sym typeface="Tahoma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  <a:sym typeface="Tahoma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latin typeface="+mn-lt"/>
                <a:sym typeface="Tahoma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10166524" y="1070196"/>
            <a:ext cx="1261315" cy="741845"/>
            <a:chOff x="4750" y="176"/>
            <a:chExt cx="584" cy="458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latin typeface="+mn-lt"/>
                <a:sym typeface="Tahom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latin typeface="+mn-lt"/>
                <a:sym typeface="Tahom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latin typeface="+mn-lt"/>
                <a:sym typeface="Tahom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  <a:sym typeface="Tahom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  <a:sym typeface="Tahom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  <a:sym typeface="Tahoma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10587613" y="1070189"/>
            <a:ext cx="984950" cy="212366"/>
            <a:chOff x="8016813" y="285750"/>
            <a:chExt cx="723962" cy="208138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8016813" y="285750"/>
              <a:ext cx="723962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  <a:sym typeface="Tahoma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8016813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8016813" y="493888"/>
              <a:ext cx="72396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4" name="LegendMoons" hidden="1"/>
          <p:cNvGrpSpPr/>
          <p:nvPr/>
        </p:nvGrpSpPr>
        <p:grpSpPr bwMode="auto">
          <a:xfrm>
            <a:off x="10495066" y="1070189"/>
            <a:ext cx="933207" cy="1333054"/>
            <a:chOff x="7769225" y="2105025"/>
            <a:chExt cx="685933" cy="1306516"/>
          </a:xfrm>
        </p:grpSpPr>
        <p:grpSp>
          <p:nvGrpSpPr>
            <p:cNvPr id="65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  <a:sym typeface="Tahoma"/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  <a:sym typeface="Tahoma"/>
                </a:endParaRPr>
              </a:p>
            </p:txBody>
          </p:sp>
        </p:grpSp>
        <p:grpSp>
          <p:nvGrpSpPr>
            <p:cNvPr id="66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  <a:sym typeface="Tahoma"/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  <a:sym typeface="Tahoma"/>
                </a:endParaRPr>
              </a:p>
            </p:txBody>
          </p:sp>
        </p:grpSp>
        <p:grpSp>
          <p:nvGrpSpPr>
            <p:cNvPr id="67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  <a:sym typeface="Tahoma"/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  <a:sym typeface="Tahoma"/>
                </a:endParaRPr>
              </a:p>
            </p:txBody>
          </p:sp>
        </p:grpSp>
        <p:grpSp>
          <p:nvGrpSpPr>
            <p:cNvPr id="68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  <a:sym typeface="Tahoma"/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  <a:sym typeface="Tahoma"/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36525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  <a:sym typeface="Tahoma"/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36525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  <a:sym typeface="Tahoma"/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36525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  <a:sym typeface="Tahoma"/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36525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  <a:sym typeface="Tahoma"/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36525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00" dirty="0">
                  <a:latin typeface="+mn-lt"/>
                  <a:sym typeface="Tahoma"/>
                </a:rPr>
                <a:t>Legend</a:t>
              </a:r>
            </a:p>
          </p:txBody>
        </p:sp>
        <p:grpSp>
          <p:nvGrpSpPr>
            <p:cNvPr id="74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  <a:sym typeface="Tahoma"/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  <a:sym typeface="Tahoma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hf sldNum="0"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0" baseline="0">
          <a:solidFill>
            <a:schemeClr val="accent4"/>
          </a:solidFill>
          <a:latin typeface="+mj-lt"/>
          <a:ea typeface="+mj-ea"/>
          <a:cs typeface="+mj-cs"/>
          <a:sym typeface="Tahoma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  <a:sym typeface="Tahoma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  <a:sym typeface="Tahoma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  <a:sym typeface="Tahoma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  <a:sym typeface="Tahoma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sym typeface="Tahoma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28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57" descr="Transnet master.png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3323" y="214473"/>
            <a:ext cx="11645359" cy="6550514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4131" y="2570857"/>
            <a:ext cx="5853024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590858" y="626564"/>
            <a:ext cx="900933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590860" y="101231"/>
            <a:ext cx="7502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Tahoma"/>
                <a:sym typeface="Tahom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590860" y="1029087"/>
            <a:ext cx="1098169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Tahoma"/>
                <a:sym typeface="Tahoma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1724953" y="6317427"/>
            <a:ext cx="9857448" cy="367684"/>
            <a:chOff x="75" y="3911"/>
            <a:chExt cx="5385" cy="227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1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7950" indent="-107950"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sym typeface="Tahom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43"/>
              <a:ext cx="509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66725" indent="-466725" defTabSz="913526">
                <a:tabLst>
                  <a:tab pos="473075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sym typeface="Tahoma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3124132" y="1995687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Tahoma"/>
                  <a:sym typeface="Tahoma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Tahoma"/>
                  <a:sym typeface="Tahoma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10585516" y="1070189"/>
            <a:ext cx="842317" cy="1013962"/>
            <a:chOff x="4936" y="176"/>
            <a:chExt cx="390" cy="626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Tahoma"/>
                <a:sym typeface="Tahoma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Tahoma"/>
                <a:sym typeface="Tahoma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Tahoma"/>
                <a:sym typeface="Tahoma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Tahoma"/>
                <a:sym typeface="Tahoma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10166526" y="1070194"/>
            <a:ext cx="1261315" cy="741845"/>
            <a:chOff x="4750" y="176"/>
            <a:chExt cx="584" cy="458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Tahoma"/>
                <a:sym typeface="Tahom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Tahoma"/>
                <a:sym typeface="Tahom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Tahoma"/>
                <a:sym typeface="Tahom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10587606" y="1070189"/>
            <a:ext cx="984951" cy="212366"/>
            <a:chOff x="8016811" y="285750"/>
            <a:chExt cx="723964" cy="208138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8016811" y="285750"/>
              <a:ext cx="723964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808080"/>
                  </a:solidFill>
                  <a:latin typeface="Tahoma"/>
                  <a:sym typeface="Tahoma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8016811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8016811" y="493888"/>
              <a:ext cx="72396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4" name="LegendMoons" hidden="1"/>
          <p:cNvGrpSpPr/>
          <p:nvPr/>
        </p:nvGrpSpPr>
        <p:grpSpPr bwMode="auto">
          <a:xfrm>
            <a:off x="10495064" y="1070189"/>
            <a:ext cx="933208" cy="1333054"/>
            <a:chOff x="7769225" y="2105025"/>
            <a:chExt cx="685933" cy="1306516"/>
          </a:xfrm>
        </p:grpSpPr>
        <p:grpSp>
          <p:nvGrpSpPr>
            <p:cNvPr id="65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</p:grpSp>
        <p:grpSp>
          <p:nvGrpSpPr>
            <p:cNvPr id="66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</p:grpSp>
        <p:grpSp>
          <p:nvGrpSpPr>
            <p:cNvPr id="67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</p:grpSp>
        <p:grpSp>
          <p:nvGrpSpPr>
            <p:cNvPr id="68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36525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36525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36525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36525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365258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grpSp>
          <p:nvGrpSpPr>
            <p:cNvPr id="74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02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hf sldNum="0"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0" baseline="0">
          <a:solidFill>
            <a:schemeClr val="accent4"/>
          </a:solidFill>
          <a:latin typeface="+mj-lt"/>
          <a:ea typeface="+mj-ea"/>
          <a:cs typeface="+mj-cs"/>
          <a:sym typeface="Tahoma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  <a:sym typeface="Tahoma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  <a:sym typeface="Tahoma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  <a:sym typeface="Tahoma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  <a:sym typeface="Tahoma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sym typeface="Tahoma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23692889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5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57" descr="Transnet master.png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3323" y="214473"/>
            <a:ext cx="11645359" cy="6550514"/>
          </a:xfrm>
          <a:prstGeom prst="rect">
            <a:avLst/>
          </a:prstGeom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4131" y="2570857"/>
            <a:ext cx="5853024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590858" y="626564"/>
            <a:ext cx="900933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590858" y="101231"/>
            <a:ext cx="7502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Tahoma"/>
                <a:sym typeface="Tahom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590858" y="1029087"/>
            <a:ext cx="1098169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Tahoma"/>
                <a:sym typeface="Tahoma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1724953" y="6317427"/>
            <a:ext cx="9857448" cy="367684"/>
            <a:chOff x="75" y="3911"/>
            <a:chExt cx="5385" cy="227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1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7950" indent="-107950">
                <a:defRPr/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sym typeface="Tahom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43"/>
              <a:ext cx="509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66725" indent="-466725" defTabSz="913526">
                <a:tabLst>
                  <a:tab pos="473075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Tahoma"/>
                  <a:sym typeface="Tahoma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3124132" y="1995687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Tahoma"/>
                  <a:sym typeface="Tahoma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Tahoma"/>
                  <a:sym typeface="Tahoma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10585520" y="1070189"/>
            <a:ext cx="842317" cy="1013962"/>
            <a:chOff x="4936" y="176"/>
            <a:chExt cx="390" cy="626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Tahoma"/>
                <a:sym typeface="Tahoma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Tahoma"/>
                <a:sym typeface="Tahoma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Tahoma"/>
                <a:sym typeface="Tahoma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Tahoma"/>
                <a:sym typeface="Tahoma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10166524" y="1070192"/>
            <a:ext cx="1261316" cy="741845"/>
            <a:chOff x="4750" y="176"/>
            <a:chExt cx="584" cy="458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Tahoma"/>
                <a:sym typeface="Tahom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Tahoma"/>
                <a:sym typeface="Tahom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Tahoma"/>
                <a:sym typeface="Tahom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3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10587602" y="1070189"/>
            <a:ext cx="984951" cy="212366"/>
            <a:chOff x="8016811" y="285750"/>
            <a:chExt cx="723964" cy="208138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8016811" y="285750"/>
              <a:ext cx="723964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808080"/>
                  </a:solidFill>
                  <a:latin typeface="Tahoma"/>
                  <a:sym typeface="Tahoma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8016811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8016811" y="493888"/>
              <a:ext cx="72396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4" name="LegendMoons" hidden="1"/>
          <p:cNvGrpSpPr/>
          <p:nvPr/>
        </p:nvGrpSpPr>
        <p:grpSpPr bwMode="auto">
          <a:xfrm>
            <a:off x="10495080" y="1070189"/>
            <a:ext cx="933208" cy="1333054"/>
            <a:chOff x="7769225" y="2105025"/>
            <a:chExt cx="685932" cy="1306516"/>
          </a:xfrm>
        </p:grpSpPr>
        <p:grpSp>
          <p:nvGrpSpPr>
            <p:cNvPr id="65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</p:grpSp>
        <p:grpSp>
          <p:nvGrpSpPr>
            <p:cNvPr id="66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</p:grpSp>
        <p:grpSp>
          <p:nvGrpSpPr>
            <p:cNvPr id="67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</p:grpSp>
        <p:grpSp>
          <p:nvGrpSpPr>
            <p:cNvPr id="68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365257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365257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365257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365257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365257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Tahoma"/>
                  <a:sym typeface="Tahoma"/>
                </a:rPr>
                <a:t>Legend</a:t>
              </a:r>
            </a:p>
          </p:txBody>
        </p:sp>
        <p:grpSp>
          <p:nvGrpSpPr>
            <p:cNvPr id="7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Tahoma"/>
                  <a:sym typeface="Tahom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85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hf sldNum="0"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0" baseline="0">
          <a:solidFill>
            <a:schemeClr val="accent4"/>
          </a:solidFill>
          <a:latin typeface="+mj-lt"/>
          <a:ea typeface="+mj-ea"/>
          <a:cs typeface="+mj-cs"/>
          <a:sym typeface="Tahoma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  <a:sym typeface="Tahoma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  <a:sym typeface="Tahoma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  <a:sym typeface="Tahoma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  <a:sym typeface="Tahoma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sym typeface="Tahoma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45E225F-DD33-1447-9182-8620A8D921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8/14/2019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1A1DD-9641-CA48-B3D9-43F684439E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74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FR911@transnet.ne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6" y="327239"/>
            <a:ext cx="6261677" cy="6261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6" y="611345"/>
            <a:ext cx="5541028" cy="5530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47" y="1627487"/>
            <a:ext cx="930458" cy="930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56" y="1033605"/>
            <a:ext cx="1002409" cy="1083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57" y="3607871"/>
            <a:ext cx="1067773" cy="1152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72" y="869748"/>
            <a:ext cx="1668070" cy="1788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8" y="2743201"/>
            <a:ext cx="2049207" cy="19642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37" y="5257905"/>
            <a:ext cx="1194816" cy="1182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5" y="4655935"/>
            <a:ext cx="1238933" cy="1176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25" y="4113615"/>
            <a:ext cx="2121073" cy="20449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81642" y="3007706"/>
            <a:ext cx="4910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ZW" sz="5400" dirty="0">
                <a:solidFill>
                  <a:srgbClr val="C00000"/>
                </a:solidFill>
                <a:latin typeface="Calibri"/>
              </a:rPr>
              <a:t>Transnet Online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73789" y="3709586"/>
            <a:ext cx="4198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W" sz="3200" dirty="0">
                <a:solidFill>
                  <a:prstClr val="black"/>
                </a:solidFill>
                <a:latin typeface="Calibri"/>
              </a:rPr>
              <a:t>Track and Trace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34" y="2712720"/>
            <a:ext cx="2459282" cy="20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/>
          <p:nvPr>
            <p:custDataLst>
              <p:tags r:id="rId1"/>
            </p:custDataLst>
          </p:nvPr>
        </p:nvSpPr>
        <p:spPr>
          <a:xfrm>
            <a:off x="1906024" y="1307592"/>
            <a:ext cx="8439150" cy="491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76200" rIns="76200" bIns="76200" numCol="1" anchor="t" anchorCtr="1" compatLnSpc="1">
            <a:prstTxWarp prst="textNoShape">
              <a:avLst/>
            </a:prstTxWarp>
            <a:noAutofit/>
          </a:bodyPr>
          <a:lstStyle>
            <a:lvl1pPr marL="0" lvl="0" indent="0" defTabSz="912621" eaLnBrk="1" hangingPunct="1">
              <a:buClr>
                <a:schemeClr val="tx2"/>
              </a:buClr>
              <a:defRPr lang="en-ZA" altLang="zh-CN" smtClean="0">
                <a:latin typeface="+mn-lt"/>
              </a:defRPr>
            </a:lvl1pPr>
            <a:lvl2pPr marL="196808" indent="-195222" defTabSz="912621" eaLnBrk="1" hangingPunct="1">
              <a:buClr>
                <a:schemeClr val="tx2"/>
              </a:buClr>
              <a:buSzPct val="120000"/>
              <a:buFont typeface="Arial" charset="0"/>
              <a:buChar char="▪"/>
              <a:defRPr lang="en-ZA" altLang="zh-CN" smtClean="0">
                <a:latin typeface="+mn-lt"/>
              </a:defRPr>
            </a:lvl2pPr>
            <a:lvl3pPr marL="466626" indent="-268231" defTabSz="912621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ZA" altLang="zh-CN" smtClean="0">
                <a:latin typeface="+mn-lt"/>
              </a:defRPr>
            </a:lvl3pPr>
            <a:lvl4pPr marL="626930" indent="-158716" defTabSz="912621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ZA" altLang="zh-CN" smtClean="0">
                <a:latin typeface="+mn-lt"/>
              </a:defRPr>
            </a:lvl4pPr>
            <a:lvl5pPr marL="761839" indent="-133322" defTabSz="912621" eaLnBrk="1" hangingPunct="1">
              <a:buClr>
                <a:schemeClr val="tx2"/>
              </a:buClr>
              <a:buSzPct val="120000"/>
              <a:buFont typeface="Arial" charset="0"/>
              <a:buChar char="-"/>
              <a:defRPr lang="en-ZA" altLang="zh-CN" smtClean="0">
                <a:latin typeface="+mn-lt"/>
              </a:defRPr>
            </a:lvl5pPr>
            <a:lvl6pPr marL="761839" indent="-133322" defTabSz="91262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-"/>
              <a:defRPr>
                <a:latin typeface="+mn-lt"/>
              </a:defRPr>
            </a:lvl6pPr>
            <a:lvl7pPr marL="761839" indent="-133322" defTabSz="91262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-"/>
              <a:defRPr>
                <a:latin typeface="+mn-lt"/>
              </a:defRPr>
            </a:lvl7pPr>
            <a:lvl8pPr marL="761839" indent="-133322" defTabSz="91262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-"/>
              <a:defRPr>
                <a:latin typeface="+mn-lt"/>
              </a:defRPr>
            </a:lvl8pPr>
            <a:lvl9pPr marL="761839" indent="-133322" defTabSz="91262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0528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90528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71404" lvl="2" indent="0">
              <a:buNone/>
            </a:pPr>
            <a:endParaRPr lang="en-US" sz="1500" dirty="0"/>
          </a:p>
          <a:p>
            <a:pPr marL="614304" lvl="2" indent="-342900">
              <a:buFont typeface="+mj-lt"/>
              <a:buAutoNum type="arabicPeriod"/>
            </a:pPr>
            <a:endParaRPr lang="en-US" sz="15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1"/>
            <a:endParaRPr lang="en-US" sz="1500" dirty="0"/>
          </a:p>
          <a:p>
            <a:pPr marL="1586" lvl="1" indent="0">
              <a:buNone/>
            </a:pPr>
            <a:endParaRPr lang="en-US" sz="1500" dirty="0"/>
          </a:p>
          <a:p>
            <a:pPr marL="1586" lvl="1" indent="0">
              <a:buNone/>
            </a:pPr>
            <a:endParaRPr lang="en-US" sz="15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087" y="613342"/>
            <a:ext cx="7450028" cy="292388"/>
          </a:xfrm>
        </p:spPr>
        <p:txBody>
          <a:bodyPr/>
          <a:lstStyle/>
          <a:p>
            <a:r>
              <a:rPr lang="en-US" dirty="0"/>
              <a:t>How Do We Track Your Consignment</a:t>
            </a:r>
            <a:endParaRPr lang="en-Z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22" y="3101185"/>
            <a:ext cx="1180397" cy="968294"/>
          </a:xfrm>
          <a:prstGeom prst="rect">
            <a:avLst/>
          </a:prstGeom>
          <a:ln cap="rnd"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085544" y="1635452"/>
            <a:ext cx="1392072" cy="709684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SPRINT</a:t>
            </a:r>
          </a:p>
          <a:p>
            <a:pPr algn="ctr"/>
            <a:r>
              <a:rPr lang="en-ZA" sz="1200" dirty="0">
                <a:solidFill>
                  <a:schemeClr val="tx1"/>
                </a:solidFill>
              </a:rPr>
              <a:t>Wagon Movements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70959" y="1635452"/>
            <a:ext cx="1392072" cy="709684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IATS</a:t>
            </a:r>
          </a:p>
          <a:p>
            <a:pPr algn="ctr"/>
            <a:r>
              <a:rPr lang="en-ZA" sz="1200" dirty="0">
                <a:solidFill>
                  <a:schemeClr val="tx1"/>
                </a:solidFill>
              </a:rPr>
              <a:t>Wayside readers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70020" y="1635452"/>
            <a:ext cx="1392072" cy="709684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CS90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Train Signaling System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80412" y="1637726"/>
            <a:ext cx="1392072" cy="709684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Triton</a:t>
            </a:r>
          </a:p>
          <a:p>
            <a:pPr algn="ctr"/>
            <a:r>
              <a:rPr lang="en-ZA" sz="1200" dirty="0">
                <a:solidFill>
                  <a:schemeClr val="tx1"/>
                </a:solidFill>
              </a:rPr>
              <a:t>Train GPS Positioning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24047" y="1178250"/>
            <a:ext cx="6532703" cy="1346587"/>
          </a:xfrm>
          <a:prstGeom prst="round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Tracking Capability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49255" y="5152071"/>
            <a:ext cx="1700253" cy="709684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Service Management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40271" y="5152129"/>
            <a:ext cx="1700253" cy="709684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CXMM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89347" y="5152071"/>
            <a:ext cx="1700253" cy="709684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Navis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933166" y="4694869"/>
            <a:ext cx="6532703" cy="1346587"/>
          </a:xfrm>
          <a:prstGeom prst="round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Operational Systems</a:t>
            </a:r>
          </a:p>
        </p:txBody>
      </p:sp>
      <p:sp>
        <p:nvSpPr>
          <p:cNvPr id="8" name="Down Arrow 7"/>
          <p:cNvSpPr/>
          <p:nvPr/>
        </p:nvSpPr>
        <p:spPr>
          <a:xfrm>
            <a:off x="5593337" y="2599368"/>
            <a:ext cx="245659" cy="436728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err="1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5879940" y="2592016"/>
            <a:ext cx="245659" cy="436728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err="1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446664" y="2599368"/>
            <a:ext cx="245659" cy="436728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err="1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6160061" y="2599368"/>
            <a:ext cx="245659" cy="436728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err="1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5603584" y="2599368"/>
            <a:ext cx="245659" cy="436728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err="1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890187" y="2592016"/>
            <a:ext cx="245659" cy="436728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err="1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6170308" y="2599368"/>
            <a:ext cx="245659" cy="436728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err="1">
              <a:solidFill>
                <a:schemeClr val="tx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flipV="1">
            <a:off x="5693760" y="4110199"/>
            <a:ext cx="275230" cy="506186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err="1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flipV="1">
            <a:off x="6007659" y="4116495"/>
            <a:ext cx="275230" cy="506186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err="1">
              <a:solidFill>
                <a:schemeClr val="tx1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flipV="1">
            <a:off x="6315076" y="4123847"/>
            <a:ext cx="275230" cy="506186"/>
          </a:xfrm>
          <a:prstGeom prst="downArrow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err="1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793224" y="0"/>
            <a:ext cx="2178114" cy="950976"/>
            <a:chOff x="9793224" y="0"/>
            <a:chExt cx="2178114" cy="950976"/>
          </a:xfrm>
        </p:grpSpPr>
        <p:sp>
          <p:nvSpPr>
            <p:cNvPr id="33" name="Rectangle 32"/>
            <p:cNvSpPr/>
            <p:nvPr/>
          </p:nvSpPr>
          <p:spPr>
            <a:xfrm>
              <a:off x="9793224" y="0"/>
              <a:ext cx="2178114" cy="9509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 err="1">
                <a:solidFill>
                  <a:schemeClr val="tx1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991" y="139746"/>
              <a:ext cx="988928" cy="81123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637054" y="6217384"/>
            <a:ext cx="2052828" cy="296179"/>
            <a:chOff x="8272272" y="6069831"/>
            <a:chExt cx="2052828" cy="296179"/>
          </a:xfrm>
        </p:grpSpPr>
        <p:pic>
          <p:nvPicPr>
            <p:cNvPr id="36" name="Picture 2" descr="Image result for android store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2272" y="6069831"/>
              <a:ext cx="1000212" cy="296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android store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4276" y="6069831"/>
              <a:ext cx="1000824" cy="29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2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Bar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6587508" y="1438031"/>
            <a:ext cx="298773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Search Bar:</a:t>
            </a:r>
          </a:p>
          <a:p>
            <a:endParaRPr lang="en-US" sz="1400" dirty="0"/>
          </a:p>
          <a:p>
            <a:r>
              <a:rPr lang="en-US" sz="1400" dirty="0"/>
              <a:t>The user will be able to use the search bar from any screen on the application.</a:t>
            </a:r>
          </a:p>
          <a:p>
            <a:endParaRPr lang="en-US" sz="1400" dirty="0"/>
          </a:p>
          <a:p>
            <a:r>
              <a:rPr lang="en-US" sz="1400" dirty="0"/>
              <a:t>Searches can be preformed on 7 criteria to return results.</a:t>
            </a:r>
          </a:p>
          <a:p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Account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Wagon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Container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Consignment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Train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Service Code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NWB Reference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VIN Number (Import)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r>
              <a:rPr lang="en-US" sz="1400" dirty="0"/>
              <a:t>When search is completed a screen on the right will be displayed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24559" y="6098071"/>
            <a:ext cx="2052828" cy="296179"/>
            <a:chOff x="3124327" y="5055870"/>
            <a:chExt cx="5537073" cy="798881"/>
          </a:xfrm>
        </p:grpSpPr>
        <p:pic>
          <p:nvPicPr>
            <p:cNvPr id="12" name="Picture 2" descr="Image result for android store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327" y="5055870"/>
              <a:ext cx="2697861" cy="79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android store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888" y="5055870"/>
              <a:ext cx="2699512" cy="797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808150"/>
              </p:ext>
            </p:extLst>
          </p:nvPr>
        </p:nvGraphicFramePr>
        <p:xfrm>
          <a:off x="2438599" y="2931533"/>
          <a:ext cx="3686175" cy="115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27" name="Image" r:id="rId5" imgW="15771240" imgH="4952160" progId="Photoshop.Image.13">
                  <p:embed/>
                </p:oleObj>
              </mc:Choice>
              <mc:Fallback>
                <p:oleObj name="Image" r:id="rId5" imgW="15771240" imgH="4952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599" y="2931533"/>
                        <a:ext cx="3686175" cy="1153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9793224" y="0"/>
            <a:ext cx="2178114" cy="950976"/>
            <a:chOff x="9793224" y="0"/>
            <a:chExt cx="2178114" cy="950976"/>
          </a:xfrm>
        </p:grpSpPr>
        <p:sp>
          <p:nvSpPr>
            <p:cNvPr id="18" name="Rectangle 17"/>
            <p:cNvSpPr/>
            <p:nvPr/>
          </p:nvSpPr>
          <p:spPr>
            <a:xfrm>
              <a:off x="9793224" y="0"/>
              <a:ext cx="2178114" cy="9509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 err="1">
                <a:solidFill>
                  <a:schemeClr val="tx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991" y="139746"/>
              <a:ext cx="988928" cy="811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3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Consignment On A Map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42" y="1178559"/>
            <a:ext cx="2334070" cy="45212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00738" y="1178559"/>
          <a:ext cx="2228353" cy="4516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84" name="Image" r:id="rId4" imgW="10983960" imgH="22323600" progId="Photoshop.Image.13">
                  <p:embed/>
                </p:oleObj>
              </mc:Choice>
              <mc:Fallback>
                <p:oleObj name="Image" r:id="rId4" imgW="10983960" imgH="2232360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0738" y="1178559"/>
                        <a:ext cx="2228353" cy="4516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57108" y="2657231"/>
            <a:ext cx="2987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Map Screen: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Shows the last position of the consignment on the rail network</a:t>
            </a:r>
            <a:endParaRPr lang="en-ZA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24559" y="6098071"/>
            <a:ext cx="2052828" cy="296179"/>
            <a:chOff x="3124327" y="5055870"/>
            <a:chExt cx="5537073" cy="798881"/>
          </a:xfrm>
        </p:grpSpPr>
        <p:pic>
          <p:nvPicPr>
            <p:cNvPr id="12" name="Picture 2" descr="Image result for android store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327" y="5055870"/>
              <a:ext cx="2697861" cy="79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android store imag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888" y="5055870"/>
              <a:ext cx="2699512" cy="797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86" y="1627602"/>
            <a:ext cx="2034195" cy="3616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47" y="1724893"/>
            <a:ext cx="1928811" cy="342899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793224" y="0"/>
            <a:ext cx="2178114" cy="950976"/>
            <a:chOff x="9793224" y="0"/>
            <a:chExt cx="2178114" cy="950976"/>
          </a:xfrm>
        </p:grpSpPr>
        <p:sp>
          <p:nvSpPr>
            <p:cNvPr id="18" name="Rectangle 17"/>
            <p:cNvSpPr/>
            <p:nvPr/>
          </p:nvSpPr>
          <p:spPr>
            <a:xfrm>
              <a:off x="9793224" y="0"/>
              <a:ext cx="2178114" cy="9509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 err="1">
                <a:solidFill>
                  <a:schemeClr val="tx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991" y="139746"/>
              <a:ext cx="988928" cy="811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06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le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033" y="319379"/>
            <a:ext cx="1221906" cy="1221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8690" y="513355"/>
            <a:ext cx="85920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Transnet Online: Track and Trace</a:t>
            </a:r>
            <a:endParaRPr lang="en-ZW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9696" y="699460"/>
            <a:ext cx="458791" cy="458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8" y="788086"/>
            <a:ext cx="365285" cy="2815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8368" y="2192664"/>
            <a:ext cx="37897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Allows Transnet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Customers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Track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all their consignments across the whole 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Value-chain 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in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Real Time</a:t>
            </a:r>
            <a:endParaRPr lang="en-ZA" sz="28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06981" y="1392565"/>
            <a:ext cx="6836364" cy="4708270"/>
            <a:chOff x="3661410" y="2584132"/>
            <a:chExt cx="5905500" cy="4067175"/>
          </a:xfrm>
          <a:effectLst>
            <a:reflection blurRad="114300" stA="45000" endPos="9000" dir="5400000" sy="-100000" algn="bl" rotWithShape="0"/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60" y="2807970"/>
              <a:ext cx="4709160" cy="353187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410" y="2584132"/>
              <a:ext cx="5905500" cy="406717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112327" y="2123526"/>
            <a:ext cx="2221441" cy="4303032"/>
            <a:chOff x="5679732" y="1544319"/>
            <a:chExt cx="2334070" cy="4521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732" y="1544319"/>
              <a:ext cx="2334070" cy="4521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804" y="1993392"/>
              <a:ext cx="2060258" cy="362102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641431" y="2090135"/>
            <a:ext cx="1046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solidFill>
                  <a:prstClr val="black"/>
                </a:solidFill>
                <a:latin typeface="Calibri"/>
              </a:rPr>
              <a:t>Transnet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solidFill>
                  <a:prstClr val="black"/>
                </a:solidFill>
                <a:latin typeface="Calibri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250535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006981" y="1392565"/>
            <a:ext cx="6836364" cy="4708270"/>
            <a:chOff x="3661410" y="2584132"/>
            <a:chExt cx="5905500" cy="4067175"/>
          </a:xfrm>
          <a:effectLst>
            <a:reflection blurRad="114300" stA="45000" endPos="9000" dir="5400000" sy="-100000" algn="bl" rotWithShape="0"/>
          </a:effectLst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60" y="2807970"/>
              <a:ext cx="4709160" cy="353187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410" y="2584132"/>
              <a:ext cx="5905500" cy="4067175"/>
            </a:xfrm>
            <a:prstGeom prst="rect">
              <a:avLst/>
            </a:prstGeom>
          </p:spPr>
        </p:pic>
      </p:grpSp>
      <p:pic>
        <p:nvPicPr>
          <p:cNvPr id="2" name="Picture 1" descr="Circle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033" y="319379"/>
            <a:ext cx="1221906" cy="1221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8690" y="513355"/>
            <a:ext cx="85920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Benefits To Our Customers</a:t>
            </a:r>
            <a:endParaRPr lang="en-ZA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9696" y="699460"/>
            <a:ext cx="458791" cy="458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8" y="788086"/>
            <a:ext cx="365285" cy="2815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7128" y="1632825"/>
            <a:ext cx="429588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2621" eaLnBrk="1" hangingPunct="1">
              <a:buClr>
                <a:schemeClr val="tx2"/>
              </a:buClr>
              <a:defRPr lang="en-ZA" altLang="zh-CN" smtClean="0">
                <a:latin typeface="+mn-lt"/>
              </a:defRPr>
            </a:lvl1pPr>
            <a:lvl2pPr marL="196808" indent="-195222" defTabSz="912621" eaLnBrk="1" hangingPunct="1">
              <a:buClr>
                <a:schemeClr val="tx2"/>
              </a:buClr>
              <a:buSzPct val="120000"/>
              <a:buFont typeface="Arial" charset="0"/>
              <a:buChar char="▪"/>
              <a:defRPr lang="en-ZA" altLang="zh-CN" smtClean="0">
                <a:latin typeface="+mn-lt"/>
              </a:defRPr>
            </a:lvl2pPr>
            <a:lvl3pPr marL="466626" indent="-268231" defTabSz="912621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ZA" altLang="zh-CN" smtClean="0">
                <a:latin typeface="+mn-lt"/>
              </a:defRPr>
            </a:lvl3pPr>
            <a:lvl4pPr marL="626930" indent="-158716" defTabSz="912621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ZA" altLang="zh-CN" smtClean="0">
                <a:latin typeface="+mn-lt"/>
              </a:defRPr>
            </a:lvl4pPr>
            <a:lvl5pPr marL="761839" indent="-133322" defTabSz="912621" eaLnBrk="1" hangingPunct="1">
              <a:buClr>
                <a:schemeClr val="tx2"/>
              </a:buClr>
              <a:buSzPct val="120000"/>
              <a:buFont typeface="Arial" charset="0"/>
              <a:buChar char="-"/>
              <a:defRPr lang="en-ZA" altLang="zh-CN" smtClean="0">
                <a:latin typeface="+mn-lt"/>
              </a:defRPr>
            </a:lvl5pPr>
            <a:lvl6pPr marL="761839" indent="-133322" defTabSz="91262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-"/>
              <a:defRPr>
                <a:latin typeface="+mn-lt"/>
              </a:defRPr>
            </a:lvl6pPr>
            <a:lvl7pPr marL="761839" indent="-133322" defTabSz="91262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-"/>
              <a:defRPr>
                <a:latin typeface="+mn-lt"/>
              </a:defRPr>
            </a:lvl7pPr>
            <a:lvl8pPr marL="761839" indent="-133322" defTabSz="91262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-"/>
              <a:defRPr>
                <a:latin typeface="+mn-lt"/>
              </a:defRPr>
            </a:lvl8pPr>
            <a:lvl9pPr marL="761839" indent="-133322" defTabSz="91262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</a:pPr>
            <a:r>
              <a:rPr lang="en-US" sz="2400" b="1" dirty="0">
                <a:solidFill>
                  <a:srgbClr val="FF0000"/>
                </a:solidFill>
              </a:rPr>
              <a:t>Search</a:t>
            </a:r>
            <a:r>
              <a:rPr lang="en-US" sz="2400" dirty="0">
                <a:solidFill>
                  <a:prstClr val="black"/>
                </a:solidFill>
              </a:rPr>
              <a:t> and </a:t>
            </a:r>
            <a:r>
              <a:rPr lang="en-US" sz="2400" b="1" dirty="0">
                <a:solidFill>
                  <a:srgbClr val="FF0000"/>
                </a:solidFill>
              </a:rPr>
              <a:t>Track</a:t>
            </a:r>
            <a:r>
              <a:rPr lang="en-US" sz="2400" dirty="0">
                <a:solidFill>
                  <a:prstClr val="black"/>
                </a:solidFill>
              </a:rPr>
              <a:t> consignments from the </a:t>
            </a:r>
            <a:r>
              <a:rPr lang="en-US" sz="2400" dirty="0">
                <a:solidFill>
                  <a:srgbClr val="FF0000"/>
                </a:solidFill>
              </a:rPr>
              <a:t>palm of your hand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</a:pPr>
            <a:r>
              <a:rPr lang="en-US" sz="2400" b="1" dirty="0">
                <a:solidFill>
                  <a:srgbClr val="FF0000"/>
                </a:solidFill>
              </a:rPr>
              <a:t>Proactive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Monitoring </a:t>
            </a:r>
            <a:r>
              <a:rPr lang="en-US" sz="2400" dirty="0">
                <a:solidFill>
                  <a:prstClr val="black"/>
                </a:solidFill>
              </a:rPr>
              <a:t>and Planning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</a:pPr>
            <a:r>
              <a:rPr lang="en-US" sz="2400" b="1" dirty="0">
                <a:solidFill>
                  <a:srgbClr val="FF0000"/>
                </a:solidFill>
              </a:rPr>
              <a:t>Real-Time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performance management </a:t>
            </a:r>
            <a:endParaRPr lang="en-US" sz="2400" b="1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</a:pPr>
            <a:r>
              <a:rPr lang="en-US" sz="2400" dirty="0">
                <a:solidFill>
                  <a:prstClr val="black"/>
                </a:solidFill>
              </a:rPr>
              <a:t>Improved communication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on your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Consignment Whereabouts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1431" y="2090135"/>
            <a:ext cx="1046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solidFill>
                  <a:prstClr val="black"/>
                </a:solidFill>
                <a:latin typeface="Calibri"/>
              </a:rPr>
              <a:t>Transnet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solidFill>
                  <a:prstClr val="black"/>
                </a:solidFill>
                <a:latin typeface="Calibri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589341656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006981" y="1392565"/>
            <a:ext cx="6836364" cy="4708270"/>
            <a:chOff x="3661410" y="2584132"/>
            <a:chExt cx="5905500" cy="4067175"/>
          </a:xfrm>
          <a:effectLst>
            <a:reflection blurRad="114300" stA="45000" endPos="9000" dir="5400000" sy="-100000" algn="bl" rotWithShape="0"/>
          </a:effectLst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60" y="2807970"/>
              <a:ext cx="4709160" cy="353187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410" y="2584132"/>
              <a:ext cx="5905500" cy="4067175"/>
            </a:xfrm>
            <a:prstGeom prst="rect">
              <a:avLst/>
            </a:prstGeom>
          </p:spPr>
        </p:pic>
      </p:grpSp>
      <p:pic>
        <p:nvPicPr>
          <p:cNvPr id="2" name="Picture 1" descr="Circle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033" y="319379"/>
            <a:ext cx="1221906" cy="1221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8690" y="513355"/>
            <a:ext cx="85920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Future Capabilities</a:t>
            </a:r>
            <a:endParaRPr lang="en-ZA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9696" y="699460"/>
            <a:ext cx="458791" cy="458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8" y="788086"/>
            <a:ext cx="365285" cy="28153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47078" y="2708508"/>
            <a:ext cx="3628053" cy="988219"/>
            <a:chOff x="6078933" y="3094143"/>
            <a:chExt cx="4796028" cy="1433387"/>
          </a:xfrm>
        </p:grpSpPr>
        <p:sp>
          <p:nvSpPr>
            <p:cNvPr id="20" name="Rectangle 19"/>
            <p:cNvSpPr/>
            <p:nvPr/>
          </p:nvSpPr>
          <p:spPr>
            <a:xfrm>
              <a:off x="6078933" y="3094143"/>
              <a:ext cx="4796028" cy="14333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 err="1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25720" y="3229703"/>
              <a:ext cx="4502453" cy="1205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sym typeface="Tahoma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sym typeface="Tahoma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sym typeface="Tahoma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15000"/>
                <a:buFont typeface="Arial" pitchFamily="34" charset="0"/>
                <a:buChar char="•"/>
                <a:defRPr baseline="0">
                  <a:latin typeface="+mn-lt"/>
                  <a:sym typeface="Tahoma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sym typeface="Tahoma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</a:pPr>
              <a:r>
                <a:rPr lang="en-US" sz="1800" b="1" dirty="0">
                  <a:solidFill>
                    <a:srgbClr val="FF0000"/>
                  </a:solidFill>
                </a:rPr>
                <a:t>Empty Wagon Placements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</a:pPr>
              <a:r>
                <a:rPr lang="en-US" sz="1800" dirty="0">
                  <a:solidFill>
                    <a:prstClr val="black"/>
                  </a:solidFill>
                </a:rPr>
                <a:t>Information published of </a:t>
              </a:r>
              <a:br>
                <a:rPr lang="en-US" sz="1800" dirty="0">
                  <a:solidFill>
                    <a:prstClr val="black"/>
                  </a:solidFill>
                </a:rPr>
              </a:br>
              <a:r>
                <a:rPr lang="en-US" sz="1800" dirty="0">
                  <a:solidFill>
                    <a:prstClr val="black"/>
                  </a:solidFill>
                </a:rPr>
                <a:t>empty wagon placements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54368" y="4975310"/>
            <a:ext cx="3620763" cy="1329239"/>
            <a:chOff x="1282905" y="3118104"/>
            <a:chExt cx="4796028" cy="1984383"/>
          </a:xfrm>
        </p:grpSpPr>
        <p:sp>
          <p:nvSpPr>
            <p:cNvPr id="23" name="Rectangle 22"/>
            <p:cNvSpPr/>
            <p:nvPr/>
          </p:nvSpPr>
          <p:spPr>
            <a:xfrm>
              <a:off x="1282905" y="3118104"/>
              <a:ext cx="4796028" cy="19843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 err="1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29691" y="3277601"/>
              <a:ext cx="4502452" cy="165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sym typeface="Tahoma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sym typeface="Tahoma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sym typeface="Tahoma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15000"/>
                <a:buFont typeface="Arial" pitchFamily="34" charset="0"/>
                <a:buChar char="•"/>
                <a:defRPr baseline="0">
                  <a:latin typeface="+mn-lt"/>
                  <a:sym typeface="Tahoma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sym typeface="Tahoma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</a:pPr>
              <a:r>
                <a:rPr lang="en-US" sz="1800" b="1" dirty="0">
                  <a:solidFill>
                    <a:srgbClr val="FF0000"/>
                  </a:solidFill>
                </a:rPr>
                <a:t>Integrating all functionality into </a:t>
              </a:r>
              <a:br>
                <a:rPr lang="en-US" sz="1800" b="1" dirty="0">
                  <a:solidFill>
                    <a:srgbClr val="FF0000"/>
                  </a:solidFill>
                </a:rPr>
              </a:br>
              <a:r>
                <a:rPr lang="en-US" sz="1800" b="1" dirty="0">
                  <a:solidFill>
                    <a:srgbClr val="FF0000"/>
                  </a:solidFill>
                </a:rPr>
                <a:t>a single platform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</a:pPr>
              <a:r>
                <a:rPr lang="en-US" sz="1800" dirty="0">
                  <a:solidFill>
                    <a:prstClr val="black"/>
                  </a:solidFill>
                </a:rPr>
                <a:t>Invoicing, Statements and interest letters amongst many others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54369" y="1636023"/>
            <a:ext cx="3620762" cy="925532"/>
            <a:chOff x="6078933" y="1380744"/>
            <a:chExt cx="4796028" cy="1737360"/>
          </a:xfrm>
        </p:grpSpPr>
        <p:sp>
          <p:nvSpPr>
            <p:cNvPr id="26" name="Rectangle 25"/>
            <p:cNvSpPr/>
            <p:nvPr/>
          </p:nvSpPr>
          <p:spPr>
            <a:xfrm>
              <a:off x="6078933" y="1380744"/>
              <a:ext cx="4796028" cy="17373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 err="1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25719" y="1481046"/>
              <a:ext cx="4502454" cy="1559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sym typeface="Tahoma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sym typeface="Tahoma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sym typeface="Tahoma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15000"/>
                <a:buFont typeface="Arial" pitchFamily="34" charset="0"/>
                <a:buChar char="•"/>
                <a:defRPr baseline="0">
                  <a:latin typeface="+mn-lt"/>
                  <a:sym typeface="Tahoma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sym typeface="Tahoma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</a:pPr>
              <a:r>
                <a:rPr lang="en-US" sz="1800" b="1" dirty="0">
                  <a:solidFill>
                    <a:srgbClr val="FF0000"/>
                  </a:solidFill>
                </a:rPr>
                <a:t>Online Wagon Release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</a:pPr>
              <a:r>
                <a:rPr lang="en-US" sz="1800" dirty="0">
                  <a:solidFill>
                    <a:prstClr val="black"/>
                  </a:solidFill>
                </a:rPr>
                <a:t>Customer facing functionality that allows for seamless wagon releases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47079" y="3858964"/>
            <a:ext cx="3628052" cy="1007868"/>
            <a:chOff x="4021482" y="4848865"/>
            <a:chExt cx="4114901" cy="1256670"/>
          </a:xfrm>
        </p:grpSpPr>
        <p:sp>
          <p:nvSpPr>
            <p:cNvPr id="32" name="Rectangle 31"/>
            <p:cNvSpPr/>
            <p:nvPr/>
          </p:nvSpPr>
          <p:spPr>
            <a:xfrm>
              <a:off x="4021482" y="4848865"/>
              <a:ext cx="4114901" cy="12566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 err="1">
                <a:solidFill>
                  <a:prstClr val="black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47422" y="4984122"/>
              <a:ext cx="3863020" cy="103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  <a:sym typeface="Tahoma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sym typeface="Tahoma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sym typeface="Tahoma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15000"/>
                <a:buFont typeface="Arial" pitchFamily="34" charset="0"/>
                <a:buChar char="•"/>
                <a:defRPr baseline="0">
                  <a:latin typeface="+mn-lt"/>
                  <a:sym typeface="Tahoma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sym typeface="Tahoma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</a:pPr>
              <a:r>
                <a:rPr lang="en-US" sz="1800" b="1" dirty="0">
                  <a:solidFill>
                    <a:srgbClr val="FF0000"/>
                  </a:solidFill>
                </a:rPr>
                <a:t>Customer Service Catalogue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</a:pPr>
              <a:r>
                <a:rPr lang="en-US" sz="1800" dirty="0">
                  <a:solidFill>
                    <a:prstClr val="black"/>
                  </a:solidFill>
                </a:rPr>
                <a:t>Transparency for customers </a:t>
              </a:r>
              <a:br>
                <a:rPr lang="en-US" sz="1800" dirty="0">
                  <a:solidFill>
                    <a:prstClr val="black"/>
                  </a:solidFill>
                </a:rPr>
              </a:br>
              <a:r>
                <a:rPr lang="en-US" sz="1800" dirty="0">
                  <a:solidFill>
                    <a:prstClr val="black"/>
                  </a:solidFill>
                </a:rPr>
                <a:t>for train schedules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641431" y="2090135"/>
            <a:ext cx="1046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solidFill>
                  <a:prstClr val="black"/>
                </a:solidFill>
                <a:latin typeface="Calibri"/>
              </a:rPr>
              <a:t>Transnet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solidFill>
                  <a:prstClr val="black"/>
                </a:solidFill>
                <a:latin typeface="Calibri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28019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489" y="575441"/>
            <a:ext cx="5840455" cy="292388"/>
          </a:xfrm>
        </p:spPr>
        <p:txBody>
          <a:bodyPr/>
          <a:lstStyle/>
          <a:p>
            <a:r>
              <a:rPr lang="en-ZA" dirty="0"/>
              <a:t>How do I get access and support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489" y="1107584"/>
            <a:ext cx="616819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2621" eaLnBrk="1" hangingPunct="1">
              <a:buClr>
                <a:schemeClr val="tx2"/>
              </a:buClr>
              <a:defRPr lang="en-ZA" altLang="zh-CN" smtClean="0">
                <a:latin typeface="+mn-lt"/>
              </a:defRPr>
            </a:lvl1pPr>
            <a:lvl2pPr marL="196808" indent="-195222" defTabSz="912621" eaLnBrk="1" hangingPunct="1">
              <a:buClr>
                <a:schemeClr val="tx2"/>
              </a:buClr>
              <a:buSzPct val="120000"/>
              <a:buFont typeface="Arial" charset="0"/>
              <a:buChar char="▪"/>
              <a:defRPr lang="en-ZA" altLang="zh-CN" smtClean="0">
                <a:latin typeface="+mn-lt"/>
              </a:defRPr>
            </a:lvl2pPr>
            <a:lvl3pPr marL="466626" indent="-268231" defTabSz="912621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ZA" altLang="zh-CN" smtClean="0">
                <a:latin typeface="+mn-lt"/>
              </a:defRPr>
            </a:lvl3pPr>
            <a:lvl4pPr marL="626930" indent="-158716" defTabSz="912621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ZA" altLang="zh-CN" smtClean="0">
                <a:latin typeface="+mn-lt"/>
              </a:defRPr>
            </a:lvl4pPr>
            <a:lvl5pPr marL="761839" indent="-133322" defTabSz="912621" eaLnBrk="1" hangingPunct="1">
              <a:buClr>
                <a:schemeClr val="tx2"/>
              </a:buClr>
              <a:buSzPct val="120000"/>
              <a:buFont typeface="Arial" charset="0"/>
              <a:buChar char="-"/>
              <a:defRPr lang="en-ZA" altLang="zh-CN" smtClean="0">
                <a:latin typeface="+mn-lt"/>
              </a:defRPr>
            </a:lvl5pPr>
            <a:lvl6pPr marL="761839" indent="-133322" defTabSz="91262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-"/>
              <a:defRPr>
                <a:latin typeface="+mn-lt"/>
              </a:defRPr>
            </a:lvl6pPr>
            <a:lvl7pPr marL="761839" indent="-133322" defTabSz="91262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-"/>
              <a:defRPr>
                <a:latin typeface="+mn-lt"/>
              </a:defRPr>
            </a:lvl7pPr>
            <a:lvl8pPr marL="761839" indent="-133322" defTabSz="91262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-"/>
              <a:defRPr>
                <a:latin typeface="+mn-lt"/>
              </a:defRPr>
            </a:lvl8pPr>
            <a:lvl9pPr marL="761839" indent="-133322" defTabSz="91262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altLang="zh-CN" sz="2000" b="1" dirty="0">
                <a:solidFill>
                  <a:schemeClr val="accent4"/>
                </a:solidFill>
              </a:rPr>
              <a:t>There are 2 ways to register for Transnet Online</a:t>
            </a:r>
          </a:p>
          <a:p>
            <a:endParaRPr lang="en-US" altLang="zh-CN" sz="2000" b="1" dirty="0">
              <a:solidFill>
                <a:schemeClr val="accent4"/>
              </a:solidFill>
            </a:endParaRPr>
          </a:p>
          <a:p>
            <a:r>
              <a:rPr lang="en-US" altLang="zh-CN" sz="2000" dirty="0"/>
              <a:t>1.    </a:t>
            </a:r>
            <a:r>
              <a:rPr lang="en-US" altLang="zh-CN" sz="2000" b="1" dirty="0">
                <a:solidFill>
                  <a:srgbClr val="FF0000"/>
                </a:solidFill>
              </a:rPr>
              <a:t>Download the App </a:t>
            </a:r>
            <a:r>
              <a:rPr lang="en-US" altLang="zh-CN" sz="2000" b="1" dirty="0"/>
              <a:t>from your app store            	          (Android and IOS) </a:t>
            </a:r>
          </a:p>
          <a:p>
            <a:pPr marL="654008" lvl="1" indent="-457200">
              <a:buFont typeface="Arial" panose="020B0604020202020204" pitchFamily="34" charset="0"/>
              <a:buChar char="•"/>
            </a:pPr>
            <a:r>
              <a:rPr lang="en-US" altLang="zh-CN" sz="2000" dirty="0"/>
              <a:t>Open The App</a:t>
            </a:r>
          </a:p>
          <a:p>
            <a:pPr marL="654008" lvl="1" indent="-457200">
              <a:buFont typeface="Arial" panose="020B0604020202020204" pitchFamily="34" charset="0"/>
              <a:buChar char="•"/>
            </a:pPr>
            <a:r>
              <a:rPr lang="en-US" altLang="zh-CN" sz="2000" dirty="0"/>
              <a:t>Select Register just below the login button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r>
              <a:rPr lang="en-US" altLang="zh-CN" sz="2000" dirty="0"/>
              <a:t>2.    </a:t>
            </a:r>
            <a:r>
              <a:rPr lang="en-US" altLang="zh-CN" sz="2000" b="1" dirty="0"/>
              <a:t>Visit </a:t>
            </a:r>
            <a:r>
              <a:rPr lang="en-US" altLang="zh-CN" sz="2000" b="1" dirty="0">
                <a:solidFill>
                  <a:srgbClr val="EE0000"/>
                </a:solidFill>
              </a:rPr>
              <a:t>www.transnetfreightrail.co.za</a:t>
            </a:r>
          </a:p>
          <a:p>
            <a:pPr marL="654008" lvl="1" indent="-457200">
              <a:buFont typeface="Arial" panose="020B0604020202020204" pitchFamily="34" charset="0"/>
              <a:buChar char="•"/>
            </a:pPr>
            <a:r>
              <a:rPr lang="en-US" altLang="zh-CN" sz="2000" dirty="0"/>
              <a:t>Select Business with Us</a:t>
            </a:r>
          </a:p>
          <a:p>
            <a:pPr marL="654008" lvl="1" indent="-457200">
              <a:buFont typeface="Arial" panose="020B0604020202020204" pitchFamily="34" charset="0"/>
              <a:buChar char="•"/>
            </a:pPr>
            <a:r>
              <a:rPr lang="en-US" altLang="zh-CN" sz="2000" dirty="0"/>
              <a:t>Select Rail Online Registration</a:t>
            </a:r>
          </a:p>
          <a:p>
            <a:pPr marL="654008" lvl="1" indent="-45720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lvl="1" indent="0">
              <a:buNone/>
            </a:pPr>
            <a:r>
              <a:rPr lang="en-US" altLang="zh-CN" sz="2000" b="1" dirty="0">
                <a:solidFill>
                  <a:schemeClr val="accent4"/>
                </a:solidFill>
              </a:rPr>
              <a:t>Complete the registration </a:t>
            </a:r>
            <a:r>
              <a:rPr lang="en-US" altLang="zh-CN" sz="2000" dirty="0"/>
              <a:t>form online. </a:t>
            </a:r>
          </a:p>
          <a:p>
            <a:pPr lvl="1" indent="0">
              <a:buNone/>
            </a:pPr>
            <a:endParaRPr lang="en-US" altLang="zh-CN" sz="2000" dirty="0"/>
          </a:p>
          <a:p>
            <a:pPr lvl="1" indent="0">
              <a:buNone/>
            </a:pPr>
            <a:r>
              <a:rPr lang="en-US" altLang="zh-CN" sz="2000" dirty="0"/>
              <a:t>Once your application has been confirmed by our credit department you will receive your login details via e-mail and you will be able to login.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endParaRPr lang="en-US" altLang="zh-CN" sz="2000" b="1" dirty="0">
              <a:solidFill>
                <a:schemeClr val="accent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793224" y="0"/>
            <a:ext cx="2178114" cy="950976"/>
            <a:chOff x="9793224" y="0"/>
            <a:chExt cx="2178114" cy="950976"/>
          </a:xfrm>
        </p:grpSpPr>
        <p:sp>
          <p:nvSpPr>
            <p:cNvPr id="9" name="Rectangle 8"/>
            <p:cNvSpPr/>
            <p:nvPr/>
          </p:nvSpPr>
          <p:spPr>
            <a:xfrm>
              <a:off x="9793224" y="0"/>
              <a:ext cx="2178114" cy="9509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 err="1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991" y="139746"/>
              <a:ext cx="988928" cy="81123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151565" y="1107584"/>
            <a:ext cx="4373353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2621" eaLnBrk="1" hangingPunct="1">
              <a:buClr>
                <a:schemeClr val="tx2"/>
              </a:buClr>
              <a:defRPr lang="en-ZA" altLang="zh-CN" smtClean="0">
                <a:latin typeface="+mn-lt"/>
              </a:defRPr>
            </a:lvl1pPr>
            <a:lvl2pPr marL="196808" indent="-195222" defTabSz="912621" eaLnBrk="1" hangingPunct="1">
              <a:buClr>
                <a:schemeClr val="tx2"/>
              </a:buClr>
              <a:buSzPct val="120000"/>
              <a:buFont typeface="Arial" charset="0"/>
              <a:buChar char="▪"/>
              <a:defRPr lang="en-ZA" altLang="zh-CN" smtClean="0">
                <a:latin typeface="+mn-lt"/>
              </a:defRPr>
            </a:lvl2pPr>
            <a:lvl3pPr marL="466626" indent="-268231" defTabSz="912621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ZA" altLang="zh-CN" smtClean="0">
                <a:latin typeface="+mn-lt"/>
              </a:defRPr>
            </a:lvl3pPr>
            <a:lvl4pPr marL="626930" indent="-158716" defTabSz="912621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ZA" altLang="zh-CN" smtClean="0">
                <a:latin typeface="+mn-lt"/>
              </a:defRPr>
            </a:lvl4pPr>
            <a:lvl5pPr marL="761839" indent="-133322" defTabSz="912621" eaLnBrk="1" hangingPunct="1">
              <a:buClr>
                <a:schemeClr val="tx2"/>
              </a:buClr>
              <a:buSzPct val="120000"/>
              <a:buFont typeface="Arial" charset="0"/>
              <a:buChar char="-"/>
              <a:defRPr lang="en-ZA" altLang="zh-CN" smtClean="0">
                <a:latin typeface="+mn-lt"/>
              </a:defRPr>
            </a:lvl5pPr>
            <a:lvl6pPr marL="761839" indent="-133322" defTabSz="91262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-"/>
              <a:defRPr>
                <a:latin typeface="+mn-lt"/>
              </a:defRPr>
            </a:lvl6pPr>
            <a:lvl7pPr marL="761839" indent="-133322" defTabSz="91262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-"/>
              <a:defRPr>
                <a:latin typeface="+mn-lt"/>
              </a:defRPr>
            </a:lvl7pPr>
            <a:lvl8pPr marL="761839" indent="-133322" defTabSz="91262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-"/>
              <a:defRPr>
                <a:latin typeface="+mn-lt"/>
              </a:defRPr>
            </a:lvl8pPr>
            <a:lvl9pPr marL="761839" indent="-133322" defTabSz="912621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altLang="zh-CN" sz="2000" b="1" dirty="0">
                <a:solidFill>
                  <a:schemeClr val="accent4"/>
                </a:solidFill>
              </a:rPr>
              <a:t>Support</a:t>
            </a:r>
          </a:p>
          <a:p>
            <a:endParaRPr lang="en-US" altLang="zh-CN" sz="2000" b="1" dirty="0">
              <a:solidFill>
                <a:schemeClr val="accent4"/>
              </a:solidFill>
            </a:endParaRPr>
          </a:p>
          <a:p>
            <a:r>
              <a:rPr lang="en-US" altLang="zh-CN" sz="2000" b="1" dirty="0"/>
              <a:t>1.   </a:t>
            </a:r>
            <a:r>
              <a:rPr lang="en-US" altLang="zh-CN" sz="2000" b="1" dirty="0">
                <a:solidFill>
                  <a:srgbClr val="EE0000"/>
                </a:solidFill>
              </a:rPr>
              <a:t>Call our Customer interaction      </a:t>
            </a:r>
          </a:p>
          <a:p>
            <a:r>
              <a:rPr lang="en-US" altLang="zh-CN" sz="2000" b="1" dirty="0">
                <a:solidFill>
                  <a:srgbClr val="EE0000"/>
                </a:solidFill>
              </a:rPr>
              <a:t>      Center on: </a:t>
            </a:r>
          </a:p>
          <a:p>
            <a:r>
              <a:rPr lang="en-US" altLang="zh-CN" sz="2000" b="1" dirty="0">
                <a:solidFill>
                  <a:srgbClr val="EE0000"/>
                </a:solidFill>
              </a:rPr>
              <a:t>	</a:t>
            </a:r>
            <a:r>
              <a:rPr lang="en-US" altLang="zh-CN" sz="2000" b="1" dirty="0"/>
              <a:t>+27 (0)860 690 730</a:t>
            </a:r>
          </a:p>
          <a:p>
            <a:pPr marL="457200" indent="-457200">
              <a:buAutoNum type="arabicPeriod"/>
            </a:pPr>
            <a:endParaRPr lang="en-US" altLang="zh-CN" sz="2000" b="1" dirty="0">
              <a:solidFill>
                <a:schemeClr val="accent4"/>
              </a:solidFill>
            </a:endParaRPr>
          </a:p>
          <a:p>
            <a:r>
              <a:rPr lang="en-US" altLang="zh-CN" sz="2000" b="1" dirty="0"/>
              <a:t>2.   </a:t>
            </a:r>
            <a:r>
              <a:rPr lang="en-US" altLang="zh-CN" sz="2000" b="1" dirty="0">
                <a:solidFill>
                  <a:schemeClr val="accent4"/>
                </a:solidFill>
              </a:rPr>
              <a:t>Send an e-mail to: 	</a:t>
            </a:r>
            <a:r>
              <a:rPr lang="en-US" altLang="zh-CN" sz="2000" b="1" dirty="0">
                <a:solidFill>
                  <a:schemeClr val="accent4"/>
                </a:solidFill>
                <a:hlinkClick r:id="rId3"/>
              </a:rPr>
              <a:t>TFR911@transnet.net</a:t>
            </a:r>
            <a:endParaRPr lang="en-US" altLang="zh-CN" sz="2000" b="1" dirty="0">
              <a:solidFill>
                <a:schemeClr val="accent4"/>
              </a:solidFill>
            </a:endParaRPr>
          </a:p>
          <a:p>
            <a:pPr marL="457200" indent="-457200">
              <a:buAutoNum type="arabicPeriod"/>
            </a:pPr>
            <a:endParaRPr lang="en-US" altLang="zh-CN" sz="2000" b="1" dirty="0">
              <a:solidFill>
                <a:schemeClr val="accent4"/>
              </a:solidFill>
            </a:endParaRPr>
          </a:p>
          <a:p>
            <a:r>
              <a:rPr lang="en-US" altLang="zh-CN" sz="2000" b="1" dirty="0"/>
              <a:t>3.   </a:t>
            </a:r>
            <a:r>
              <a:rPr lang="en-US" altLang="zh-CN" sz="2000" b="1" dirty="0">
                <a:solidFill>
                  <a:schemeClr val="accent4"/>
                </a:solidFill>
              </a:rPr>
              <a:t>Get In Touch with your   </a:t>
            </a:r>
          </a:p>
          <a:p>
            <a:r>
              <a:rPr lang="en-US" altLang="zh-CN" sz="2000" b="1" dirty="0">
                <a:solidFill>
                  <a:schemeClr val="accent4"/>
                </a:solidFill>
              </a:rPr>
              <a:t>      Transnet Key Accounts </a:t>
            </a:r>
          </a:p>
          <a:p>
            <a:r>
              <a:rPr lang="en-US" altLang="zh-CN" sz="2000" b="1" dirty="0">
                <a:solidFill>
                  <a:schemeClr val="accent4"/>
                </a:solidFill>
              </a:rPr>
              <a:t>      Manager</a:t>
            </a:r>
          </a:p>
          <a:p>
            <a:pPr marL="468214" lvl="3" indent="0">
              <a:buNone/>
            </a:pPr>
            <a:endParaRPr lang="en-US" altLang="zh-CN" sz="2000" b="1" dirty="0"/>
          </a:p>
          <a:p>
            <a:pPr marL="468214" lvl="3" indent="0">
              <a:buNone/>
            </a:pPr>
            <a:endParaRPr lang="en-US" altLang="zh-CN" sz="2000" b="1" dirty="0">
              <a:solidFill>
                <a:schemeClr val="accent4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62813" y="1107584"/>
            <a:ext cx="0" cy="5322092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1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42" y="1178559"/>
            <a:ext cx="2334070" cy="45212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00738" y="1178559"/>
          <a:ext cx="2228353" cy="4516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0" name="Image" r:id="rId4" imgW="10983960" imgH="22323600" progId="Photoshop.Image.13">
                  <p:embed/>
                </p:oleObj>
              </mc:Choice>
              <mc:Fallback>
                <p:oleObj name="Image" r:id="rId4" imgW="10983960" imgH="2232360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0738" y="1178559"/>
                        <a:ext cx="2228353" cy="4516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57108" y="1592685"/>
            <a:ext cx="2987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User Login:</a:t>
            </a:r>
          </a:p>
          <a:p>
            <a:pPr algn="ctr"/>
            <a:endParaRPr lang="en-US" u="sng" dirty="0"/>
          </a:p>
          <a:p>
            <a:pPr algn="ctr"/>
            <a:r>
              <a:rPr lang="en-US" dirty="0"/>
              <a:t>A user will be requested for there </a:t>
            </a:r>
            <a:r>
              <a:rPr lang="en-US" b="1" dirty="0">
                <a:solidFill>
                  <a:schemeClr val="accent4"/>
                </a:solidFill>
              </a:rPr>
              <a:t>Username and SA ID </a:t>
            </a:r>
            <a:r>
              <a:rPr lang="en-US" dirty="0"/>
              <a:t>number on initial login.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Customers can set a </a:t>
            </a:r>
            <a:r>
              <a:rPr lang="en-US" b="1" dirty="0">
                <a:solidFill>
                  <a:schemeClr val="accent4"/>
                </a:solidFill>
              </a:rPr>
              <a:t>5 digit pin </a:t>
            </a:r>
            <a:r>
              <a:rPr lang="en-US" dirty="0"/>
              <a:t>for easy login on all subsequent logins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24559" y="6098071"/>
            <a:ext cx="2052828" cy="296179"/>
            <a:chOff x="3124327" y="5055870"/>
            <a:chExt cx="5537073" cy="798881"/>
          </a:xfrm>
        </p:grpSpPr>
        <p:pic>
          <p:nvPicPr>
            <p:cNvPr id="12" name="Picture 2" descr="Image result for android store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327" y="5055870"/>
              <a:ext cx="2697861" cy="79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android store imag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888" y="5055870"/>
              <a:ext cx="2699512" cy="797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9793224" y="0"/>
            <a:ext cx="2178114" cy="950976"/>
            <a:chOff x="9793224" y="0"/>
            <a:chExt cx="2178114" cy="950976"/>
          </a:xfrm>
        </p:grpSpPr>
        <p:sp>
          <p:nvSpPr>
            <p:cNvPr id="19" name="Rectangle 18"/>
            <p:cNvSpPr/>
            <p:nvPr/>
          </p:nvSpPr>
          <p:spPr>
            <a:xfrm>
              <a:off x="9793224" y="0"/>
              <a:ext cx="2178114" cy="9509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 err="1">
                <a:solidFill>
                  <a:schemeClr val="tx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991" y="139746"/>
              <a:ext cx="988928" cy="811230"/>
            </a:xfrm>
            <a:prstGeom prst="rect">
              <a:avLst/>
            </a:prstGeom>
          </p:spPr>
        </p:pic>
      </p:grpSp>
      <p:pic>
        <p:nvPicPr>
          <p:cNvPr id="249908" name="Picture 52" descr="1623d3157a521b7ca2b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71" y="1718869"/>
            <a:ext cx="1923496" cy="34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909" name="Picture 53" descr="1623d314f9cbd71b62a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24" y="1592685"/>
            <a:ext cx="2053271" cy="36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61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42" y="1178559"/>
            <a:ext cx="2334070" cy="452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14" y="1627634"/>
            <a:ext cx="2058544" cy="365963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00738" y="1178559"/>
          <a:ext cx="2228353" cy="4516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7" name="Image" r:id="rId5" imgW="10983960" imgH="22323600" progId="Photoshop.Image.13">
                  <p:embed/>
                </p:oleObj>
              </mc:Choice>
              <mc:Fallback>
                <p:oleObj name="Image" r:id="rId5" imgW="10983960" imgH="2232360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0738" y="1178559"/>
                        <a:ext cx="2228353" cy="4516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57108" y="1592685"/>
            <a:ext cx="29877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Upcoming and Delayed Consignments:</a:t>
            </a:r>
          </a:p>
          <a:p>
            <a:endParaRPr lang="en-US" dirty="0"/>
          </a:p>
          <a:p>
            <a:pPr algn="ctr"/>
            <a:r>
              <a:rPr lang="en-US" b="1" dirty="0">
                <a:solidFill>
                  <a:schemeClr val="accent4"/>
                </a:solidFill>
              </a:rPr>
              <a:t>Upcoming: 2 consignments </a:t>
            </a:r>
            <a:r>
              <a:rPr lang="en-US" dirty="0"/>
              <a:t>closest to arriving at it’s destination.</a:t>
            </a:r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chemeClr val="accent4"/>
                </a:solidFill>
              </a:rPr>
              <a:t>Delayed: 2 consignments</a:t>
            </a:r>
            <a:r>
              <a:rPr lang="en-US" dirty="0"/>
              <a:t> that is delayed for the longest period of time.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</a:t>
            </a:r>
            <a:r>
              <a:rPr lang="en-US" b="1" dirty="0">
                <a:solidFill>
                  <a:schemeClr val="accent4"/>
                </a:solidFill>
              </a:rPr>
              <a:t> recalculated ETA </a:t>
            </a:r>
            <a:r>
              <a:rPr lang="en-US" dirty="0"/>
              <a:t>at it’s last reported location is also shown</a:t>
            </a:r>
            <a:endParaRPr lang="en-ZA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24559" y="6098071"/>
            <a:ext cx="2052828" cy="296179"/>
            <a:chOff x="3124327" y="5055870"/>
            <a:chExt cx="5537073" cy="798881"/>
          </a:xfrm>
        </p:grpSpPr>
        <p:pic>
          <p:nvPicPr>
            <p:cNvPr id="12" name="Picture 2" descr="Image result for android store imag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327" y="5055870"/>
              <a:ext cx="2697861" cy="79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android store ima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888" y="5055870"/>
              <a:ext cx="2699512" cy="797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48" y="1717966"/>
            <a:ext cx="1929109" cy="342952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793224" y="0"/>
            <a:ext cx="2178114" cy="950976"/>
            <a:chOff x="9793224" y="0"/>
            <a:chExt cx="2178114" cy="950976"/>
          </a:xfrm>
        </p:grpSpPr>
        <p:sp>
          <p:nvSpPr>
            <p:cNvPr id="19" name="Rectangle 18"/>
            <p:cNvSpPr/>
            <p:nvPr/>
          </p:nvSpPr>
          <p:spPr>
            <a:xfrm>
              <a:off x="9793224" y="0"/>
              <a:ext cx="2178114" cy="9509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 err="1">
                <a:solidFill>
                  <a:schemeClr val="tx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991" y="139746"/>
              <a:ext cx="988928" cy="811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8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42" y="1178559"/>
            <a:ext cx="2334070" cy="45212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00738" y="1178559"/>
          <a:ext cx="2228353" cy="4516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65" name="Image" r:id="rId4" imgW="10983960" imgH="22323600" progId="Photoshop.Image.13">
                  <p:embed/>
                </p:oleObj>
              </mc:Choice>
              <mc:Fallback>
                <p:oleObj name="Image" r:id="rId4" imgW="10983960" imgH="2232360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0738" y="1178559"/>
                        <a:ext cx="2228353" cy="4516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57108" y="1715516"/>
            <a:ext cx="29877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accent4"/>
                </a:solidFill>
              </a:rPr>
              <a:t>In Transit Consignments</a:t>
            </a:r>
            <a:r>
              <a:rPr lang="en-US" u="sng" dirty="0"/>
              <a:t>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doughnut chart shows how many </a:t>
            </a:r>
            <a:r>
              <a:rPr lang="en-US" b="1" dirty="0">
                <a:solidFill>
                  <a:schemeClr val="accent4"/>
                </a:solidFill>
              </a:rPr>
              <a:t>consignments</a:t>
            </a:r>
            <a:r>
              <a:rPr lang="en-US" dirty="0"/>
              <a:t> are in transit. On time versus delayed</a:t>
            </a:r>
          </a:p>
          <a:p>
            <a:pPr algn="ctr"/>
            <a:endParaRPr lang="en-US" dirty="0"/>
          </a:p>
          <a:p>
            <a:pPr algn="ctr"/>
            <a:r>
              <a:rPr lang="en-US" b="1" u="sng" dirty="0">
                <a:solidFill>
                  <a:schemeClr val="accent4"/>
                </a:solidFill>
              </a:rPr>
              <a:t>Current Consignments</a:t>
            </a:r>
            <a:r>
              <a:rPr lang="en-US" u="sng" dirty="0"/>
              <a:t>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progress bar shows how many of the </a:t>
            </a:r>
            <a:r>
              <a:rPr lang="en-US" b="1" dirty="0">
                <a:solidFill>
                  <a:schemeClr val="accent4"/>
                </a:solidFill>
              </a:rPr>
              <a:t>total wagons</a:t>
            </a:r>
            <a:r>
              <a:rPr lang="en-US" dirty="0"/>
              <a:t> for all consignments linked to the current user are </a:t>
            </a:r>
            <a:r>
              <a:rPr lang="en-US" b="1" dirty="0">
                <a:solidFill>
                  <a:schemeClr val="accent4"/>
                </a:solidFill>
              </a:rPr>
              <a:t>in transit</a:t>
            </a:r>
            <a:endParaRPr lang="en-ZA" b="1" dirty="0">
              <a:solidFill>
                <a:schemeClr val="accent4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24559" y="6098071"/>
            <a:ext cx="2052828" cy="296179"/>
            <a:chOff x="3124327" y="5055870"/>
            <a:chExt cx="5537073" cy="798881"/>
          </a:xfrm>
        </p:grpSpPr>
        <p:pic>
          <p:nvPicPr>
            <p:cNvPr id="12" name="Picture 2" descr="Image result for android store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327" y="5055870"/>
              <a:ext cx="2697861" cy="79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android store imag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888" y="5055870"/>
              <a:ext cx="2699512" cy="797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10" y="1627632"/>
            <a:ext cx="2061106" cy="3621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78" y="1724892"/>
            <a:ext cx="1928813" cy="3429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793224" y="0"/>
            <a:ext cx="2178114" cy="950976"/>
            <a:chOff x="9793224" y="0"/>
            <a:chExt cx="2178114" cy="950976"/>
          </a:xfrm>
        </p:grpSpPr>
        <p:sp>
          <p:nvSpPr>
            <p:cNvPr id="18" name="Rectangle 17"/>
            <p:cNvSpPr/>
            <p:nvPr/>
          </p:nvSpPr>
          <p:spPr>
            <a:xfrm>
              <a:off x="9793224" y="0"/>
              <a:ext cx="2178114" cy="9509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 err="1">
                <a:solidFill>
                  <a:schemeClr val="tx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991" y="139746"/>
              <a:ext cx="988928" cy="811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1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Consignment Details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42" y="1178559"/>
            <a:ext cx="2334070" cy="45212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00738" y="1178559"/>
          <a:ext cx="2228353" cy="4516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13" name="Image" r:id="rId4" imgW="10983960" imgH="22323600" progId="Photoshop.Image.13">
                  <p:embed/>
                </p:oleObj>
              </mc:Choice>
              <mc:Fallback>
                <p:oleObj name="Image" r:id="rId4" imgW="10983960" imgH="2232360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0738" y="1178559"/>
                        <a:ext cx="2228353" cy="4516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57108" y="1701871"/>
            <a:ext cx="29877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Your Consignments: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Shows a </a:t>
            </a:r>
            <a:r>
              <a:rPr lang="en-US" b="1" dirty="0">
                <a:solidFill>
                  <a:schemeClr val="accent4"/>
                </a:solidFill>
              </a:rPr>
              <a:t>list of all consignments linked to the user</a:t>
            </a:r>
            <a:r>
              <a:rPr lang="en-US" dirty="0"/>
              <a:t> or a filtered list depending on the search criteria entered</a:t>
            </a:r>
          </a:p>
          <a:p>
            <a:pPr algn="ctr"/>
            <a:r>
              <a:rPr lang="en-US" sz="1200" dirty="0"/>
              <a:t>The consignment number is also clickable to navigate to the consignment details</a:t>
            </a:r>
          </a:p>
          <a:p>
            <a:pPr algn="ctr"/>
            <a:endParaRPr lang="en-US" dirty="0"/>
          </a:p>
          <a:p>
            <a:pPr algn="ctr"/>
            <a:r>
              <a:rPr lang="en-US" u="sng" dirty="0"/>
              <a:t>Consignment Summary: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Shows </a:t>
            </a:r>
            <a:r>
              <a:rPr lang="en-US" b="1" dirty="0">
                <a:solidFill>
                  <a:schemeClr val="accent4"/>
                </a:solidFill>
              </a:rPr>
              <a:t>all details for a consignment</a:t>
            </a:r>
            <a:r>
              <a:rPr lang="en-US" dirty="0"/>
              <a:t>. This information is retrieved from the same data source as the desktop version of consignment Tracking</a:t>
            </a:r>
            <a:endParaRPr lang="en-ZA" dirty="0"/>
          </a:p>
          <a:p>
            <a:pPr algn="ctr"/>
            <a:endParaRPr lang="en-ZA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24559" y="6394250"/>
            <a:ext cx="2052828" cy="296179"/>
            <a:chOff x="3124327" y="5055870"/>
            <a:chExt cx="5537073" cy="798881"/>
          </a:xfrm>
        </p:grpSpPr>
        <p:pic>
          <p:nvPicPr>
            <p:cNvPr id="12" name="Picture 2" descr="Image result for android store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327" y="5055870"/>
              <a:ext cx="2697861" cy="79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android store imag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888" y="5055870"/>
              <a:ext cx="2699512" cy="797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14" y="1627632"/>
            <a:ext cx="2060258" cy="36210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81" y="1720035"/>
            <a:ext cx="1931545" cy="343385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793224" y="0"/>
            <a:ext cx="2178114" cy="950976"/>
            <a:chOff x="9793224" y="0"/>
            <a:chExt cx="2178114" cy="950976"/>
          </a:xfrm>
        </p:grpSpPr>
        <p:sp>
          <p:nvSpPr>
            <p:cNvPr id="19" name="Rectangle 18"/>
            <p:cNvSpPr/>
            <p:nvPr/>
          </p:nvSpPr>
          <p:spPr>
            <a:xfrm>
              <a:off x="9793224" y="0"/>
              <a:ext cx="2178114" cy="9509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 err="1">
                <a:solidFill>
                  <a:schemeClr val="tx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991" y="139746"/>
              <a:ext cx="988928" cy="811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09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PRESGUID" val="12e83b46-ebd4-46ef-8a22-3ce165059a62"/>
  <p:tag name="THINKCELLPRESENTATIONDONOTDELETE" val="&lt;?xml version=&quot;1.0&quot; encoding=&quot;UTF-16&quot; standalone=&quot;yes&quot;?&gt;&#10;&lt;root reqver=&quot;21047&quot;&gt;&lt;version val=&quot;2322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m/%d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d&lt;/m_strFormatTime&gt;&lt;/m_precDefaultDay&gt;&lt;m_mruColor&gt;&lt;m_vecMRU length=&quot;3&quot;&gt;&lt;elem m_fUsage=&quot;1.00000000000000000000E+000&quot;&gt;&lt;m_msothmcolidx val=&quot;0&quot;/&gt;&lt;m_rgb r=&quot;8d&quot; g=&quot;c6&quot; b=&quot;3f&quot;/&gt;&lt;m_ppcolschidx tagver0=&quot;23004&quot; tagname0=&quot;m_ppcolschidxUNRECOGNIZED&quot; val=&quot;0&quot;/&gt;&lt;m_nBrightness val=&quot;0&quot;/&gt;&lt;/elem&gt;&lt;elem m_fUsage=&quot;9.00000000000000020000E-001&quot;&gt;&lt;m_msothmcolidx val=&quot;0&quot;/&gt;&lt;m_rgb r=&quot;c0&quot; g=&quot;ae&quot; b=&quot;0&quot;/&gt;&lt;m_ppcolschidx tagver0=&quot;23004&quot; tagname0=&quot;m_ppcolschidxUNRECOGNIZED&quot; val=&quot;0&quot;/&gt;&lt;m_nBrightness val=&quot;0&quot;/&gt;&lt;/elem&gt;&lt;elem m_fUsage=&quot;8.10000000000000050000E-001&quot;&gt;&lt;m_msothmcolidx val=&quot;0&quot;/&gt;&lt;m_rgb r=&quot;62&quot; g=&quot;d6&quot; b=&quot;14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ISNEWSLIDENUMBER" val="False"/>
  <p:tag name="PREVIOUSNAME" val="C:\Users\Jay Babshet\93. TFR CAB Digital\Kick off\20160222 Kick off v12_FINAL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Transnet_CF_TRX091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C0AE00"/>
      </a:lt2>
      <a:accent1>
        <a:srgbClr val="E0DECF"/>
      </a:accent1>
      <a:accent2>
        <a:srgbClr val="B2A97E"/>
      </a:accent2>
      <a:accent3>
        <a:srgbClr val="695E4A"/>
      </a:accent3>
      <a:accent4>
        <a:srgbClr val="EE3124"/>
      </a:accent4>
      <a:accent5>
        <a:srgbClr val="8DC63F"/>
      </a:accent5>
      <a:accent6>
        <a:srgbClr val="808080"/>
      </a:accent6>
      <a:hlink>
        <a:srgbClr val="695E4A"/>
      </a:hlink>
      <a:folHlink>
        <a:srgbClr val="EE3124"/>
      </a:folHlink>
    </a:clrScheme>
    <a:fontScheme name="Custom 375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C0AE00"/>
        </a:lt2>
        <a:accent1>
          <a:srgbClr val="E0DECF"/>
        </a:accent1>
        <a:accent2>
          <a:srgbClr val="B2A97E"/>
        </a:accent2>
        <a:accent3>
          <a:srgbClr val="695E4A"/>
        </a:accent3>
        <a:accent4>
          <a:srgbClr val="EE3124"/>
        </a:accent4>
        <a:accent5>
          <a:srgbClr val="8DC63F"/>
        </a:accent5>
        <a:accent6>
          <a:srgbClr val="808080"/>
        </a:accent6>
        <a:hlink>
          <a:srgbClr val="695E4A"/>
        </a:hlink>
        <a:folHlink>
          <a:srgbClr val="EE31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Transnet_CF_TRX091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C0AE00"/>
      </a:lt2>
      <a:accent1>
        <a:srgbClr val="E0DECF"/>
      </a:accent1>
      <a:accent2>
        <a:srgbClr val="B2A97E"/>
      </a:accent2>
      <a:accent3>
        <a:srgbClr val="695E4A"/>
      </a:accent3>
      <a:accent4>
        <a:srgbClr val="EE3124"/>
      </a:accent4>
      <a:accent5>
        <a:srgbClr val="8DC63F"/>
      </a:accent5>
      <a:accent6>
        <a:srgbClr val="808080"/>
      </a:accent6>
      <a:hlink>
        <a:srgbClr val="695E4A"/>
      </a:hlink>
      <a:folHlink>
        <a:srgbClr val="EE3124"/>
      </a:folHlink>
    </a:clrScheme>
    <a:fontScheme name="Custom 375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C0AE00"/>
        </a:lt2>
        <a:accent1>
          <a:srgbClr val="E0DECF"/>
        </a:accent1>
        <a:accent2>
          <a:srgbClr val="B2A97E"/>
        </a:accent2>
        <a:accent3>
          <a:srgbClr val="695E4A"/>
        </a:accent3>
        <a:accent4>
          <a:srgbClr val="EE3124"/>
        </a:accent4>
        <a:accent5>
          <a:srgbClr val="8DC63F"/>
        </a:accent5>
        <a:accent6>
          <a:srgbClr val="808080"/>
        </a:accent6>
        <a:hlink>
          <a:srgbClr val="695E4A"/>
        </a:hlink>
        <a:folHlink>
          <a:srgbClr val="EE31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ransnet_CF_TRX091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C0AE00"/>
      </a:lt2>
      <a:accent1>
        <a:srgbClr val="E0DECF"/>
      </a:accent1>
      <a:accent2>
        <a:srgbClr val="B2A97E"/>
      </a:accent2>
      <a:accent3>
        <a:srgbClr val="695E4A"/>
      </a:accent3>
      <a:accent4>
        <a:srgbClr val="EE3124"/>
      </a:accent4>
      <a:accent5>
        <a:srgbClr val="8DC63F"/>
      </a:accent5>
      <a:accent6>
        <a:srgbClr val="808080"/>
      </a:accent6>
      <a:hlink>
        <a:srgbClr val="695E4A"/>
      </a:hlink>
      <a:folHlink>
        <a:srgbClr val="EE3124"/>
      </a:folHlink>
    </a:clrScheme>
    <a:fontScheme name="Custom 375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C0AE00"/>
        </a:lt2>
        <a:accent1>
          <a:srgbClr val="E0DECF"/>
        </a:accent1>
        <a:accent2>
          <a:srgbClr val="B2A97E"/>
        </a:accent2>
        <a:accent3>
          <a:srgbClr val="695E4A"/>
        </a:accent3>
        <a:accent4>
          <a:srgbClr val="EE3124"/>
        </a:accent4>
        <a:accent5>
          <a:srgbClr val="8DC63F"/>
        </a:accent5>
        <a:accent6>
          <a:srgbClr val="808080"/>
        </a:accent6>
        <a:hlink>
          <a:srgbClr val="695E4A"/>
        </a:hlink>
        <a:folHlink>
          <a:srgbClr val="EE31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Transnet_CF_TRX091 (2)</Template>
  <TotalTime>28973</TotalTime>
  <Words>408</Words>
  <Application>Microsoft Office PowerPoint</Application>
  <PresentationFormat>Widescreen</PresentationFormat>
  <Paragraphs>129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Transnet_CF_TRX091</vt:lpstr>
      <vt:lpstr>11_Transnet_CF_TRX091</vt:lpstr>
      <vt:lpstr>1_Transnet_CF_TRX091</vt:lpstr>
      <vt:lpstr>Office Theme</vt:lpstr>
      <vt:lpstr>think-cell Slide</vt:lpstr>
      <vt:lpstr>Image</vt:lpstr>
      <vt:lpstr>PowerPoint Presentation</vt:lpstr>
      <vt:lpstr>PowerPoint Presentation</vt:lpstr>
      <vt:lpstr>PowerPoint Presentation</vt:lpstr>
      <vt:lpstr>PowerPoint Presentation</vt:lpstr>
      <vt:lpstr>How do I get access and support</vt:lpstr>
      <vt:lpstr>Login</vt:lpstr>
      <vt:lpstr>Dashboard</vt:lpstr>
      <vt:lpstr>Dashboard</vt:lpstr>
      <vt:lpstr>Consignment Details</vt:lpstr>
      <vt:lpstr>How Do We Track Your Consignment</vt:lpstr>
      <vt:lpstr>Search Bar</vt:lpstr>
      <vt:lpstr>Your Consignment On A Map</vt:lpstr>
    </vt:vector>
  </TitlesOfParts>
  <Company>McK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document</dc:title>
  <dc:creator>Christine Trewick</dc:creator>
  <cp:lastModifiedBy>Mariana Purnell</cp:lastModifiedBy>
  <cp:revision>672</cp:revision>
  <cp:lastPrinted>2016-02-19T09:06:42Z</cp:lastPrinted>
  <dcterms:created xsi:type="dcterms:W3CDTF">2016-01-21T08:41:25Z</dcterms:created>
  <dcterms:modified xsi:type="dcterms:W3CDTF">2019-08-14T09:11:16Z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DocID">
    <vt:lpwstr>Doc ID</vt:lpwstr>
  </property>
  <property fmtid="{D5CDD505-2E9C-101B-9397-08002B2CF9AE}" pid="10" name="VGCompatibilityCheck Run By">
    <vt:lpwstr>Deepalakshmi N Mural</vt:lpwstr>
  </property>
  <property fmtid="{D5CDD505-2E9C-101B-9397-08002B2CF9AE}" pid="11" name="VGCompatibilityCheck Run On ">
    <vt:lpwstr>8/29/2014 4:19:42 AM</vt:lpwstr>
  </property>
  <property fmtid="{D5CDD505-2E9C-101B-9397-08002B2CF9AE}" pid="12" name="Office2010WasSaved">
    <vt:lpwstr>1</vt:lpwstr>
  </property>
</Properties>
</file>