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26"/>
  </p:notesMasterIdLst>
  <p:sldIdLst>
    <p:sldId id="257" r:id="rId2"/>
    <p:sldId id="258" r:id="rId3"/>
    <p:sldId id="259" r:id="rId4"/>
    <p:sldId id="524" r:id="rId5"/>
    <p:sldId id="518" r:id="rId6"/>
    <p:sldId id="525" r:id="rId7"/>
    <p:sldId id="519" r:id="rId8"/>
    <p:sldId id="434" r:id="rId9"/>
    <p:sldId id="363" r:id="rId10"/>
    <p:sldId id="449" r:id="rId11"/>
    <p:sldId id="435" r:id="rId12"/>
    <p:sldId id="379" r:id="rId13"/>
    <p:sldId id="430" r:id="rId14"/>
    <p:sldId id="506" r:id="rId15"/>
    <p:sldId id="425" r:id="rId16"/>
    <p:sldId id="510" r:id="rId17"/>
    <p:sldId id="517" r:id="rId18"/>
    <p:sldId id="512" r:id="rId19"/>
    <p:sldId id="516" r:id="rId20"/>
    <p:sldId id="481" r:id="rId21"/>
    <p:sldId id="459" r:id="rId22"/>
    <p:sldId id="522" r:id="rId23"/>
    <p:sldId id="309" r:id="rId24"/>
    <p:sldId id="523" r:id="rId25"/>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thy Adendorff | Traceability Solutions" initials="CA|TS" lastIdx="1" clrIdx="0">
    <p:extLst>
      <p:ext uri="{19B8F6BF-5375-455C-9EA6-DF929625EA0E}">
        <p15:presenceInfo xmlns:p15="http://schemas.microsoft.com/office/powerpoint/2012/main" userId="Cathy Adendorff | Traceability Solution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901" autoAdjust="0"/>
  </p:normalViewPr>
  <p:slideViewPr>
    <p:cSldViewPr snapToGrid="0">
      <p:cViewPr varScale="1">
        <p:scale>
          <a:sx n="61" d="100"/>
          <a:sy n="61" d="100"/>
        </p:scale>
        <p:origin x="21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solidFill>
                <a:latin typeface="+mn-lt"/>
                <a:ea typeface="+mn-ea"/>
                <a:cs typeface="+mn-cs"/>
              </a:defRPr>
            </a:pPr>
            <a:r>
              <a:rPr lang="en-US" sz="1800" b="1" dirty="0">
                <a:solidFill>
                  <a:schemeClr val="tx1"/>
                </a:solidFill>
              </a:rPr>
              <a:t>Rising Consumer Expectation</a:t>
            </a:r>
            <a:r>
              <a:rPr lang="en-US" sz="1800" b="1" baseline="0" dirty="0">
                <a:solidFill>
                  <a:schemeClr val="tx1"/>
                </a:solidFill>
              </a:rPr>
              <a:t>s</a:t>
            </a:r>
            <a:endParaRPr lang="en-US" sz="1800" b="1" dirty="0">
              <a:solidFill>
                <a:schemeClr val="tx1"/>
              </a:solidFill>
            </a:endParaRPr>
          </a:p>
        </c:rich>
      </c:tx>
      <c:overlay val="0"/>
      <c:spPr>
        <a:noFill/>
        <a:ln>
          <a:noFill/>
        </a:ln>
        <a:effectLst/>
      </c:spPr>
      <c:txPr>
        <a:bodyPr rot="0" spcFirstLastPara="1" vertOverflow="ellipsis" vert="horz" wrap="square" anchor="ctr" anchorCtr="1"/>
        <a:lstStyle/>
        <a:p>
          <a:pPr>
            <a:defRPr sz="18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Sheet1!$B$1</c:f>
              <c:strCache>
                <c:ptCount val="1"/>
                <c:pt idx="0">
                  <c:v>Completely Agree</c:v>
                </c:pt>
              </c:strCache>
            </c:strRef>
          </c:tx>
          <c:spPr>
            <a:solidFill>
              <a:schemeClr val="accent1"/>
            </a:solidFill>
            <a:ln>
              <a:noFill/>
            </a:ln>
            <a:effectLst/>
          </c:spPr>
          <c:invertIfNegative val="0"/>
          <c:dLbls>
            <c:delete val="1"/>
          </c:dLbls>
          <c:cat>
            <c:strRef>
              <c:f>Sheet1!$A$2:$A$4</c:f>
              <c:strCache>
                <c:ptCount val="3"/>
                <c:pt idx="0">
                  <c:v>Not knowing an ingredient makes me less likely to buy</c:v>
                </c:pt>
                <c:pt idx="1">
                  <c:v>Willing to switch brands to another providing more info</c:v>
                </c:pt>
                <c:pt idx="2">
                  <c:v>More likely to buy product with in-depth product info</c:v>
                </c:pt>
              </c:strCache>
            </c:strRef>
          </c:cat>
          <c:val>
            <c:numRef>
              <c:f>Sheet1!$B$2:$B$4</c:f>
              <c:numCache>
                <c:formatCode>0%</c:formatCode>
                <c:ptCount val="3"/>
                <c:pt idx="0">
                  <c:v>0.25</c:v>
                </c:pt>
                <c:pt idx="1">
                  <c:v>0.25</c:v>
                </c:pt>
                <c:pt idx="2">
                  <c:v>0.28000000000000003</c:v>
                </c:pt>
              </c:numCache>
            </c:numRef>
          </c:val>
          <c:extLst>
            <c:ext xmlns:c16="http://schemas.microsoft.com/office/drawing/2014/chart" uri="{C3380CC4-5D6E-409C-BE32-E72D297353CC}">
              <c16:uniqueId val="{00000000-7442-834F-823E-659D03B0796D}"/>
            </c:ext>
          </c:extLst>
        </c:ser>
        <c:ser>
          <c:idx val="1"/>
          <c:order val="1"/>
          <c:tx>
            <c:strRef>
              <c:f>Sheet1!$C$1</c:f>
              <c:strCache>
                <c:ptCount val="1"/>
                <c:pt idx="0">
                  <c:v>Mostly Agree</c:v>
                </c:pt>
              </c:strCache>
            </c:strRef>
          </c:tx>
          <c:spPr>
            <a:solidFill>
              <a:schemeClr val="accent2"/>
            </a:solidFill>
            <a:ln>
              <a:noFill/>
            </a:ln>
            <a:effectLst/>
          </c:spPr>
          <c:invertIfNegative val="0"/>
          <c:dLbls>
            <c:delete val="1"/>
          </c:dLbls>
          <c:cat>
            <c:strRef>
              <c:f>Sheet1!$A$2:$A$4</c:f>
              <c:strCache>
                <c:ptCount val="3"/>
                <c:pt idx="0">
                  <c:v>Not knowing an ingredient makes me less likely to buy</c:v>
                </c:pt>
                <c:pt idx="1">
                  <c:v>Willing to switch brands to another providing more info</c:v>
                </c:pt>
                <c:pt idx="2">
                  <c:v>More likely to buy product with in-depth product info</c:v>
                </c:pt>
              </c:strCache>
            </c:strRef>
          </c:cat>
          <c:val>
            <c:numRef>
              <c:f>Sheet1!$C$2:$C$4</c:f>
              <c:numCache>
                <c:formatCode>0%</c:formatCode>
                <c:ptCount val="3"/>
                <c:pt idx="0">
                  <c:v>0.44</c:v>
                </c:pt>
                <c:pt idx="1">
                  <c:v>0.5</c:v>
                </c:pt>
                <c:pt idx="2">
                  <c:v>0.5</c:v>
                </c:pt>
              </c:numCache>
            </c:numRef>
          </c:val>
          <c:extLst>
            <c:ext xmlns:c16="http://schemas.microsoft.com/office/drawing/2014/chart" uri="{C3380CC4-5D6E-409C-BE32-E72D297353CC}">
              <c16:uniqueId val="{00000001-7442-834F-823E-659D03B0796D}"/>
            </c:ext>
          </c:extLst>
        </c:ser>
        <c:ser>
          <c:idx val="2"/>
          <c:order val="2"/>
          <c:tx>
            <c:strRef>
              <c:f>Sheet1!$D$1</c:f>
              <c:strCache>
                <c:ptCount val="1"/>
                <c:pt idx="0">
                  <c:v>Mostly Disagree</c:v>
                </c:pt>
              </c:strCache>
            </c:strRef>
          </c:tx>
          <c:spPr>
            <a:solidFill>
              <a:schemeClr val="accent3"/>
            </a:solidFill>
            <a:ln>
              <a:noFill/>
            </a:ln>
            <a:effectLst/>
          </c:spPr>
          <c:invertIfNegative val="0"/>
          <c:dLbls>
            <c:delete val="1"/>
          </c:dLbls>
          <c:cat>
            <c:strRef>
              <c:f>Sheet1!$A$2:$A$4</c:f>
              <c:strCache>
                <c:ptCount val="3"/>
                <c:pt idx="0">
                  <c:v>Not knowing an ingredient makes me less likely to buy</c:v>
                </c:pt>
                <c:pt idx="1">
                  <c:v>Willing to switch brands to another providing more info</c:v>
                </c:pt>
                <c:pt idx="2">
                  <c:v>More likely to buy product with in-depth product info</c:v>
                </c:pt>
              </c:strCache>
            </c:strRef>
          </c:cat>
          <c:val>
            <c:numRef>
              <c:f>Sheet1!$D$2:$D$4</c:f>
              <c:numCache>
                <c:formatCode>0%</c:formatCode>
                <c:ptCount val="3"/>
                <c:pt idx="0">
                  <c:v>0.26</c:v>
                </c:pt>
                <c:pt idx="1">
                  <c:v>0.21</c:v>
                </c:pt>
                <c:pt idx="2">
                  <c:v>0.18</c:v>
                </c:pt>
              </c:numCache>
            </c:numRef>
          </c:val>
          <c:extLst>
            <c:ext xmlns:c16="http://schemas.microsoft.com/office/drawing/2014/chart" uri="{C3380CC4-5D6E-409C-BE32-E72D297353CC}">
              <c16:uniqueId val="{00000002-7442-834F-823E-659D03B0796D}"/>
            </c:ext>
          </c:extLst>
        </c:ser>
        <c:ser>
          <c:idx val="3"/>
          <c:order val="3"/>
          <c:tx>
            <c:strRef>
              <c:f>Sheet1!$E$1</c:f>
              <c:strCache>
                <c:ptCount val="1"/>
                <c:pt idx="0">
                  <c:v>Completely Disagree</c:v>
                </c:pt>
              </c:strCache>
            </c:strRef>
          </c:tx>
          <c:spPr>
            <a:solidFill>
              <a:schemeClr val="accent4"/>
            </a:solidFill>
            <a:ln>
              <a:noFill/>
            </a:ln>
            <a:effectLst/>
          </c:spPr>
          <c:invertIfNegative val="0"/>
          <c:dLbls>
            <c:delete val="1"/>
          </c:dLbls>
          <c:cat>
            <c:strRef>
              <c:f>Sheet1!$A$2:$A$4</c:f>
              <c:strCache>
                <c:ptCount val="3"/>
                <c:pt idx="0">
                  <c:v>Not knowing an ingredient makes me less likely to buy</c:v>
                </c:pt>
                <c:pt idx="1">
                  <c:v>Willing to switch brands to another providing more info</c:v>
                </c:pt>
                <c:pt idx="2">
                  <c:v>More likely to buy product with in-depth product info</c:v>
                </c:pt>
              </c:strCache>
            </c:strRef>
          </c:cat>
          <c:val>
            <c:numRef>
              <c:f>Sheet1!$E$2:$E$4</c:f>
              <c:numCache>
                <c:formatCode>0%</c:formatCode>
                <c:ptCount val="3"/>
                <c:pt idx="0">
                  <c:v>0.05</c:v>
                </c:pt>
                <c:pt idx="1">
                  <c:v>0.05</c:v>
                </c:pt>
                <c:pt idx="2">
                  <c:v>0.04</c:v>
                </c:pt>
              </c:numCache>
            </c:numRef>
          </c:val>
          <c:extLst>
            <c:ext xmlns:c16="http://schemas.microsoft.com/office/drawing/2014/chart" uri="{C3380CC4-5D6E-409C-BE32-E72D297353CC}">
              <c16:uniqueId val="{00000003-7442-834F-823E-659D03B0796D}"/>
            </c:ext>
          </c:extLst>
        </c:ser>
        <c:dLbls>
          <c:dLblPos val="ctr"/>
          <c:showLegendKey val="0"/>
          <c:showVal val="1"/>
          <c:showCatName val="0"/>
          <c:showSerName val="0"/>
          <c:showPercent val="0"/>
          <c:showBubbleSize val="0"/>
        </c:dLbls>
        <c:gapWidth val="55"/>
        <c:overlap val="100"/>
        <c:axId val="1703876511"/>
        <c:axId val="1642463695"/>
      </c:barChart>
      <c:catAx>
        <c:axId val="170387651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642463695"/>
        <c:crosses val="autoZero"/>
        <c:auto val="1"/>
        <c:lblAlgn val="ctr"/>
        <c:lblOffset val="100"/>
        <c:noMultiLvlLbl val="0"/>
      </c:catAx>
      <c:valAx>
        <c:axId val="1642463695"/>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703876511"/>
        <c:crosses val="autoZero"/>
        <c:crossBetween val="between"/>
      </c:valAx>
      <c:spPr>
        <a:noFill/>
        <a:ln>
          <a:noFill/>
        </a:ln>
        <a:effectLst/>
      </c:spPr>
    </c:plotArea>
    <c:legend>
      <c:legendPos val="r"/>
      <c:layout>
        <c:manualLayout>
          <c:xMode val="edge"/>
          <c:yMode val="edge"/>
          <c:x val="0.69748667113221818"/>
          <c:y val="0.35201397347797109"/>
          <c:w val="0.28975939247075883"/>
          <c:h val="0.44293351106616718"/>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1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image" Target="../media/image48.tiff"/></Relationships>
</file>

<file path=ppt/diagrams/_rels/drawing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image" Target="../media/image48.tiff"/></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DF44C6-5A6D-DE46-B6F7-351C27EF7EB3}" type="doc">
      <dgm:prSet loTypeId="urn:microsoft.com/office/officeart/2005/8/layout/vList4" loCatId="" qsTypeId="urn:microsoft.com/office/officeart/2005/8/quickstyle/simple1" qsCatId="simple" csTypeId="urn:microsoft.com/office/officeart/2005/8/colors/accent1_5" csCatId="accent1" phldr="1"/>
      <dgm:spPr/>
      <dgm:t>
        <a:bodyPr/>
        <a:lstStyle/>
        <a:p>
          <a:endParaRPr lang="en-US"/>
        </a:p>
      </dgm:t>
    </dgm:pt>
    <dgm:pt modelId="{29D91F2C-EC6A-AB4F-80F0-F489209C8CDD}">
      <dgm:prSet phldrT="[Text]"/>
      <dgm:spPr/>
      <dgm:t>
        <a:bodyPr/>
        <a:lstStyle/>
        <a:p>
          <a:r>
            <a:rPr lang="en-US" dirty="0"/>
            <a:t>Dry Bulk Commodities</a:t>
          </a:r>
        </a:p>
      </dgm:t>
    </dgm:pt>
    <dgm:pt modelId="{99601578-1F3B-B840-976A-75BFF6464D35}" type="parTrans" cxnId="{310583D1-D39A-244A-9215-F14A4E664D6A}">
      <dgm:prSet/>
      <dgm:spPr/>
      <dgm:t>
        <a:bodyPr/>
        <a:lstStyle/>
        <a:p>
          <a:endParaRPr lang="en-US"/>
        </a:p>
      </dgm:t>
    </dgm:pt>
    <dgm:pt modelId="{11C4D2E7-64BF-B548-8BFE-C5DFFD974010}" type="sibTrans" cxnId="{310583D1-D39A-244A-9215-F14A4E664D6A}">
      <dgm:prSet/>
      <dgm:spPr/>
      <dgm:t>
        <a:bodyPr/>
        <a:lstStyle/>
        <a:p>
          <a:endParaRPr lang="en-US"/>
        </a:p>
      </dgm:t>
    </dgm:pt>
    <dgm:pt modelId="{1A71DBD3-2AAC-1B47-B9FA-58193AA0189C}">
      <dgm:prSet phldrT="[Text]"/>
      <dgm:spPr/>
      <dgm:t>
        <a:bodyPr/>
        <a:lstStyle/>
        <a:p>
          <a:r>
            <a:rPr lang="en-US" dirty="0"/>
            <a:t>Partnering with leading specialty ingredient supplier on farm-to-fork traceability for conventional and organic cereal grains</a:t>
          </a:r>
        </a:p>
      </dgm:t>
    </dgm:pt>
    <dgm:pt modelId="{3B532A8B-E065-D34A-AC35-BD8D748658D3}" type="parTrans" cxnId="{6C68353C-B498-194C-A496-8E9D113D106E}">
      <dgm:prSet/>
      <dgm:spPr/>
      <dgm:t>
        <a:bodyPr/>
        <a:lstStyle/>
        <a:p>
          <a:endParaRPr lang="en-US"/>
        </a:p>
      </dgm:t>
    </dgm:pt>
    <dgm:pt modelId="{2FA81154-6F1C-4F47-8B21-E80666BB7F15}" type="sibTrans" cxnId="{6C68353C-B498-194C-A496-8E9D113D106E}">
      <dgm:prSet/>
      <dgm:spPr/>
      <dgm:t>
        <a:bodyPr/>
        <a:lstStyle/>
        <a:p>
          <a:endParaRPr lang="en-US"/>
        </a:p>
      </dgm:t>
    </dgm:pt>
    <dgm:pt modelId="{7D7EA685-41CD-B441-BE3A-F865336DAAFD}">
      <dgm:prSet phldrT="[Text]"/>
      <dgm:spPr/>
      <dgm:t>
        <a:bodyPr/>
        <a:lstStyle/>
        <a:p>
          <a:r>
            <a:rPr lang="en-US" dirty="0"/>
            <a:t>Liquid Bulk Commodities</a:t>
          </a:r>
        </a:p>
      </dgm:t>
    </dgm:pt>
    <dgm:pt modelId="{14195D22-94D3-3549-8EF3-03215E576919}" type="parTrans" cxnId="{53A85540-1A0A-9245-ABC7-CF39771CB62C}">
      <dgm:prSet/>
      <dgm:spPr/>
      <dgm:t>
        <a:bodyPr/>
        <a:lstStyle/>
        <a:p>
          <a:endParaRPr lang="en-US"/>
        </a:p>
      </dgm:t>
    </dgm:pt>
    <dgm:pt modelId="{14D21C53-E863-5C4F-BB19-8590B5376F14}" type="sibTrans" cxnId="{53A85540-1A0A-9245-ABC7-CF39771CB62C}">
      <dgm:prSet/>
      <dgm:spPr/>
      <dgm:t>
        <a:bodyPr/>
        <a:lstStyle/>
        <a:p>
          <a:endParaRPr lang="en-US"/>
        </a:p>
      </dgm:t>
    </dgm:pt>
    <dgm:pt modelId="{9FED2A46-2E2E-9A49-8379-EF7886BCE1BA}">
      <dgm:prSet phldrT="[Text]"/>
      <dgm:spPr/>
      <dgm:t>
        <a:bodyPr/>
        <a:lstStyle/>
        <a:p>
          <a:r>
            <a:rPr lang="en-US" dirty="0"/>
            <a:t>Partnering with leading chocolate and confectionary brand on first-mile traceability for sustainable palm oil </a:t>
          </a:r>
        </a:p>
      </dgm:t>
    </dgm:pt>
    <dgm:pt modelId="{00461842-443D-B54D-B1DA-CF3DAA43FD0B}" type="parTrans" cxnId="{6DE710CF-1263-434A-8168-80B1406D1A57}">
      <dgm:prSet/>
      <dgm:spPr/>
      <dgm:t>
        <a:bodyPr/>
        <a:lstStyle/>
        <a:p>
          <a:endParaRPr lang="en-US"/>
        </a:p>
      </dgm:t>
    </dgm:pt>
    <dgm:pt modelId="{DAD1E12A-FC74-AD4C-ADC2-8B6E53A07CAB}" type="sibTrans" cxnId="{6DE710CF-1263-434A-8168-80B1406D1A57}">
      <dgm:prSet/>
      <dgm:spPr/>
      <dgm:t>
        <a:bodyPr/>
        <a:lstStyle/>
        <a:p>
          <a:endParaRPr lang="en-US"/>
        </a:p>
      </dgm:t>
    </dgm:pt>
    <dgm:pt modelId="{C5AEF930-554C-B54A-A068-7162BAC61127}">
      <dgm:prSet phldrT="[Text]"/>
      <dgm:spPr/>
      <dgm:t>
        <a:bodyPr/>
        <a:lstStyle/>
        <a:p>
          <a:r>
            <a:rPr lang="en-US" dirty="0"/>
            <a:t>Fresh Produce</a:t>
          </a:r>
        </a:p>
      </dgm:t>
    </dgm:pt>
    <dgm:pt modelId="{0633DEFE-CFEF-B848-A365-87518055B4EF}" type="sibTrans" cxnId="{571798F7-9787-9F44-B2B3-67296A8422FB}">
      <dgm:prSet/>
      <dgm:spPr/>
      <dgm:t>
        <a:bodyPr/>
        <a:lstStyle/>
        <a:p>
          <a:endParaRPr lang="en-US"/>
        </a:p>
      </dgm:t>
    </dgm:pt>
    <dgm:pt modelId="{9C21A860-A57B-734C-BB1E-5D9F7DCD5790}" type="parTrans" cxnId="{571798F7-9787-9F44-B2B3-67296A8422FB}">
      <dgm:prSet/>
      <dgm:spPr/>
      <dgm:t>
        <a:bodyPr/>
        <a:lstStyle/>
        <a:p>
          <a:endParaRPr lang="en-US"/>
        </a:p>
      </dgm:t>
    </dgm:pt>
    <dgm:pt modelId="{3845EBD1-3FCE-684F-95CD-39E51C3E16AE}">
      <dgm:prSet phldrT="[Text]"/>
      <dgm:spPr/>
      <dgm:t>
        <a:bodyPr/>
        <a:lstStyle/>
        <a:p>
          <a:r>
            <a:rPr lang="en-US" dirty="0"/>
            <a:t>Partnering with leading grower/shipper on farm-to-fork traceability for apples</a:t>
          </a:r>
        </a:p>
      </dgm:t>
    </dgm:pt>
    <dgm:pt modelId="{F68B3BE2-22E8-5C4E-8682-CF3AA81FB1E1}" type="sibTrans" cxnId="{22EE481F-8719-4A44-96BA-DA49B33E900C}">
      <dgm:prSet/>
      <dgm:spPr/>
      <dgm:t>
        <a:bodyPr/>
        <a:lstStyle/>
        <a:p>
          <a:endParaRPr lang="en-US"/>
        </a:p>
      </dgm:t>
    </dgm:pt>
    <dgm:pt modelId="{3D1ADD78-2AD4-CF4F-87B6-80CD0084DC72}" type="parTrans" cxnId="{22EE481F-8719-4A44-96BA-DA49B33E900C}">
      <dgm:prSet/>
      <dgm:spPr/>
      <dgm:t>
        <a:bodyPr/>
        <a:lstStyle/>
        <a:p>
          <a:endParaRPr lang="en-US"/>
        </a:p>
      </dgm:t>
    </dgm:pt>
    <dgm:pt modelId="{59BBF94D-0DF1-6848-8377-63C672CC002C}" type="pres">
      <dgm:prSet presAssocID="{A3DF44C6-5A6D-DE46-B6F7-351C27EF7EB3}" presName="linear" presStyleCnt="0">
        <dgm:presLayoutVars>
          <dgm:dir/>
          <dgm:resizeHandles val="exact"/>
        </dgm:presLayoutVars>
      </dgm:prSet>
      <dgm:spPr/>
    </dgm:pt>
    <dgm:pt modelId="{345124F3-7688-B44C-8980-CC9C5BB58BC0}" type="pres">
      <dgm:prSet presAssocID="{C5AEF930-554C-B54A-A068-7162BAC61127}" presName="comp" presStyleCnt="0"/>
      <dgm:spPr/>
    </dgm:pt>
    <dgm:pt modelId="{168C3644-5219-6044-B146-F2054437DD98}" type="pres">
      <dgm:prSet presAssocID="{C5AEF930-554C-B54A-A068-7162BAC61127}" presName="box" presStyleLbl="node1" presStyleIdx="0" presStyleCnt="3"/>
      <dgm:spPr/>
    </dgm:pt>
    <dgm:pt modelId="{DD19B68C-8F09-4745-8AB1-4A4419C9823F}" type="pres">
      <dgm:prSet presAssocID="{C5AEF930-554C-B54A-A068-7162BAC61127}" presName="img" presStyleLbl="fgImgPlace1" presStyleIdx="0" presStyleCnt="3"/>
      <dgm:spPr>
        <a:blipFill rotWithShape="1">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2E74016B-B6A6-DC4B-A139-221F60C706F4}" type="pres">
      <dgm:prSet presAssocID="{C5AEF930-554C-B54A-A068-7162BAC61127}" presName="text" presStyleLbl="node1" presStyleIdx="0" presStyleCnt="3">
        <dgm:presLayoutVars>
          <dgm:bulletEnabled val="1"/>
        </dgm:presLayoutVars>
      </dgm:prSet>
      <dgm:spPr/>
    </dgm:pt>
    <dgm:pt modelId="{EEF17A4C-9D26-3646-9683-B989703B441C}" type="pres">
      <dgm:prSet presAssocID="{0633DEFE-CFEF-B848-A365-87518055B4EF}" presName="spacer" presStyleCnt="0"/>
      <dgm:spPr/>
    </dgm:pt>
    <dgm:pt modelId="{5A730245-E0C8-D24D-A4B2-6E557DCA5905}" type="pres">
      <dgm:prSet presAssocID="{29D91F2C-EC6A-AB4F-80F0-F489209C8CDD}" presName="comp" presStyleCnt="0"/>
      <dgm:spPr/>
    </dgm:pt>
    <dgm:pt modelId="{253B1E6B-DC2C-3C4B-9A86-2465747E1BF1}" type="pres">
      <dgm:prSet presAssocID="{29D91F2C-EC6A-AB4F-80F0-F489209C8CDD}" presName="box" presStyleLbl="node1" presStyleIdx="1" presStyleCnt="3"/>
      <dgm:spPr/>
    </dgm:pt>
    <dgm:pt modelId="{D4D9C5C0-5CB0-4A4F-9A41-4DE5FF191CC9}" type="pres">
      <dgm:prSet presAssocID="{29D91F2C-EC6A-AB4F-80F0-F489209C8CDD}" presName="img" presStyleLbl="fgImgPlace1" presStyleIdx="1" presStyleCnt="3"/>
      <dgm:spPr>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pt>
    <dgm:pt modelId="{7B02C94B-E76F-9B45-B576-E1FA75086978}" type="pres">
      <dgm:prSet presAssocID="{29D91F2C-EC6A-AB4F-80F0-F489209C8CDD}" presName="text" presStyleLbl="node1" presStyleIdx="1" presStyleCnt="3">
        <dgm:presLayoutVars>
          <dgm:bulletEnabled val="1"/>
        </dgm:presLayoutVars>
      </dgm:prSet>
      <dgm:spPr/>
    </dgm:pt>
    <dgm:pt modelId="{2B27E3F3-00F7-114D-ACEE-AC63C6346ADE}" type="pres">
      <dgm:prSet presAssocID="{11C4D2E7-64BF-B548-8BFE-C5DFFD974010}" presName="spacer" presStyleCnt="0"/>
      <dgm:spPr/>
    </dgm:pt>
    <dgm:pt modelId="{E1382A01-78C4-0246-99CF-55B87BB0708F}" type="pres">
      <dgm:prSet presAssocID="{7D7EA685-41CD-B441-BE3A-F865336DAAFD}" presName="comp" presStyleCnt="0"/>
      <dgm:spPr/>
    </dgm:pt>
    <dgm:pt modelId="{5EDC1260-A797-C642-B0C5-14A6131F86F9}" type="pres">
      <dgm:prSet presAssocID="{7D7EA685-41CD-B441-BE3A-F865336DAAFD}" presName="box" presStyleLbl="node1" presStyleIdx="2" presStyleCnt="3"/>
      <dgm:spPr/>
    </dgm:pt>
    <dgm:pt modelId="{18D334CB-F9A8-8642-8A8A-183328B2E403}" type="pres">
      <dgm:prSet presAssocID="{7D7EA685-41CD-B441-BE3A-F865336DAAFD}" presName="img" presStyleLbl="fgImgPlace1" presStyleIdx="2" presStyleCnt="3"/>
      <dgm:spPr>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pt>
    <dgm:pt modelId="{89146FBB-261A-F24A-A1D7-C0588C64BCF8}" type="pres">
      <dgm:prSet presAssocID="{7D7EA685-41CD-B441-BE3A-F865336DAAFD}" presName="text" presStyleLbl="node1" presStyleIdx="2" presStyleCnt="3">
        <dgm:presLayoutVars>
          <dgm:bulletEnabled val="1"/>
        </dgm:presLayoutVars>
      </dgm:prSet>
      <dgm:spPr/>
    </dgm:pt>
  </dgm:ptLst>
  <dgm:cxnLst>
    <dgm:cxn modelId="{D912D40B-C498-754F-854B-66CE78D8D473}" type="presOf" srcId="{7D7EA685-41CD-B441-BE3A-F865336DAAFD}" destId="{89146FBB-261A-F24A-A1D7-C0588C64BCF8}" srcOrd="1" destOrd="0" presId="urn:microsoft.com/office/officeart/2005/8/layout/vList4"/>
    <dgm:cxn modelId="{01062417-E768-B84D-8BEF-C6C1C778875C}" type="presOf" srcId="{9FED2A46-2E2E-9A49-8379-EF7886BCE1BA}" destId="{89146FBB-261A-F24A-A1D7-C0588C64BCF8}" srcOrd="1" destOrd="1" presId="urn:microsoft.com/office/officeart/2005/8/layout/vList4"/>
    <dgm:cxn modelId="{22EE481F-8719-4A44-96BA-DA49B33E900C}" srcId="{C5AEF930-554C-B54A-A068-7162BAC61127}" destId="{3845EBD1-3FCE-684F-95CD-39E51C3E16AE}" srcOrd="0" destOrd="0" parTransId="{3D1ADD78-2AD4-CF4F-87B6-80CD0084DC72}" sibTransId="{F68B3BE2-22E8-5C4E-8682-CF3AA81FB1E1}"/>
    <dgm:cxn modelId="{6C68353C-B498-194C-A496-8E9D113D106E}" srcId="{29D91F2C-EC6A-AB4F-80F0-F489209C8CDD}" destId="{1A71DBD3-2AAC-1B47-B9FA-58193AA0189C}" srcOrd="0" destOrd="0" parTransId="{3B532A8B-E065-D34A-AC35-BD8D748658D3}" sibTransId="{2FA81154-6F1C-4F47-8B21-E80666BB7F15}"/>
    <dgm:cxn modelId="{53A85540-1A0A-9245-ABC7-CF39771CB62C}" srcId="{A3DF44C6-5A6D-DE46-B6F7-351C27EF7EB3}" destId="{7D7EA685-41CD-B441-BE3A-F865336DAAFD}" srcOrd="2" destOrd="0" parTransId="{14195D22-94D3-3549-8EF3-03215E576919}" sibTransId="{14D21C53-E863-5C4F-BB19-8590B5376F14}"/>
    <dgm:cxn modelId="{43856A4F-EB84-3D44-A5CD-7F8996C59009}" type="presOf" srcId="{1A71DBD3-2AAC-1B47-B9FA-58193AA0189C}" destId="{7B02C94B-E76F-9B45-B576-E1FA75086978}" srcOrd="1" destOrd="1" presId="urn:microsoft.com/office/officeart/2005/8/layout/vList4"/>
    <dgm:cxn modelId="{BF298F54-AA01-3943-BC8C-6451A3072DCE}" type="presOf" srcId="{29D91F2C-EC6A-AB4F-80F0-F489209C8CDD}" destId="{7B02C94B-E76F-9B45-B576-E1FA75086978}" srcOrd="1" destOrd="0" presId="urn:microsoft.com/office/officeart/2005/8/layout/vList4"/>
    <dgm:cxn modelId="{A68B4C57-3027-D140-B358-53F06338652A}" type="presOf" srcId="{C5AEF930-554C-B54A-A068-7162BAC61127}" destId="{2E74016B-B6A6-DC4B-A139-221F60C706F4}" srcOrd="1" destOrd="0" presId="urn:microsoft.com/office/officeart/2005/8/layout/vList4"/>
    <dgm:cxn modelId="{04FA5E81-726D-7240-9902-36E25FA392D1}" type="presOf" srcId="{C5AEF930-554C-B54A-A068-7162BAC61127}" destId="{168C3644-5219-6044-B146-F2054437DD98}" srcOrd="0" destOrd="0" presId="urn:microsoft.com/office/officeart/2005/8/layout/vList4"/>
    <dgm:cxn modelId="{00996289-C420-EF4C-A761-0D072832B80D}" type="presOf" srcId="{3845EBD1-3FCE-684F-95CD-39E51C3E16AE}" destId="{168C3644-5219-6044-B146-F2054437DD98}" srcOrd="0" destOrd="1" presId="urn:microsoft.com/office/officeart/2005/8/layout/vList4"/>
    <dgm:cxn modelId="{1295B08C-547D-904C-9012-B3A31C1ACED3}" type="presOf" srcId="{A3DF44C6-5A6D-DE46-B6F7-351C27EF7EB3}" destId="{59BBF94D-0DF1-6848-8377-63C672CC002C}" srcOrd="0" destOrd="0" presId="urn:microsoft.com/office/officeart/2005/8/layout/vList4"/>
    <dgm:cxn modelId="{32E68DA0-99B6-9845-9EA1-B5629C4268E2}" type="presOf" srcId="{7D7EA685-41CD-B441-BE3A-F865336DAAFD}" destId="{5EDC1260-A797-C642-B0C5-14A6131F86F9}" srcOrd="0" destOrd="0" presId="urn:microsoft.com/office/officeart/2005/8/layout/vList4"/>
    <dgm:cxn modelId="{FFF2E8A5-72D3-D543-8504-7392F7458AEA}" type="presOf" srcId="{9FED2A46-2E2E-9A49-8379-EF7886BCE1BA}" destId="{5EDC1260-A797-C642-B0C5-14A6131F86F9}" srcOrd="0" destOrd="1" presId="urn:microsoft.com/office/officeart/2005/8/layout/vList4"/>
    <dgm:cxn modelId="{AC385DC5-1D0B-1C4A-B9F9-E343E7AA5AD0}" type="presOf" srcId="{1A71DBD3-2AAC-1B47-B9FA-58193AA0189C}" destId="{253B1E6B-DC2C-3C4B-9A86-2465747E1BF1}" srcOrd="0" destOrd="1" presId="urn:microsoft.com/office/officeart/2005/8/layout/vList4"/>
    <dgm:cxn modelId="{36FDC3CC-D7D0-B143-808D-6BA858E4B038}" type="presOf" srcId="{29D91F2C-EC6A-AB4F-80F0-F489209C8CDD}" destId="{253B1E6B-DC2C-3C4B-9A86-2465747E1BF1}" srcOrd="0" destOrd="0" presId="urn:microsoft.com/office/officeart/2005/8/layout/vList4"/>
    <dgm:cxn modelId="{6DE710CF-1263-434A-8168-80B1406D1A57}" srcId="{7D7EA685-41CD-B441-BE3A-F865336DAAFD}" destId="{9FED2A46-2E2E-9A49-8379-EF7886BCE1BA}" srcOrd="0" destOrd="0" parTransId="{00461842-443D-B54D-B1DA-CF3DAA43FD0B}" sibTransId="{DAD1E12A-FC74-AD4C-ADC2-8B6E53A07CAB}"/>
    <dgm:cxn modelId="{310583D1-D39A-244A-9215-F14A4E664D6A}" srcId="{A3DF44C6-5A6D-DE46-B6F7-351C27EF7EB3}" destId="{29D91F2C-EC6A-AB4F-80F0-F489209C8CDD}" srcOrd="1" destOrd="0" parTransId="{99601578-1F3B-B840-976A-75BFF6464D35}" sibTransId="{11C4D2E7-64BF-B548-8BFE-C5DFFD974010}"/>
    <dgm:cxn modelId="{571798F7-9787-9F44-B2B3-67296A8422FB}" srcId="{A3DF44C6-5A6D-DE46-B6F7-351C27EF7EB3}" destId="{C5AEF930-554C-B54A-A068-7162BAC61127}" srcOrd="0" destOrd="0" parTransId="{9C21A860-A57B-734C-BB1E-5D9F7DCD5790}" sibTransId="{0633DEFE-CFEF-B848-A365-87518055B4EF}"/>
    <dgm:cxn modelId="{33EBE7FF-370F-5A47-B296-7D1EB9345D33}" type="presOf" srcId="{3845EBD1-3FCE-684F-95CD-39E51C3E16AE}" destId="{2E74016B-B6A6-DC4B-A139-221F60C706F4}" srcOrd="1" destOrd="1" presId="urn:microsoft.com/office/officeart/2005/8/layout/vList4"/>
    <dgm:cxn modelId="{F78759D8-9C51-BB4A-86F2-49802EDE504A}" type="presParOf" srcId="{59BBF94D-0DF1-6848-8377-63C672CC002C}" destId="{345124F3-7688-B44C-8980-CC9C5BB58BC0}" srcOrd="0" destOrd="0" presId="urn:microsoft.com/office/officeart/2005/8/layout/vList4"/>
    <dgm:cxn modelId="{EEAE49D1-6179-6146-832E-E983311A41DD}" type="presParOf" srcId="{345124F3-7688-B44C-8980-CC9C5BB58BC0}" destId="{168C3644-5219-6044-B146-F2054437DD98}" srcOrd="0" destOrd="0" presId="urn:microsoft.com/office/officeart/2005/8/layout/vList4"/>
    <dgm:cxn modelId="{57C531B9-987E-424E-8B5A-D0B852FC31C7}" type="presParOf" srcId="{345124F3-7688-B44C-8980-CC9C5BB58BC0}" destId="{DD19B68C-8F09-4745-8AB1-4A4419C9823F}" srcOrd="1" destOrd="0" presId="urn:microsoft.com/office/officeart/2005/8/layout/vList4"/>
    <dgm:cxn modelId="{18491AAA-B1B9-EE4F-A628-9668045D76D0}" type="presParOf" srcId="{345124F3-7688-B44C-8980-CC9C5BB58BC0}" destId="{2E74016B-B6A6-DC4B-A139-221F60C706F4}" srcOrd="2" destOrd="0" presId="urn:microsoft.com/office/officeart/2005/8/layout/vList4"/>
    <dgm:cxn modelId="{313711A1-4DE0-0C4C-81F0-0C55A3DC2254}" type="presParOf" srcId="{59BBF94D-0DF1-6848-8377-63C672CC002C}" destId="{EEF17A4C-9D26-3646-9683-B989703B441C}" srcOrd="1" destOrd="0" presId="urn:microsoft.com/office/officeart/2005/8/layout/vList4"/>
    <dgm:cxn modelId="{9A2BDA49-2577-C441-B260-39B7B26108EF}" type="presParOf" srcId="{59BBF94D-0DF1-6848-8377-63C672CC002C}" destId="{5A730245-E0C8-D24D-A4B2-6E557DCA5905}" srcOrd="2" destOrd="0" presId="urn:microsoft.com/office/officeart/2005/8/layout/vList4"/>
    <dgm:cxn modelId="{776B3E25-D40B-0542-9913-2F0096A0278C}" type="presParOf" srcId="{5A730245-E0C8-D24D-A4B2-6E557DCA5905}" destId="{253B1E6B-DC2C-3C4B-9A86-2465747E1BF1}" srcOrd="0" destOrd="0" presId="urn:microsoft.com/office/officeart/2005/8/layout/vList4"/>
    <dgm:cxn modelId="{BD9EE1B9-E07C-6E4B-B6B5-E666937DF858}" type="presParOf" srcId="{5A730245-E0C8-D24D-A4B2-6E557DCA5905}" destId="{D4D9C5C0-5CB0-4A4F-9A41-4DE5FF191CC9}" srcOrd="1" destOrd="0" presId="urn:microsoft.com/office/officeart/2005/8/layout/vList4"/>
    <dgm:cxn modelId="{4C8B00FD-9E49-6C45-9C6E-9254E926A1E9}" type="presParOf" srcId="{5A730245-E0C8-D24D-A4B2-6E557DCA5905}" destId="{7B02C94B-E76F-9B45-B576-E1FA75086978}" srcOrd="2" destOrd="0" presId="urn:microsoft.com/office/officeart/2005/8/layout/vList4"/>
    <dgm:cxn modelId="{2A27F170-68F0-634F-88DF-C68970C98206}" type="presParOf" srcId="{59BBF94D-0DF1-6848-8377-63C672CC002C}" destId="{2B27E3F3-00F7-114D-ACEE-AC63C6346ADE}" srcOrd="3" destOrd="0" presId="urn:microsoft.com/office/officeart/2005/8/layout/vList4"/>
    <dgm:cxn modelId="{A8A25660-C2EB-194E-B8E4-016841984580}" type="presParOf" srcId="{59BBF94D-0DF1-6848-8377-63C672CC002C}" destId="{E1382A01-78C4-0246-99CF-55B87BB0708F}" srcOrd="4" destOrd="0" presId="urn:microsoft.com/office/officeart/2005/8/layout/vList4"/>
    <dgm:cxn modelId="{71B4664D-2B23-E047-B3A6-BFC38D328054}" type="presParOf" srcId="{E1382A01-78C4-0246-99CF-55B87BB0708F}" destId="{5EDC1260-A797-C642-B0C5-14A6131F86F9}" srcOrd="0" destOrd="0" presId="urn:microsoft.com/office/officeart/2005/8/layout/vList4"/>
    <dgm:cxn modelId="{94F47D22-EB41-4448-9191-52CBDBDC50DA}" type="presParOf" srcId="{E1382A01-78C4-0246-99CF-55B87BB0708F}" destId="{18D334CB-F9A8-8642-8A8A-183328B2E403}" srcOrd="1" destOrd="0" presId="urn:microsoft.com/office/officeart/2005/8/layout/vList4"/>
    <dgm:cxn modelId="{B5D772E6-CC54-A040-8A57-6993E0F69EC8}" type="presParOf" srcId="{E1382A01-78C4-0246-99CF-55B87BB0708F}" destId="{89146FBB-261A-F24A-A1D7-C0588C64BCF8}"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C3644-5219-6044-B146-F2054437DD98}">
      <dsp:nvSpPr>
        <dsp:cNvPr id="0" name=""/>
        <dsp:cNvSpPr/>
      </dsp:nvSpPr>
      <dsp:spPr>
        <a:xfrm>
          <a:off x="0" y="0"/>
          <a:ext cx="8950325" cy="1269999"/>
        </a:xfrm>
        <a:prstGeom prst="roundRect">
          <a:avLst>
            <a:gd name="adj" fmla="val 10000"/>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Fresh Produce</a:t>
          </a:r>
        </a:p>
        <a:p>
          <a:pPr marL="171450" lvl="1" indent="-171450" algn="l" defTabSz="844550">
            <a:lnSpc>
              <a:spcPct val="90000"/>
            </a:lnSpc>
            <a:spcBef>
              <a:spcPct val="0"/>
            </a:spcBef>
            <a:spcAft>
              <a:spcPct val="15000"/>
            </a:spcAft>
            <a:buChar char="•"/>
          </a:pPr>
          <a:r>
            <a:rPr lang="en-US" sz="1900" kern="1200" dirty="0"/>
            <a:t>Partnering with leading grower/shipper on farm-to-fork traceability for apples</a:t>
          </a:r>
        </a:p>
      </dsp:txBody>
      <dsp:txXfrm>
        <a:off x="1917064" y="0"/>
        <a:ext cx="7033260" cy="1269999"/>
      </dsp:txXfrm>
    </dsp:sp>
    <dsp:sp modelId="{DD19B68C-8F09-4745-8AB1-4A4419C9823F}">
      <dsp:nvSpPr>
        <dsp:cNvPr id="0" name=""/>
        <dsp:cNvSpPr/>
      </dsp:nvSpPr>
      <dsp:spPr>
        <a:xfrm>
          <a:off x="126999" y="126999"/>
          <a:ext cx="1790065" cy="1015999"/>
        </a:xfrm>
        <a:prstGeom prst="roundRect">
          <a:avLst>
            <a:gd name="adj" fmla="val 10000"/>
          </a:avLst>
        </a:prstGeom>
        <a:blipFill rotWithShape="1">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3B1E6B-DC2C-3C4B-9A86-2465747E1BF1}">
      <dsp:nvSpPr>
        <dsp:cNvPr id="0" name=""/>
        <dsp:cNvSpPr/>
      </dsp:nvSpPr>
      <dsp:spPr>
        <a:xfrm>
          <a:off x="0" y="1396999"/>
          <a:ext cx="8950325" cy="1269999"/>
        </a:xfrm>
        <a:prstGeom prst="roundRect">
          <a:avLst>
            <a:gd name="adj" fmla="val 10000"/>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Dry Bulk Commodities</a:t>
          </a:r>
        </a:p>
        <a:p>
          <a:pPr marL="171450" lvl="1" indent="-171450" algn="l" defTabSz="844550">
            <a:lnSpc>
              <a:spcPct val="90000"/>
            </a:lnSpc>
            <a:spcBef>
              <a:spcPct val="0"/>
            </a:spcBef>
            <a:spcAft>
              <a:spcPct val="15000"/>
            </a:spcAft>
            <a:buChar char="•"/>
          </a:pPr>
          <a:r>
            <a:rPr lang="en-US" sz="1900" kern="1200" dirty="0"/>
            <a:t>Partnering with leading specialty ingredient supplier on farm-to-fork traceability for conventional and organic cereal grains</a:t>
          </a:r>
        </a:p>
      </dsp:txBody>
      <dsp:txXfrm>
        <a:off x="1917064" y="1396999"/>
        <a:ext cx="7033260" cy="1269999"/>
      </dsp:txXfrm>
    </dsp:sp>
    <dsp:sp modelId="{D4D9C5C0-5CB0-4A4F-9A41-4DE5FF191CC9}">
      <dsp:nvSpPr>
        <dsp:cNvPr id="0" name=""/>
        <dsp:cNvSpPr/>
      </dsp:nvSpPr>
      <dsp:spPr>
        <a:xfrm>
          <a:off x="126999" y="1523999"/>
          <a:ext cx="1790065" cy="1015999"/>
        </a:xfrm>
        <a:prstGeom prst="roundRect">
          <a:avLst>
            <a:gd name="adj" fmla="val 10000"/>
          </a:avLst>
        </a:prstGeom>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DC1260-A797-C642-B0C5-14A6131F86F9}">
      <dsp:nvSpPr>
        <dsp:cNvPr id="0" name=""/>
        <dsp:cNvSpPr/>
      </dsp:nvSpPr>
      <dsp:spPr>
        <a:xfrm>
          <a:off x="0" y="2793999"/>
          <a:ext cx="8950325" cy="1269999"/>
        </a:xfrm>
        <a:prstGeom prst="roundRect">
          <a:avLst>
            <a:gd name="adj" fmla="val 10000"/>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Liquid Bulk Commodities</a:t>
          </a:r>
        </a:p>
        <a:p>
          <a:pPr marL="171450" lvl="1" indent="-171450" algn="l" defTabSz="844550">
            <a:lnSpc>
              <a:spcPct val="90000"/>
            </a:lnSpc>
            <a:spcBef>
              <a:spcPct val="0"/>
            </a:spcBef>
            <a:spcAft>
              <a:spcPct val="15000"/>
            </a:spcAft>
            <a:buChar char="•"/>
          </a:pPr>
          <a:r>
            <a:rPr lang="en-US" sz="1900" kern="1200" dirty="0"/>
            <a:t>Partnering with leading chocolate and confectionary brand on first-mile traceability for sustainable palm oil </a:t>
          </a:r>
        </a:p>
      </dsp:txBody>
      <dsp:txXfrm>
        <a:off x="1917064" y="2793999"/>
        <a:ext cx="7033260" cy="1269999"/>
      </dsp:txXfrm>
    </dsp:sp>
    <dsp:sp modelId="{18D334CB-F9A8-8642-8A8A-183328B2E403}">
      <dsp:nvSpPr>
        <dsp:cNvPr id="0" name=""/>
        <dsp:cNvSpPr/>
      </dsp:nvSpPr>
      <dsp:spPr>
        <a:xfrm>
          <a:off x="126999" y="2920999"/>
          <a:ext cx="1790065" cy="1015999"/>
        </a:xfrm>
        <a:prstGeom prst="roundRect">
          <a:avLst>
            <a:gd name="adj" fmla="val 10000"/>
          </a:avLst>
        </a:prstGeom>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79448109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67" name="Google Shape;6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92378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100"/>
              <a:buFont typeface="Arial"/>
              <a:buNone/>
            </a:pPr>
            <a:r>
              <a:rPr lang="en-US" sz="1100" dirty="0">
                <a:solidFill>
                  <a:schemeClr val="dk1"/>
                </a:solidFill>
                <a:latin typeface="Calibri"/>
                <a:ea typeface="Calibri"/>
                <a:cs typeface="Calibri"/>
                <a:sym typeface="Calibri"/>
              </a:rPr>
              <a:t>With the impact of Global Warming having far reaching implications, we will likely see more companies following the trend of Pick n Pay in future, by doing away with plastic packaging.  </a:t>
            </a:r>
          </a:p>
          <a:p>
            <a:pPr marL="0" lvl="0" indent="0" algn="l" rtl="0">
              <a:spcBef>
                <a:spcPts val="0"/>
              </a:spcBef>
              <a:spcAft>
                <a:spcPts val="0"/>
              </a:spcAft>
              <a:buClr>
                <a:schemeClr val="dk1"/>
              </a:buClr>
              <a:buSzPts val="1100"/>
              <a:buFont typeface="Arial"/>
              <a:buNone/>
            </a:pPr>
            <a:endParaRPr lang="en-US" sz="11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sz="1100" dirty="0">
                <a:solidFill>
                  <a:schemeClr val="dk1"/>
                </a:solidFill>
                <a:latin typeface="Calibri"/>
                <a:ea typeface="Calibri"/>
                <a:cs typeface="Calibri"/>
                <a:sym typeface="Calibri"/>
              </a:rPr>
              <a:t>These “nude food” zones are being trialed at 13 branches to see if customers can be convinced to switch from pre-packaged food to buying loose products.</a:t>
            </a:r>
          </a:p>
        </p:txBody>
      </p:sp>
    </p:spTree>
    <p:extLst>
      <p:ext uri="{BB962C8B-B14F-4D97-AF65-F5344CB8AC3E}">
        <p14:creationId xmlns:p14="http://schemas.microsoft.com/office/powerpoint/2010/main" val="985968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a:extLst>
              <a:ext uri="{FF2B5EF4-FFF2-40B4-BE49-F238E27FC236}">
                <a16:creationId xmlns:a16="http://schemas.microsoft.com/office/drawing/2014/main" id="{A8C507F0-F910-C848-B655-5F495D2166DF}"/>
              </a:ext>
            </a:extLst>
          </p:cNvPr>
          <p:cNvSpPr>
            <a:spLocks noGrp="1" noRot="1" noChangeAspect="1" noChangeArrowheads="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0" name="Notes Placeholder 2">
            <a:extLst>
              <a:ext uri="{FF2B5EF4-FFF2-40B4-BE49-F238E27FC236}">
                <a16:creationId xmlns:a16="http://schemas.microsoft.com/office/drawing/2014/main" id="{2E3E497B-4575-B94B-A4AB-E5BBC073777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7411" name="Slide Number Placeholder 3">
            <a:extLst>
              <a:ext uri="{FF2B5EF4-FFF2-40B4-BE49-F238E27FC236}">
                <a16:creationId xmlns:a16="http://schemas.microsoft.com/office/drawing/2014/main" id="{D61439AB-324A-8340-9D8F-173899011FA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E5C87191-2F89-B043-A219-C85C9EFD19A3}" type="slidenum">
              <a:rPr lang="en-US" altLang="en-US" smtClean="0">
                <a:latin typeface="Calibri" panose="020F0502020204030204" pitchFamily="34" charset="0"/>
              </a:rPr>
              <a:pPr fontAlgn="base">
                <a:spcBef>
                  <a:spcPct val="0"/>
                </a:spcBef>
                <a:spcAft>
                  <a:spcPct val="0"/>
                </a:spcAft>
              </a:pPr>
              <a:t>8</a:t>
            </a:fld>
            <a:endParaRPr lang="en-US" altLang="en-US">
              <a:latin typeface="Calibri" panose="020F0502020204030204" pitchFamily="34" charset="0"/>
            </a:endParaRPr>
          </a:p>
        </p:txBody>
      </p:sp>
    </p:spTree>
    <p:extLst>
      <p:ext uri="{BB962C8B-B14F-4D97-AF65-F5344CB8AC3E}">
        <p14:creationId xmlns:p14="http://schemas.microsoft.com/office/powerpoint/2010/main" val="3437985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5000B4D-C92C-8647-88EC-A0672E3F2E07}" type="slidenum">
              <a:rPr lang="en-US" smtClean="0"/>
              <a:pPr>
                <a:defRPr/>
              </a:pPr>
              <a:t>11</a:t>
            </a:fld>
            <a:endParaRPr lang="en-US"/>
          </a:p>
        </p:txBody>
      </p:sp>
    </p:spTree>
    <p:extLst>
      <p:ext uri="{BB962C8B-B14F-4D97-AF65-F5344CB8AC3E}">
        <p14:creationId xmlns:p14="http://schemas.microsoft.com/office/powerpoint/2010/main" val="273061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1015F99-16BF-654C-8A39-EFCD04A8E502}" type="slidenum">
              <a:rPr lang="en-US" smtClean="0"/>
              <a:pPr>
                <a:defRPr/>
              </a:pPr>
              <a:t>15</a:t>
            </a:fld>
            <a:endParaRPr lang="en-US"/>
          </a:p>
        </p:txBody>
      </p:sp>
    </p:spTree>
    <p:extLst>
      <p:ext uri="{BB962C8B-B14F-4D97-AF65-F5344CB8AC3E}">
        <p14:creationId xmlns:p14="http://schemas.microsoft.com/office/powerpoint/2010/main" val="2419093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Insert table</a:t>
            </a:r>
          </a:p>
        </p:txBody>
      </p:sp>
      <p:sp>
        <p:nvSpPr>
          <p:cNvPr id="4" name="Slide Number Placeholder 3"/>
          <p:cNvSpPr>
            <a:spLocks noGrp="1"/>
          </p:cNvSpPr>
          <p:nvPr>
            <p:ph type="sldNum" sz="quarter" idx="5"/>
          </p:nvPr>
        </p:nvSpPr>
        <p:spPr/>
        <p:txBody>
          <a:bodyPr/>
          <a:lstStyle/>
          <a:p>
            <a:pPr>
              <a:defRPr/>
            </a:pPr>
            <a:fld id="{05000B4D-C92C-8647-88EC-A0672E3F2E07}" type="slidenum">
              <a:rPr lang="en-US" smtClean="0"/>
              <a:pPr>
                <a:defRPr/>
              </a:pPr>
              <a:t>20</a:t>
            </a:fld>
            <a:endParaRPr lang="en-US"/>
          </a:p>
        </p:txBody>
      </p:sp>
    </p:spTree>
    <p:extLst>
      <p:ext uri="{BB962C8B-B14F-4D97-AF65-F5344CB8AC3E}">
        <p14:creationId xmlns:p14="http://schemas.microsoft.com/office/powerpoint/2010/main" val="4080379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5" name="Google Shape;14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65715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6"/>
        <p:cNvGrpSpPr/>
        <p:nvPr/>
      </p:nvGrpSpPr>
      <p:grpSpPr>
        <a:xfrm>
          <a:off x="0" y="0"/>
          <a:ext cx="0" cy="0"/>
          <a:chOff x="0" y="0"/>
          <a:chExt cx="0" cy="0"/>
        </a:xfrm>
      </p:grpSpPr>
      <p:sp>
        <p:nvSpPr>
          <p:cNvPr id="27" name="Google Shape;27;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 name="Google Shape;29;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3" name="Google Shape;33;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 name="Google Shape;34;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5" name="Google Shape;35;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8"/>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39"/>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0"/>
        <p:cNvGrpSpPr/>
        <p:nvPr/>
      </p:nvGrpSpPr>
      <p:grpSpPr>
        <a:xfrm>
          <a:off x="0" y="0"/>
          <a:ext cx="0" cy="0"/>
          <a:chOff x="0" y="0"/>
          <a:chExt cx="0" cy="0"/>
        </a:xfrm>
      </p:grpSpPr>
      <p:sp>
        <p:nvSpPr>
          <p:cNvPr id="41" name="Google Shape;41;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43" name="Google Shape;43;p1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44"/>
        <p:cNvGrpSpPr/>
        <p:nvPr/>
      </p:nvGrpSpPr>
      <p:grpSpPr>
        <a:xfrm>
          <a:off x="0" y="0"/>
          <a:ext cx="0" cy="0"/>
          <a:chOff x="0" y="0"/>
          <a:chExt cx="0" cy="0"/>
        </a:xfrm>
      </p:grpSpPr>
      <p:sp>
        <p:nvSpPr>
          <p:cNvPr id="45" name="Google Shape;45;p1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11"/>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47" name="Google Shape;47;p1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48"/>
        <p:cNvGrpSpPr/>
        <p:nvPr/>
      </p:nvGrpSpPr>
      <p:grpSpPr>
        <a:xfrm>
          <a:off x="0" y="0"/>
          <a:ext cx="0" cy="0"/>
          <a:chOff x="0" y="0"/>
          <a:chExt cx="0" cy="0"/>
        </a:xfrm>
      </p:grpSpPr>
      <p:sp>
        <p:nvSpPr>
          <p:cNvPr id="49" name="Google Shape;49;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1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51"/>
        <p:cNvGrpSpPr/>
        <p:nvPr/>
      </p:nvGrpSpPr>
      <p:grpSpPr>
        <a:xfrm>
          <a:off x="0" y="0"/>
          <a:ext cx="0" cy="0"/>
          <a:chOff x="0" y="0"/>
          <a:chExt cx="0" cy="0"/>
        </a:xfrm>
      </p:grpSpPr>
      <p:sp>
        <p:nvSpPr>
          <p:cNvPr id="52" name="Google Shape;52;p1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1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4" name="Picture 14">
            <a:extLst>
              <a:ext uri="{FF2B5EF4-FFF2-40B4-BE49-F238E27FC236}">
                <a16:creationId xmlns:a16="http://schemas.microsoft.com/office/drawing/2014/main" id="{EF84EC00-0DAA-4D41-982A-85C12C28511C}"/>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5540375" y="326484"/>
            <a:ext cx="111125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6">
            <a:extLst>
              <a:ext uri="{FF2B5EF4-FFF2-40B4-BE49-F238E27FC236}">
                <a16:creationId xmlns:a16="http://schemas.microsoft.com/office/drawing/2014/main" id="{5E0E7945-DB01-B647-8BD1-3949A1249600}"/>
              </a:ext>
            </a:extLst>
          </p:cNvPr>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4763" y="3190875"/>
            <a:ext cx="12203112" cy="366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728371C-177A-4544-B189-04B7AA459674}"/>
              </a:ext>
            </a:extLst>
          </p:cNvPr>
          <p:cNvSpPr/>
          <p:nvPr userDrawn="1"/>
        </p:nvSpPr>
        <p:spPr>
          <a:xfrm>
            <a:off x="4763" y="0"/>
            <a:ext cx="12203112" cy="8572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 name="Subtitle 2">
            <a:extLst>
              <a:ext uri="{FF2B5EF4-FFF2-40B4-BE49-F238E27FC236}">
                <a16:creationId xmlns:a16="http://schemas.microsoft.com/office/drawing/2014/main" id="{E9EA0644-B7AF-224A-967E-A9509B6B0BD4}"/>
              </a:ext>
            </a:extLst>
          </p:cNvPr>
          <p:cNvSpPr>
            <a:spLocks noGrp="1"/>
          </p:cNvSpPr>
          <p:nvPr>
            <p:ph type="subTitle" idx="1"/>
          </p:nvPr>
        </p:nvSpPr>
        <p:spPr>
          <a:xfrm>
            <a:off x="1257300" y="2530002"/>
            <a:ext cx="10520570" cy="502824"/>
          </a:xfrm>
          <a:prstGeom prst="rect">
            <a:avLst/>
          </a:prstGeo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7" name="Title 6">
            <a:extLst>
              <a:ext uri="{FF2B5EF4-FFF2-40B4-BE49-F238E27FC236}">
                <a16:creationId xmlns:a16="http://schemas.microsoft.com/office/drawing/2014/main" id="{4550CB96-EF69-E746-A628-AEDD754C796D}"/>
              </a:ext>
            </a:extLst>
          </p:cNvPr>
          <p:cNvSpPr>
            <a:spLocks noGrp="1"/>
          </p:cNvSpPr>
          <p:nvPr>
            <p:ph type="title"/>
          </p:nvPr>
        </p:nvSpPr>
        <p:spPr>
          <a:xfrm>
            <a:off x="1257300" y="1365504"/>
            <a:ext cx="10520570" cy="1006864"/>
          </a:xfrm>
          <a:prstGeom prst="rect">
            <a:avLst/>
          </a:prstGeom>
        </p:spPr>
        <p:txBody>
          <a:bodyPr/>
          <a:lstStyle>
            <a:lvl1pPr algn="l">
              <a:defRPr/>
            </a:lvl1pPr>
          </a:lstStyle>
          <a:p>
            <a:r>
              <a:rPr lang="en-US" dirty="0"/>
              <a:t>Click to edit Master title style</a:t>
            </a:r>
          </a:p>
        </p:txBody>
      </p:sp>
    </p:spTree>
    <p:extLst>
      <p:ext uri="{BB962C8B-B14F-4D97-AF65-F5344CB8AC3E}">
        <p14:creationId xmlns:p14="http://schemas.microsoft.com/office/powerpoint/2010/main" val="3180898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B7C40-A5AA-B649-9B83-8A26B1A2FB55}"/>
              </a:ext>
            </a:extLst>
          </p:cNvPr>
          <p:cNvSpPr>
            <a:spLocks noGrp="1"/>
          </p:cNvSpPr>
          <p:nvPr>
            <p:ph type="title"/>
          </p:nvPr>
        </p:nvSpPr>
        <p:spPr>
          <a:xfrm>
            <a:off x="1257300" y="365125"/>
            <a:ext cx="6494463" cy="2089150"/>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EC04E2B4-006D-4744-9CA1-172315E85DC4}"/>
              </a:ext>
            </a:extLst>
          </p:cNvPr>
          <p:cNvSpPr>
            <a:spLocks noGrp="1"/>
          </p:cNvSpPr>
          <p:nvPr>
            <p:ph idx="1"/>
          </p:nvPr>
        </p:nvSpPr>
        <p:spPr>
          <a:xfrm>
            <a:off x="1257299" y="2633870"/>
            <a:ext cx="8950187" cy="354309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3FDD06-4B3E-6848-96A8-A40D2CB4734F}"/>
              </a:ext>
            </a:extLst>
          </p:cNvPr>
          <p:cNvSpPr>
            <a:spLocks noGrp="1"/>
          </p:cNvSpPr>
          <p:nvPr>
            <p:ph type="dt" sz="half" idx="10"/>
          </p:nvPr>
        </p:nvSpPr>
        <p:spPr>
          <a:xfrm>
            <a:off x="8259763" y="6356350"/>
            <a:ext cx="2305050" cy="365125"/>
          </a:xfrm>
          <a:prstGeom prst="rect">
            <a:avLst/>
          </a:prstGeom>
        </p:spPr>
        <p:txBody>
          <a:bodyPr/>
          <a:lstStyle>
            <a:lvl1pPr>
              <a:defRPr/>
            </a:lvl1pPr>
          </a:lstStyle>
          <a:p>
            <a:pPr>
              <a:defRPr/>
            </a:pPr>
            <a:endParaRPr lang="en-US" dirty="0"/>
          </a:p>
        </p:txBody>
      </p:sp>
      <p:sp>
        <p:nvSpPr>
          <p:cNvPr id="5" name="Footer Placeholder 4">
            <a:extLst>
              <a:ext uri="{FF2B5EF4-FFF2-40B4-BE49-F238E27FC236}">
                <a16:creationId xmlns:a16="http://schemas.microsoft.com/office/drawing/2014/main" id="{C44DF0B7-28AB-C244-9126-0C543FD080A9}"/>
              </a:ext>
            </a:extLst>
          </p:cNvPr>
          <p:cNvSpPr>
            <a:spLocks noGrp="1"/>
          </p:cNvSpPr>
          <p:nvPr>
            <p:ph type="ftr" sz="quarter" idx="11"/>
          </p:nvPr>
        </p:nvSpPr>
        <p:spPr>
          <a:xfrm>
            <a:off x="685800" y="6356350"/>
            <a:ext cx="2533650" cy="365125"/>
          </a:xfrm>
          <a:prstGeom prst="rect">
            <a:avLst/>
          </a:prstGeom>
        </p:spPr>
        <p:txBody>
          <a:bodyPr/>
          <a:lstStyle>
            <a:lvl1pPr>
              <a:defRPr/>
            </a:lvl1pPr>
          </a:lstStyle>
          <a:p>
            <a:pPr>
              <a:defRPr/>
            </a:pPr>
            <a:r>
              <a:rPr lang="en-US"/>
              <a:t>CONFIDENTIAL</a:t>
            </a:r>
          </a:p>
        </p:txBody>
      </p:sp>
      <p:sp>
        <p:nvSpPr>
          <p:cNvPr id="6" name="Slide Number Placeholder 5">
            <a:extLst>
              <a:ext uri="{FF2B5EF4-FFF2-40B4-BE49-F238E27FC236}">
                <a16:creationId xmlns:a16="http://schemas.microsoft.com/office/drawing/2014/main" id="{8664D14C-0311-7245-A83C-1320542A33DB}"/>
              </a:ext>
            </a:extLst>
          </p:cNvPr>
          <p:cNvSpPr>
            <a:spLocks noGrp="1"/>
          </p:cNvSpPr>
          <p:nvPr>
            <p:ph type="sldNum" sz="quarter" idx="12"/>
          </p:nvPr>
        </p:nvSpPr>
        <p:spPr>
          <a:xfrm>
            <a:off x="10655300" y="6356350"/>
            <a:ext cx="698500" cy="365125"/>
          </a:xfrm>
          <a:prstGeom prst="rect">
            <a:avLst/>
          </a:prstGeom>
        </p:spPr>
        <p:txBody>
          <a:bodyPr/>
          <a:lstStyle>
            <a:lvl1pPr>
              <a:defRPr/>
            </a:lvl1pPr>
          </a:lstStyle>
          <a:p>
            <a:pPr>
              <a:defRPr/>
            </a:pPr>
            <a:fld id="{C32EBF2B-A07C-5A43-9F40-8F86DF92F69C}" type="slidenum">
              <a:rPr lang="en-US"/>
              <a:pPr>
                <a:defRPr/>
              </a:pPr>
              <a:t>‹#›</a:t>
            </a:fld>
            <a:endParaRPr lang="en-US" dirty="0"/>
          </a:p>
        </p:txBody>
      </p:sp>
    </p:spTree>
    <p:extLst>
      <p:ext uri="{BB962C8B-B14F-4D97-AF65-F5344CB8AC3E}">
        <p14:creationId xmlns:p14="http://schemas.microsoft.com/office/powerpoint/2010/main" val="657877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1" name="Google Shape;11;p1"/>
          <p:cNvPicPr preferRelativeResize="0"/>
          <p:nvPr/>
        </p:nvPicPr>
        <p:blipFill rotWithShape="1">
          <a:blip r:embed="rId14">
            <a:alphaModFix/>
          </a:blip>
          <a:srcRect/>
          <a:stretch/>
        </p:blipFill>
        <p:spPr>
          <a:xfrm>
            <a:off x="-545013" y="0"/>
            <a:ext cx="13099142" cy="6858000"/>
          </a:xfrm>
          <a:prstGeom prst="rect">
            <a:avLst/>
          </a:prstGeom>
          <a:noFill/>
          <a:ln>
            <a:noFill/>
          </a:ln>
        </p:spPr>
      </p:pic>
      <p:sp>
        <p:nvSpPr>
          <p:cNvPr id="12" name="Google Shape;12;p1"/>
          <p:cNvSpPr/>
          <p:nvPr/>
        </p:nvSpPr>
        <p:spPr>
          <a:xfrm>
            <a:off x="-179249" y="365126"/>
            <a:ext cx="12350729" cy="6127114"/>
          </a:xfrm>
          <a:prstGeom prst="rect">
            <a:avLst/>
          </a:prstGeom>
          <a:noFill/>
          <a:ln w="12700" cap="flat" cmpd="sng">
            <a:solidFill>
              <a:srgbClr val="F07423"/>
            </a:solidFill>
            <a:prstDash val="solid"/>
            <a:miter lim="400000"/>
            <a:headEnd type="none" w="sm" len="sm"/>
            <a:tailEnd type="none" w="sm" len="sm"/>
          </a:ln>
        </p:spPr>
        <p:txBody>
          <a:bodyPr spcFirstLastPara="1" wrap="square" lIns="50800" tIns="50800" rIns="50800" bIns="50800" anchor="ctr" anchorCtr="0">
            <a:noAutofit/>
          </a:bodyPr>
          <a:lstStyle/>
          <a:p>
            <a:pPr marL="0" marR="0" lvl="0" indent="0" algn="l"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3" name="Google Shape;13;p1"/>
          <p:cNvSpPr/>
          <p:nvPr/>
        </p:nvSpPr>
        <p:spPr>
          <a:xfrm>
            <a:off x="5943952" y="6333592"/>
            <a:ext cx="304097" cy="304097"/>
          </a:xfrm>
          <a:prstGeom prst="ellipse">
            <a:avLst/>
          </a:prstGeom>
          <a:solidFill>
            <a:srgbClr val="F07423"/>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chemeClr val="dk1"/>
              </a:buClr>
              <a:buSzPts val="3200"/>
              <a:buFont typeface="Calibri"/>
              <a:buNone/>
            </a:pPr>
            <a:endParaRPr sz="3200" b="0" i="0" u="none" strike="noStrike" cap="none">
              <a:solidFill>
                <a:srgbClr val="FFFFFF"/>
              </a:solidFill>
              <a:latin typeface="Calibri"/>
              <a:ea typeface="Calibri"/>
              <a:cs typeface="Calibri"/>
              <a:sym typeface="Calibri"/>
            </a:endParaRPr>
          </a:p>
        </p:txBody>
      </p:sp>
      <p:sp>
        <p:nvSpPr>
          <p:cNvPr id="14" name="Google Shape;14;p1"/>
          <p:cNvSpPr txBox="1"/>
          <p:nvPr/>
        </p:nvSpPr>
        <p:spPr>
          <a:xfrm>
            <a:off x="5919014" y="6360659"/>
            <a:ext cx="361146" cy="23019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fld id="{00000000-1234-1234-1234-123412341234}" type="slidenum">
              <a:rPr lang="en-US" sz="1000" b="0" i="0" u="none" strike="noStrike" cap="none">
                <a:solidFill>
                  <a:schemeClr val="dk1"/>
                </a:solidFill>
                <a:latin typeface="Calibri"/>
                <a:ea typeface="Calibri"/>
                <a:cs typeface="Calibri"/>
                <a:sym typeface="Calibri"/>
              </a:rPr>
              <a:t>‹#›</a:t>
            </a:fld>
            <a:endParaRPr sz="18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4" r:id="rId5"/>
    <p:sldLayoutId id="2147483655" r:id="rId6"/>
    <p:sldLayoutId id="2147483656" r:id="rId7"/>
    <p:sldLayoutId id="2147483657" r:id="rId8"/>
    <p:sldLayoutId id="2147483658" r:id="rId9"/>
    <p:sldLayoutId id="2147483659" r:id="rId10"/>
    <p:sldLayoutId id="2147483661" r:id="rId11"/>
    <p:sldLayoutId id="2147483662"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image" Target="../media/image5.jpg"/><Relationship Id="rId1" Type="http://schemas.openxmlformats.org/officeDocument/2006/relationships/slideLayout" Target="../slideLayouts/slideLayout1.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19.jpg"/><Relationship Id="rId13" Type="http://schemas.openxmlformats.org/officeDocument/2006/relationships/image" Target="../media/image24.jpg"/><Relationship Id="rId3" Type="http://schemas.openxmlformats.org/officeDocument/2006/relationships/image" Target="../media/image14.jpg"/><Relationship Id="rId7" Type="http://schemas.openxmlformats.org/officeDocument/2006/relationships/image" Target="../media/image18.jpg"/><Relationship Id="rId12" Type="http://schemas.openxmlformats.org/officeDocument/2006/relationships/image" Target="../media/image23.jpg"/><Relationship Id="rId2" Type="http://schemas.openxmlformats.org/officeDocument/2006/relationships/image" Target="../media/image13.jpg"/><Relationship Id="rId1" Type="http://schemas.openxmlformats.org/officeDocument/2006/relationships/slideLayout" Target="../slideLayouts/slideLayout1.xml"/><Relationship Id="rId6" Type="http://schemas.openxmlformats.org/officeDocument/2006/relationships/image" Target="../media/image17.emf"/><Relationship Id="rId11" Type="http://schemas.openxmlformats.org/officeDocument/2006/relationships/image" Target="../media/image22.jpg"/><Relationship Id="rId5" Type="http://schemas.openxmlformats.org/officeDocument/2006/relationships/image" Target="../media/image16.jpg"/><Relationship Id="rId10" Type="http://schemas.openxmlformats.org/officeDocument/2006/relationships/image" Target="../media/image21.jpg"/><Relationship Id="rId4" Type="http://schemas.openxmlformats.org/officeDocument/2006/relationships/image" Target="../media/image15.jpg"/><Relationship Id="rId9" Type="http://schemas.openxmlformats.org/officeDocument/2006/relationships/image" Target="../media/image20.jpg"/></Relationships>
</file>

<file path=ppt/slides/_rels/slide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jpg"/><Relationship Id="rId2" Type="http://schemas.openxmlformats.org/officeDocument/2006/relationships/image" Target="../media/image25.png"/><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png"/><Relationship Id="rId7" Type="http://schemas.openxmlformats.org/officeDocument/2006/relationships/image" Target="../media/image43.tiff"/><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42.tiff"/><Relationship Id="rId11" Type="http://schemas.openxmlformats.org/officeDocument/2006/relationships/image" Target="../media/image47.png"/><Relationship Id="rId5" Type="http://schemas.openxmlformats.org/officeDocument/2006/relationships/image" Target="../media/image41.png"/><Relationship Id="rId10" Type="http://schemas.openxmlformats.org/officeDocument/2006/relationships/image" Target="../media/image46.png"/><Relationship Id="rId4" Type="http://schemas.openxmlformats.org/officeDocument/2006/relationships/image" Target="../media/image40.tiff"/><Relationship Id="rId9" Type="http://schemas.openxmlformats.org/officeDocument/2006/relationships/image" Target="../media/image45.tiff"/></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52.tiff"/><Relationship Id="rId2" Type="http://schemas.openxmlformats.org/officeDocument/2006/relationships/image" Target="../media/image51.tiff"/><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2.xml"/><Relationship Id="rId4" Type="http://schemas.openxmlformats.org/officeDocument/2006/relationships/image" Target="../media/image55.png"/></Relationships>
</file>

<file path=ppt/slides/_rels/slide19.xml.rels><?xml version="1.0" encoding="UTF-8" standalone="yes"?>
<Relationships xmlns="http://schemas.openxmlformats.org/package/2006/relationships"><Relationship Id="rId3" Type="http://schemas.openxmlformats.org/officeDocument/2006/relationships/image" Target="../media/image57.tiff"/><Relationship Id="rId2" Type="http://schemas.openxmlformats.org/officeDocument/2006/relationships/image" Target="../media/image56.png"/><Relationship Id="rId1" Type="http://schemas.openxmlformats.org/officeDocument/2006/relationships/slideLayout" Target="../slideLayouts/slideLayout1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1.png"/></Relationships>
</file>

<file path=ppt/slides/_rels/slide23.xml.rels><?xml version="1.0" encoding="UTF-8" standalone="yes"?>
<Relationships xmlns="http://schemas.openxmlformats.org/package/2006/relationships"><Relationship Id="rId3" Type="http://schemas.openxmlformats.org/officeDocument/2006/relationships/hyperlink" Target="mailto:kyle@informedec.com"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hyperlink" Target="mailto:kyle@pagemarkafrica.com" TargetMode="Externa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pic>
        <p:nvPicPr>
          <p:cNvPr id="69" name="Google Shape;69;p15"/>
          <p:cNvPicPr preferRelativeResize="0"/>
          <p:nvPr/>
        </p:nvPicPr>
        <p:blipFill rotWithShape="1">
          <a:blip r:embed="rId3">
            <a:alphaModFix/>
          </a:blip>
          <a:srcRect/>
          <a:stretch/>
        </p:blipFill>
        <p:spPr>
          <a:xfrm>
            <a:off x="-25400" y="518808"/>
            <a:ext cx="7073861" cy="5820384"/>
          </a:xfrm>
          <a:prstGeom prst="rect">
            <a:avLst/>
          </a:prstGeom>
          <a:noFill/>
          <a:ln>
            <a:noFill/>
          </a:ln>
        </p:spPr>
      </p:pic>
      <p:sp>
        <p:nvSpPr>
          <p:cNvPr id="3" name="Google Shape;58;p14">
            <a:extLst>
              <a:ext uri="{FF2B5EF4-FFF2-40B4-BE49-F238E27FC236}">
                <a16:creationId xmlns:a16="http://schemas.microsoft.com/office/drawing/2014/main" id="{249DB4BA-B6A5-4043-B19B-EA4492D6094B}"/>
              </a:ext>
            </a:extLst>
          </p:cNvPr>
          <p:cNvSpPr txBox="1"/>
          <p:nvPr/>
        </p:nvSpPr>
        <p:spPr>
          <a:xfrm>
            <a:off x="8373179" y="2297711"/>
            <a:ext cx="3243196" cy="480131"/>
          </a:xfrm>
          <a:prstGeom prst="rect">
            <a:avLst/>
          </a:prstGeom>
          <a:noFill/>
          <a:ln>
            <a:noFill/>
          </a:ln>
        </p:spPr>
        <p:txBody>
          <a:bodyPr spcFirstLastPara="1" wrap="square" lIns="91425" tIns="45700" rIns="91425" bIns="45700" anchor="t" anchorCtr="0">
            <a:noAutofit/>
          </a:bodyPr>
          <a:lstStyle/>
          <a:p>
            <a:pPr marL="0" marR="0" lvl="0" indent="0" algn="ctr" rtl="0">
              <a:lnSpc>
                <a:spcPct val="90000"/>
              </a:lnSpc>
              <a:spcBef>
                <a:spcPts val="0"/>
              </a:spcBef>
              <a:spcAft>
                <a:spcPts val="0"/>
              </a:spcAft>
              <a:buClr>
                <a:schemeClr val="dk1"/>
              </a:buClr>
              <a:buSzPts val="2800"/>
              <a:buFont typeface="Arial"/>
              <a:buNone/>
            </a:pPr>
            <a:r>
              <a:rPr lang="en-US" sz="2800" b="1" i="0" u="none" strike="noStrike" cap="none" dirty="0">
                <a:solidFill>
                  <a:schemeClr val="dk1"/>
                </a:solidFill>
                <a:latin typeface="Arial"/>
                <a:ea typeface="Arial"/>
                <a:cs typeface="Arial"/>
                <a:sym typeface="Arial"/>
              </a:rPr>
              <a:t>Market leaders in:</a:t>
            </a:r>
            <a:endParaRPr dirty="0"/>
          </a:p>
        </p:txBody>
      </p:sp>
      <p:sp>
        <p:nvSpPr>
          <p:cNvPr id="4" name="Google Shape;110;p27">
            <a:extLst>
              <a:ext uri="{FF2B5EF4-FFF2-40B4-BE49-F238E27FC236}">
                <a16:creationId xmlns:a16="http://schemas.microsoft.com/office/drawing/2014/main" id="{0DB37AA8-DD37-41A5-9B56-9A51D7AC0714}"/>
              </a:ext>
            </a:extLst>
          </p:cNvPr>
          <p:cNvSpPr txBox="1"/>
          <p:nvPr/>
        </p:nvSpPr>
        <p:spPr>
          <a:xfrm>
            <a:off x="8114627" y="2946847"/>
            <a:ext cx="3759200" cy="314000"/>
          </a:xfrm>
          <a:prstGeom prst="rect">
            <a:avLst/>
          </a:prstGeom>
          <a:noFill/>
          <a:ln>
            <a:noFill/>
          </a:ln>
        </p:spPr>
        <p:txBody>
          <a:bodyPr spcFirstLastPara="1" wrap="square" lIns="91433" tIns="45700" rIns="91433" bIns="45700" anchor="t" anchorCtr="0">
            <a:noAutofit/>
          </a:bodyPr>
          <a:lstStyle/>
          <a:p>
            <a:pPr>
              <a:lnSpc>
                <a:spcPct val="90000"/>
              </a:lnSpc>
              <a:buClr>
                <a:schemeClr val="accent2"/>
              </a:buClr>
              <a:buSzPts val="1200"/>
            </a:pPr>
            <a:r>
              <a:rPr lang="en" sz="1600" b="1" dirty="0">
                <a:solidFill>
                  <a:schemeClr val="accent2"/>
                </a:solidFill>
                <a:latin typeface="Arial"/>
                <a:ea typeface="Arial"/>
                <a:cs typeface="Arial"/>
                <a:sym typeface="Arial"/>
              </a:rPr>
              <a:t>M</a:t>
            </a:r>
            <a:r>
              <a:rPr lang="en" sz="1600" b="1" dirty="0">
                <a:solidFill>
                  <a:schemeClr val="dk1"/>
                </a:solidFill>
                <a:latin typeface="Arial"/>
                <a:ea typeface="Arial"/>
                <a:cs typeface="Arial"/>
                <a:sym typeface="Arial"/>
              </a:rPr>
              <a:t>arking, </a:t>
            </a:r>
            <a:r>
              <a:rPr lang="en" sz="1600" b="1" dirty="0">
                <a:solidFill>
                  <a:schemeClr val="accent2"/>
                </a:solidFill>
                <a:latin typeface="Arial"/>
                <a:ea typeface="Arial"/>
                <a:cs typeface="Arial"/>
                <a:sym typeface="Arial"/>
              </a:rPr>
              <a:t>I</a:t>
            </a:r>
            <a:r>
              <a:rPr lang="en" sz="1600" b="1" dirty="0">
                <a:solidFill>
                  <a:schemeClr val="dk1"/>
                </a:solidFill>
                <a:latin typeface="Arial"/>
                <a:ea typeface="Arial"/>
                <a:cs typeface="Arial"/>
                <a:sym typeface="Arial"/>
              </a:rPr>
              <a:t>dentification &amp; </a:t>
            </a:r>
            <a:r>
              <a:rPr lang="en" sz="1600" b="1" dirty="0">
                <a:solidFill>
                  <a:schemeClr val="accent2"/>
                </a:solidFill>
                <a:latin typeface="Arial"/>
                <a:ea typeface="Arial"/>
                <a:cs typeface="Arial"/>
                <a:sym typeface="Arial"/>
              </a:rPr>
              <a:t>T</a:t>
            </a:r>
            <a:r>
              <a:rPr lang="en" sz="1600" b="1" dirty="0">
                <a:solidFill>
                  <a:schemeClr val="dk1"/>
                </a:solidFill>
                <a:latin typeface="Arial"/>
                <a:ea typeface="Arial"/>
                <a:cs typeface="Arial"/>
                <a:sym typeface="Arial"/>
              </a:rPr>
              <a:t>raceability</a:t>
            </a:r>
            <a:endParaRPr sz="1467" dirty="0"/>
          </a:p>
        </p:txBody>
      </p:sp>
      <p:sp>
        <p:nvSpPr>
          <p:cNvPr id="5" name="Google Shape;111;p27">
            <a:extLst>
              <a:ext uri="{FF2B5EF4-FFF2-40B4-BE49-F238E27FC236}">
                <a16:creationId xmlns:a16="http://schemas.microsoft.com/office/drawing/2014/main" id="{0F32899B-BD08-4514-B580-A05541A4BBB8}"/>
              </a:ext>
            </a:extLst>
          </p:cNvPr>
          <p:cNvSpPr txBox="1"/>
          <p:nvPr/>
        </p:nvSpPr>
        <p:spPr>
          <a:xfrm>
            <a:off x="8493626" y="3311440"/>
            <a:ext cx="3001200" cy="314000"/>
          </a:xfrm>
          <a:prstGeom prst="rect">
            <a:avLst/>
          </a:prstGeom>
          <a:noFill/>
          <a:ln>
            <a:noFill/>
          </a:ln>
        </p:spPr>
        <p:txBody>
          <a:bodyPr spcFirstLastPara="1" wrap="square" lIns="91433" tIns="45700" rIns="91433" bIns="45700" anchor="t" anchorCtr="0">
            <a:noAutofit/>
          </a:bodyPr>
          <a:lstStyle/>
          <a:p>
            <a:pPr>
              <a:lnSpc>
                <a:spcPct val="90000"/>
              </a:lnSpc>
              <a:buClr>
                <a:schemeClr val="accent2"/>
              </a:buClr>
              <a:buSzPts val="1200"/>
            </a:pPr>
            <a:r>
              <a:rPr lang="en" sz="1600" b="1" dirty="0">
                <a:solidFill>
                  <a:schemeClr val="accent2"/>
                </a:solidFill>
                <a:latin typeface="Arial"/>
                <a:ea typeface="Arial"/>
                <a:cs typeface="Arial"/>
                <a:sym typeface="Arial"/>
              </a:rPr>
              <a:t>A</a:t>
            </a:r>
            <a:r>
              <a:rPr lang="en" sz="1600" b="1" dirty="0">
                <a:solidFill>
                  <a:schemeClr val="dk1"/>
                </a:solidFill>
                <a:latin typeface="Arial"/>
                <a:ea typeface="Arial"/>
                <a:cs typeface="Arial"/>
                <a:sym typeface="Arial"/>
              </a:rPr>
              <a:t>utomation &amp; </a:t>
            </a:r>
            <a:r>
              <a:rPr lang="en-ZA" sz="1600" b="1" dirty="0">
                <a:solidFill>
                  <a:schemeClr val="accent2"/>
                </a:solidFill>
                <a:latin typeface="Arial"/>
                <a:ea typeface="Arial"/>
                <a:cs typeface="Arial"/>
                <a:sym typeface="Arial"/>
              </a:rPr>
              <a:t>A</a:t>
            </a:r>
            <a:r>
              <a:rPr lang="en-ZA" sz="1600" b="1" dirty="0">
                <a:solidFill>
                  <a:schemeClr val="dk1"/>
                </a:solidFill>
                <a:latin typeface="Arial"/>
                <a:ea typeface="Arial"/>
                <a:cs typeface="Arial"/>
                <a:sym typeface="Arial"/>
              </a:rPr>
              <a:t>uthentication</a:t>
            </a:r>
            <a:endParaRPr sz="1467" dirty="0"/>
          </a:p>
        </p:txBody>
      </p:sp>
      <p:sp>
        <p:nvSpPr>
          <p:cNvPr id="6" name="Google Shape;112;p27">
            <a:extLst>
              <a:ext uri="{FF2B5EF4-FFF2-40B4-BE49-F238E27FC236}">
                <a16:creationId xmlns:a16="http://schemas.microsoft.com/office/drawing/2014/main" id="{41081E76-4F7F-42C5-A86A-BB730BC828B8}"/>
              </a:ext>
            </a:extLst>
          </p:cNvPr>
          <p:cNvSpPr txBox="1"/>
          <p:nvPr/>
        </p:nvSpPr>
        <p:spPr>
          <a:xfrm>
            <a:off x="8882812" y="3676033"/>
            <a:ext cx="2222828" cy="314000"/>
          </a:xfrm>
          <a:prstGeom prst="rect">
            <a:avLst/>
          </a:prstGeom>
          <a:noFill/>
          <a:ln>
            <a:noFill/>
          </a:ln>
        </p:spPr>
        <p:txBody>
          <a:bodyPr spcFirstLastPara="1" wrap="square" lIns="91433" tIns="45700" rIns="91433" bIns="45700" anchor="t" anchorCtr="0">
            <a:noAutofit/>
          </a:bodyPr>
          <a:lstStyle/>
          <a:p>
            <a:pPr>
              <a:lnSpc>
                <a:spcPct val="90000"/>
              </a:lnSpc>
              <a:buClr>
                <a:schemeClr val="accent2"/>
              </a:buClr>
              <a:buSzPts val="1200"/>
            </a:pPr>
            <a:r>
              <a:rPr lang="en-ZA" sz="1600" b="1" dirty="0">
                <a:solidFill>
                  <a:schemeClr val="accent2"/>
                </a:solidFill>
                <a:latin typeface="Arial"/>
                <a:ea typeface="Arial"/>
                <a:cs typeface="Arial"/>
                <a:sym typeface="Arial"/>
              </a:rPr>
              <a:t>S</a:t>
            </a:r>
            <a:r>
              <a:rPr lang="en-ZA" sz="1600" b="1" dirty="0">
                <a:solidFill>
                  <a:schemeClr val="dk1"/>
                </a:solidFill>
                <a:latin typeface="Arial"/>
                <a:ea typeface="Arial"/>
                <a:cs typeface="Arial"/>
                <a:sym typeface="Arial"/>
              </a:rPr>
              <a:t>ystems &amp; </a:t>
            </a:r>
            <a:r>
              <a:rPr lang="en-ZA" sz="1600" b="1" dirty="0">
                <a:solidFill>
                  <a:schemeClr val="accent2"/>
                </a:solidFill>
                <a:latin typeface="Arial"/>
                <a:ea typeface="Arial"/>
                <a:cs typeface="Arial"/>
                <a:sym typeface="Arial"/>
              </a:rPr>
              <a:t>S</a:t>
            </a:r>
            <a:r>
              <a:rPr lang="en-ZA" sz="1600" b="1" dirty="0">
                <a:solidFill>
                  <a:schemeClr val="dk1"/>
                </a:solidFill>
                <a:latin typeface="Arial"/>
                <a:ea typeface="Arial"/>
                <a:cs typeface="Arial"/>
                <a:sym typeface="Arial"/>
              </a:rPr>
              <a:t>olutions</a:t>
            </a:r>
            <a:endParaRPr sz="1467"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C18B569-A2DE-4D17-B47C-F881F70F0CCF}"/>
              </a:ext>
            </a:extLst>
          </p:cNvPr>
          <p:cNvPicPr>
            <a:picLocks noChangeAspect="1"/>
          </p:cNvPicPr>
          <p:nvPr/>
        </p:nvPicPr>
        <p:blipFill>
          <a:blip r:embed="rId2"/>
          <a:stretch>
            <a:fillRect/>
          </a:stretch>
        </p:blipFill>
        <p:spPr>
          <a:xfrm>
            <a:off x="11079331" y="5386230"/>
            <a:ext cx="807599" cy="926364"/>
          </a:xfrm>
          <a:prstGeom prst="rect">
            <a:avLst/>
          </a:prstGeom>
        </p:spPr>
      </p:pic>
      <p:sp>
        <p:nvSpPr>
          <p:cNvPr id="7" name="Google Shape;74;p16">
            <a:extLst>
              <a:ext uri="{FF2B5EF4-FFF2-40B4-BE49-F238E27FC236}">
                <a16:creationId xmlns:a16="http://schemas.microsoft.com/office/drawing/2014/main" id="{2C404B40-1DA2-443F-A2C4-0367415D9424}"/>
              </a:ext>
            </a:extLst>
          </p:cNvPr>
          <p:cNvSpPr txBox="1">
            <a:spLocks noGrp="1"/>
          </p:cNvSpPr>
          <p:nvPr>
            <p:ph type="title"/>
          </p:nvPr>
        </p:nvSpPr>
        <p:spPr>
          <a:xfrm>
            <a:off x="2463998" y="589081"/>
            <a:ext cx="7264004" cy="569461"/>
          </a:xfrm>
          <a:prstGeom prst="rect">
            <a:avLst/>
          </a:prstGeom>
          <a:noFill/>
          <a:ln>
            <a:noFill/>
          </a:ln>
        </p:spPr>
        <p:txBody>
          <a:bodyPr spcFirstLastPara="1" wrap="square" lIns="68569" tIns="34275" rIns="68569" bIns="34275" anchor="ctr" anchorCtr="0">
            <a:noAutofit/>
          </a:bodyPr>
          <a:lstStyle/>
          <a:p>
            <a:pPr algn="ctr">
              <a:buSzPts val="3600"/>
            </a:pPr>
            <a:r>
              <a:rPr lang="en-US" sz="3600" b="1" dirty="0"/>
              <a:t>What is </a:t>
            </a:r>
            <a:r>
              <a:rPr lang="en-US" sz="3600" b="1" dirty="0" err="1"/>
              <a:t>Mitas</a:t>
            </a:r>
            <a:r>
              <a:rPr lang="en-US" sz="3600" b="1" dirty="0"/>
              <a:t> Corporation?</a:t>
            </a:r>
            <a:endParaRPr lang="en-US" sz="3600" dirty="0"/>
          </a:p>
        </p:txBody>
      </p:sp>
      <p:sp>
        <p:nvSpPr>
          <p:cNvPr id="8" name="Google Shape;75;p16">
            <a:extLst>
              <a:ext uri="{FF2B5EF4-FFF2-40B4-BE49-F238E27FC236}">
                <a16:creationId xmlns:a16="http://schemas.microsoft.com/office/drawing/2014/main" id="{2A16BC48-947A-42E6-8BF5-4753CB246409}"/>
              </a:ext>
            </a:extLst>
          </p:cNvPr>
          <p:cNvSpPr txBox="1">
            <a:spLocks noGrp="1"/>
          </p:cNvSpPr>
          <p:nvPr>
            <p:ph type="body" idx="1"/>
          </p:nvPr>
        </p:nvSpPr>
        <p:spPr>
          <a:xfrm>
            <a:off x="159797" y="1340528"/>
            <a:ext cx="11860567" cy="3317094"/>
          </a:xfrm>
          <a:prstGeom prst="rect">
            <a:avLst/>
          </a:prstGeom>
          <a:noFill/>
          <a:ln>
            <a:noFill/>
          </a:ln>
        </p:spPr>
        <p:txBody>
          <a:bodyPr spcFirstLastPara="1" wrap="square" lIns="68569" tIns="34275" rIns="68569" bIns="34275" anchor="t" anchorCtr="0">
            <a:noAutofit/>
          </a:bodyPr>
          <a:lstStyle/>
          <a:p>
            <a:pPr marL="171450" indent="-171450">
              <a:spcBef>
                <a:spcPts val="0"/>
              </a:spcBef>
              <a:buSzPts val="1800"/>
            </a:pPr>
            <a:r>
              <a:rPr lang="en-US" sz="2000" b="1" dirty="0">
                <a:solidFill>
                  <a:schemeClr val="accent2"/>
                </a:solidFill>
              </a:rPr>
              <a:t>M</a:t>
            </a:r>
            <a:r>
              <a:rPr lang="en-US" sz="2000" dirty="0"/>
              <a:t>arking, </a:t>
            </a:r>
            <a:r>
              <a:rPr lang="en-US" sz="2000" b="1" dirty="0">
                <a:solidFill>
                  <a:schemeClr val="accent2"/>
                </a:solidFill>
              </a:rPr>
              <a:t>I</a:t>
            </a:r>
            <a:r>
              <a:rPr lang="en-US" sz="2000" dirty="0"/>
              <a:t>dentification, </a:t>
            </a:r>
            <a:r>
              <a:rPr lang="en-US" sz="2000" b="1" dirty="0">
                <a:solidFill>
                  <a:schemeClr val="accent2"/>
                </a:solidFill>
              </a:rPr>
              <a:t>T</a:t>
            </a:r>
            <a:r>
              <a:rPr lang="en-US" sz="2000" dirty="0"/>
              <a:t>raceability, </a:t>
            </a:r>
            <a:r>
              <a:rPr lang="en-US" sz="2000" b="1" dirty="0">
                <a:solidFill>
                  <a:schemeClr val="accent2"/>
                </a:solidFill>
              </a:rPr>
              <a:t>A</a:t>
            </a:r>
            <a:r>
              <a:rPr lang="en-US" sz="2000" dirty="0"/>
              <a:t>utomation, </a:t>
            </a:r>
            <a:r>
              <a:rPr lang="en-US" sz="2000" b="1" dirty="0">
                <a:solidFill>
                  <a:schemeClr val="accent2"/>
                </a:solidFill>
              </a:rPr>
              <a:t>A</a:t>
            </a:r>
            <a:r>
              <a:rPr lang="en-US" sz="2000" dirty="0"/>
              <a:t>uthentication, </a:t>
            </a:r>
            <a:r>
              <a:rPr lang="en-US" sz="2000" b="1" dirty="0">
                <a:solidFill>
                  <a:schemeClr val="accent2"/>
                </a:solidFill>
              </a:rPr>
              <a:t>S</a:t>
            </a:r>
            <a:r>
              <a:rPr lang="en-US" sz="2000" dirty="0"/>
              <a:t>ystems and </a:t>
            </a:r>
            <a:r>
              <a:rPr lang="en-US" sz="2000" b="1" dirty="0">
                <a:solidFill>
                  <a:schemeClr val="accent2"/>
                </a:solidFill>
              </a:rPr>
              <a:t>S</a:t>
            </a:r>
            <a:r>
              <a:rPr lang="en-US" sz="2000" dirty="0"/>
              <a:t>olutions</a:t>
            </a:r>
          </a:p>
          <a:p>
            <a:pPr marL="171450" indent="-171450">
              <a:spcBef>
                <a:spcPts val="0"/>
              </a:spcBef>
              <a:buSzPts val="1800"/>
            </a:pPr>
            <a:r>
              <a:rPr lang="en-US" sz="2000" dirty="0"/>
              <a:t>Business made up of brand and solutions build up since 1990.</a:t>
            </a:r>
          </a:p>
          <a:p>
            <a:pPr marL="171450" indent="-171450">
              <a:spcBef>
                <a:spcPts val="0"/>
              </a:spcBef>
              <a:buSzPts val="1800"/>
            </a:pPr>
            <a:r>
              <a:rPr lang="en-US" sz="2000" dirty="0" err="1"/>
              <a:t>Mitas</a:t>
            </a:r>
            <a:r>
              <a:rPr lang="en-US" sz="2000" dirty="0"/>
              <a:t> group is the most comprehensive entity globally on marking, identification and traceability.</a:t>
            </a:r>
          </a:p>
          <a:p>
            <a:pPr marL="171450" indent="-171450">
              <a:spcBef>
                <a:spcPts val="0"/>
              </a:spcBef>
              <a:buSzPts val="1800"/>
            </a:pPr>
            <a:r>
              <a:rPr lang="en-US" sz="2000" dirty="0"/>
              <a:t>Every business that manufactures a product needs to mark and identify that product in some form or another, for reasons such as traceability, legal or regulatory compliance, consumer/client information, branding and others. </a:t>
            </a:r>
          </a:p>
          <a:p>
            <a:pPr marL="171450" indent="-171450">
              <a:spcBef>
                <a:spcPts val="0"/>
              </a:spcBef>
              <a:buSzPts val="1800"/>
            </a:pPr>
            <a:r>
              <a:rPr lang="en-US" sz="2000" dirty="0"/>
              <a:t>For non-manufacturing clients, there is the requirement to manage products, </a:t>
            </a:r>
            <a:r>
              <a:rPr lang="en-US" sz="2000" dirty="0" err="1"/>
              <a:t>organise</a:t>
            </a:r>
            <a:r>
              <a:rPr lang="en-US" sz="2000" dirty="0"/>
              <a:t> assets, and facilitate maintenance and tracking of those assets.</a:t>
            </a:r>
          </a:p>
          <a:p>
            <a:pPr marL="171450" indent="-171450">
              <a:spcBef>
                <a:spcPts val="0"/>
              </a:spcBef>
              <a:buSzPts val="1800"/>
            </a:pPr>
            <a:r>
              <a:rPr lang="en-US" sz="2000" dirty="0"/>
              <a:t>We have developed a one-stop tailored approach to track and trace solutions.</a:t>
            </a:r>
          </a:p>
          <a:p>
            <a:pPr marL="171450" indent="-85725">
              <a:spcBef>
                <a:spcPts val="750"/>
              </a:spcBef>
              <a:buSzPts val="1800"/>
              <a:buNone/>
            </a:pPr>
            <a:r>
              <a:rPr lang="en-US" sz="2000" i="1" dirty="0"/>
              <a:t>The only thing we cannot mark is air …and we are working on that!</a:t>
            </a:r>
          </a:p>
          <a:p>
            <a:pPr marL="171450" indent="-85725">
              <a:spcBef>
                <a:spcPts val="750"/>
              </a:spcBef>
              <a:buSzPts val="1800"/>
              <a:buNone/>
            </a:pPr>
            <a:endParaRPr lang="en-US" sz="1600" dirty="0"/>
          </a:p>
        </p:txBody>
      </p:sp>
      <p:pic>
        <p:nvPicPr>
          <p:cNvPr id="9" name="Google Shape;77;p16">
            <a:extLst>
              <a:ext uri="{FF2B5EF4-FFF2-40B4-BE49-F238E27FC236}">
                <a16:creationId xmlns:a16="http://schemas.microsoft.com/office/drawing/2014/main" id="{7FFE1A38-1C7E-4CA2-B6FF-E4BD6D5F2042}"/>
              </a:ext>
            </a:extLst>
          </p:cNvPr>
          <p:cNvPicPr preferRelativeResize="0"/>
          <p:nvPr/>
        </p:nvPicPr>
        <p:blipFill>
          <a:blip r:embed="rId3">
            <a:alphaModFix/>
          </a:blip>
          <a:stretch>
            <a:fillRect/>
          </a:stretch>
        </p:blipFill>
        <p:spPr>
          <a:xfrm>
            <a:off x="4732040" y="4651262"/>
            <a:ext cx="1934434" cy="1469938"/>
          </a:xfrm>
          <a:prstGeom prst="rect">
            <a:avLst/>
          </a:prstGeom>
          <a:noFill/>
          <a:ln>
            <a:noFill/>
          </a:ln>
        </p:spPr>
      </p:pic>
      <p:pic>
        <p:nvPicPr>
          <p:cNvPr id="10" name="Google Shape;80;p16">
            <a:extLst>
              <a:ext uri="{FF2B5EF4-FFF2-40B4-BE49-F238E27FC236}">
                <a16:creationId xmlns:a16="http://schemas.microsoft.com/office/drawing/2014/main" id="{B332BA69-00F0-49CA-B6CD-D5EF7815D849}"/>
              </a:ext>
            </a:extLst>
          </p:cNvPr>
          <p:cNvPicPr preferRelativeResize="0"/>
          <p:nvPr/>
        </p:nvPicPr>
        <p:blipFill>
          <a:blip r:embed="rId4">
            <a:alphaModFix/>
          </a:blip>
          <a:stretch>
            <a:fillRect/>
          </a:stretch>
        </p:blipFill>
        <p:spPr>
          <a:xfrm>
            <a:off x="6585146" y="4651260"/>
            <a:ext cx="3332784" cy="1469940"/>
          </a:xfrm>
          <a:prstGeom prst="rect">
            <a:avLst/>
          </a:prstGeom>
          <a:noFill/>
          <a:ln>
            <a:noFill/>
          </a:ln>
        </p:spPr>
      </p:pic>
      <p:pic>
        <p:nvPicPr>
          <p:cNvPr id="11" name="Google Shape;81;p16">
            <a:extLst>
              <a:ext uri="{FF2B5EF4-FFF2-40B4-BE49-F238E27FC236}">
                <a16:creationId xmlns:a16="http://schemas.microsoft.com/office/drawing/2014/main" id="{C7FE66E4-76D6-4395-ADD0-5E84BF01C269}"/>
              </a:ext>
            </a:extLst>
          </p:cNvPr>
          <p:cNvPicPr preferRelativeResize="0"/>
          <p:nvPr/>
        </p:nvPicPr>
        <p:blipFill>
          <a:blip r:embed="rId5">
            <a:alphaModFix/>
          </a:blip>
          <a:stretch>
            <a:fillRect/>
          </a:stretch>
        </p:blipFill>
        <p:spPr>
          <a:xfrm>
            <a:off x="8797297" y="4657623"/>
            <a:ext cx="2241266" cy="1469939"/>
          </a:xfrm>
          <a:prstGeom prst="rect">
            <a:avLst/>
          </a:prstGeom>
          <a:noFill/>
          <a:ln>
            <a:noFill/>
          </a:ln>
        </p:spPr>
      </p:pic>
      <p:pic>
        <p:nvPicPr>
          <p:cNvPr id="12" name="Google Shape;78;p16">
            <a:extLst>
              <a:ext uri="{FF2B5EF4-FFF2-40B4-BE49-F238E27FC236}">
                <a16:creationId xmlns:a16="http://schemas.microsoft.com/office/drawing/2014/main" id="{B1AEDD12-759D-4BAB-8788-AD79FE4C421D}"/>
              </a:ext>
            </a:extLst>
          </p:cNvPr>
          <p:cNvPicPr preferRelativeResize="0"/>
          <p:nvPr/>
        </p:nvPicPr>
        <p:blipFill>
          <a:blip r:embed="rId6">
            <a:alphaModFix/>
          </a:blip>
          <a:stretch>
            <a:fillRect/>
          </a:stretch>
        </p:blipFill>
        <p:spPr>
          <a:xfrm>
            <a:off x="2021508" y="4651260"/>
            <a:ext cx="2988358" cy="1469941"/>
          </a:xfrm>
          <a:prstGeom prst="rect">
            <a:avLst/>
          </a:prstGeom>
          <a:noFill/>
          <a:ln>
            <a:noFill/>
          </a:ln>
        </p:spPr>
      </p:pic>
      <p:pic>
        <p:nvPicPr>
          <p:cNvPr id="13" name="Google Shape;79;p16">
            <a:extLst>
              <a:ext uri="{FF2B5EF4-FFF2-40B4-BE49-F238E27FC236}">
                <a16:creationId xmlns:a16="http://schemas.microsoft.com/office/drawing/2014/main" id="{B339D22E-AB68-4403-B5DC-6AE67455D4C0}"/>
              </a:ext>
            </a:extLst>
          </p:cNvPr>
          <p:cNvPicPr preferRelativeResize="0"/>
          <p:nvPr/>
        </p:nvPicPr>
        <p:blipFill>
          <a:blip r:embed="rId7">
            <a:alphaModFix/>
          </a:blip>
          <a:stretch>
            <a:fillRect/>
          </a:stretch>
        </p:blipFill>
        <p:spPr>
          <a:xfrm>
            <a:off x="0" y="4651261"/>
            <a:ext cx="2182073" cy="1469940"/>
          </a:xfrm>
          <a:prstGeom prst="rect">
            <a:avLst/>
          </a:prstGeom>
          <a:noFill/>
          <a:ln>
            <a:noFill/>
          </a:ln>
        </p:spPr>
      </p:pic>
    </p:spTree>
    <p:extLst>
      <p:ext uri="{BB962C8B-B14F-4D97-AF65-F5344CB8AC3E}">
        <p14:creationId xmlns:p14="http://schemas.microsoft.com/office/powerpoint/2010/main" val="3553920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A7E27F0-21F2-4E17-AD38-66E0A80CD988}"/>
              </a:ext>
            </a:extLst>
          </p:cNvPr>
          <p:cNvSpPr/>
          <p:nvPr/>
        </p:nvSpPr>
        <p:spPr>
          <a:xfrm>
            <a:off x="97655" y="612844"/>
            <a:ext cx="11807300" cy="5632311"/>
          </a:xfrm>
          <a:prstGeom prst="rect">
            <a:avLst/>
          </a:prstGeom>
        </p:spPr>
        <p:txBody>
          <a:bodyPr wrap="square">
            <a:spAutoFit/>
          </a:bodyPr>
          <a:lstStyle/>
          <a:p>
            <a:pPr algn="ctr"/>
            <a:r>
              <a:rPr lang="en" sz="3600" dirty="0"/>
              <a:t>Traceability plays an important role in creating consumer confidence in product and brand. More farmers and manufactures are involved in helping consumers to connect with the journey of their food from “farm to fork”.</a:t>
            </a:r>
          </a:p>
          <a:p>
            <a:pPr algn="ctr"/>
            <a:endParaRPr lang="en" sz="3600" dirty="0"/>
          </a:p>
          <a:p>
            <a:pPr algn="ctr"/>
            <a:r>
              <a:rPr lang="en" sz="3600" dirty="0"/>
              <a:t>Through a kiosk at retail outlet</a:t>
            </a:r>
            <a:r>
              <a:rPr lang="en-ZA" sz="3600" dirty="0"/>
              <a:t>s</a:t>
            </a:r>
            <a:r>
              <a:rPr lang="en" sz="3600" dirty="0"/>
              <a:t> or a barcode scanned through a consumer’s smart phone, product technology </a:t>
            </a:r>
            <a:r>
              <a:rPr lang="en-ZA" sz="3600" dirty="0"/>
              <a:t>is </a:t>
            </a:r>
            <a:r>
              <a:rPr lang="en" sz="3600" dirty="0"/>
              <a:t>providing consumers with additional information about the </a:t>
            </a:r>
            <a:r>
              <a:rPr lang="en" sz="3600" b="1" dirty="0"/>
              <a:t>history of the product </a:t>
            </a:r>
            <a:r>
              <a:rPr lang="en" sz="3600" dirty="0"/>
              <a:t>they are about to purchase or consume. </a:t>
            </a:r>
            <a:endParaRPr lang="en-US" sz="3600" dirty="0"/>
          </a:p>
        </p:txBody>
      </p:sp>
    </p:spTree>
    <p:extLst>
      <p:ext uri="{BB962C8B-B14F-4D97-AF65-F5344CB8AC3E}">
        <p14:creationId xmlns:p14="http://schemas.microsoft.com/office/powerpoint/2010/main" val="2213548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222;p42">
            <a:extLst>
              <a:ext uri="{FF2B5EF4-FFF2-40B4-BE49-F238E27FC236}">
                <a16:creationId xmlns:a16="http://schemas.microsoft.com/office/drawing/2014/main" id="{027BC5A2-412A-48A2-AFA7-01897C632086}"/>
              </a:ext>
            </a:extLst>
          </p:cNvPr>
          <p:cNvSpPr txBox="1"/>
          <p:nvPr/>
        </p:nvSpPr>
        <p:spPr>
          <a:xfrm>
            <a:off x="-1" y="398350"/>
            <a:ext cx="8222567" cy="1386383"/>
          </a:xfrm>
          <a:prstGeom prst="rect">
            <a:avLst/>
          </a:prstGeom>
          <a:noFill/>
          <a:ln>
            <a:noFill/>
          </a:ln>
        </p:spPr>
        <p:txBody>
          <a:bodyPr spcFirstLastPara="1" wrap="square" lIns="121900" tIns="121900" rIns="121900" bIns="121900" anchor="t" anchorCtr="0">
            <a:noAutofit/>
          </a:bodyPr>
          <a:lstStyle/>
          <a:p>
            <a:r>
              <a:rPr lang="en" sz="4000" b="1" dirty="0">
                <a:latin typeface="Calibri"/>
                <a:ea typeface="Calibri"/>
                <a:cs typeface="Calibri"/>
                <a:sym typeface="Calibri"/>
              </a:rPr>
              <a:t>Traceability (direct food marking) - </a:t>
            </a:r>
            <a:endParaRPr sz="4000" b="1" dirty="0">
              <a:latin typeface="Calibri"/>
              <a:ea typeface="Calibri"/>
              <a:cs typeface="Calibri"/>
              <a:sym typeface="Calibri"/>
            </a:endParaRPr>
          </a:p>
          <a:p>
            <a:r>
              <a:rPr lang="en" sz="4000" b="1" dirty="0">
                <a:latin typeface="Calibri"/>
                <a:ea typeface="Calibri"/>
                <a:cs typeface="Calibri"/>
                <a:sym typeface="Calibri"/>
              </a:rPr>
              <a:t>Laser Marking &amp; coding (Nude Foods)</a:t>
            </a:r>
            <a:endParaRPr sz="4000" b="1" dirty="0">
              <a:latin typeface="Calibri"/>
              <a:ea typeface="Calibri"/>
              <a:cs typeface="Calibri"/>
              <a:sym typeface="Calibri"/>
            </a:endParaRPr>
          </a:p>
        </p:txBody>
      </p:sp>
      <p:sp>
        <p:nvSpPr>
          <p:cNvPr id="5" name="Google Shape;223;p42">
            <a:extLst>
              <a:ext uri="{FF2B5EF4-FFF2-40B4-BE49-F238E27FC236}">
                <a16:creationId xmlns:a16="http://schemas.microsoft.com/office/drawing/2014/main" id="{D9A55294-B80E-437E-B7B4-266F53DF2F6E}"/>
              </a:ext>
            </a:extLst>
          </p:cNvPr>
          <p:cNvSpPr txBox="1"/>
          <p:nvPr/>
        </p:nvSpPr>
        <p:spPr>
          <a:xfrm>
            <a:off x="743633" y="1784733"/>
            <a:ext cx="7205200" cy="4362800"/>
          </a:xfrm>
          <a:prstGeom prst="rect">
            <a:avLst/>
          </a:prstGeom>
          <a:noFill/>
          <a:ln>
            <a:noFill/>
          </a:ln>
        </p:spPr>
        <p:txBody>
          <a:bodyPr spcFirstLastPara="1" wrap="square" lIns="121900" tIns="121900" rIns="121900" bIns="121900" anchor="t" anchorCtr="0">
            <a:noAutofit/>
          </a:bodyPr>
          <a:lstStyle/>
          <a:p>
            <a:endParaRPr sz="2400" dirty="0">
              <a:latin typeface="Calibri"/>
              <a:ea typeface="Calibri"/>
              <a:cs typeface="Calibri"/>
              <a:sym typeface="Calibri"/>
            </a:endParaRPr>
          </a:p>
        </p:txBody>
      </p:sp>
      <p:pic>
        <p:nvPicPr>
          <p:cNvPr id="6" name="Google Shape;224;p42">
            <a:extLst>
              <a:ext uri="{FF2B5EF4-FFF2-40B4-BE49-F238E27FC236}">
                <a16:creationId xmlns:a16="http://schemas.microsoft.com/office/drawing/2014/main" id="{581EF548-9A36-494B-BF83-C1C76D813F3B}"/>
              </a:ext>
            </a:extLst>
          </p:cNvPr>
          <p:cNvPicPr preferRelativeResize="0"/>
          <p:nvPr/>
        </p:nvPicPr>
        <p:blipFill>
          <a:blip r:embed="rId3">
            <a:alphaModFix/>
          </a:blip>
          <a:stretch>
            <a:fillRect/>
          </a:stretch>
        </p:blipFill>
        <p:spPr>
          <a:xfrm>
            <a:off x="5609777" y="2085903"/>
            <a:ext cx="3836767" cy="4150228"/>
          </a:xfrm>
          <a:prstGeom prst="rect">
            <a:avLst/>
          </a:prstGeom>
          <a:noFill/>
          <a:ln>
            <a:noFill/>
          </a:ln>
        </p:spPr>
      </p:pic>
      <p:pic>
        <p:nvPicPr>
          <p:cNvPr id="7" name="Google Shape;225;p42">
            <a:extLst>
              <a:ext uri="{FF2B5EF4-FFF2-40B4-BE49-F238E27FC236}">
                <a16:creationId xmlns:a16="http://schemas.microsoft.com/office/drawing/2014/main" id="{33B4642A-C3B9-4033-9C3F-F485F462BA3F}"/>
              </a:ext>
            </a:extLst>
          </p:cNvPr>
          <p:cNvPicPr preferRelativeResize="0"/>
          <p:nvPr/>
        </p:nvPicPr>
        <p:blipFill>
          <a:blip r:embed="rId4">
            <a:alphaModFix/>
          </a:blip>
          <a:stretch>
            <a:fillRect/>
          </a:stretch>
        </p:blipFill>
        <p:spPr>
          <a:xfrm>
            <a:off x="9094159" y="544396"/>
            <a:ext cx="2902403" cy="4150199"/>
          </a:xfrm>
          <a:prstGeom prst="rect">
            <a:avLst/>
          </a:prstGeom>
          <a:noFill/>
          <a:ln>
            <a:noFill/>
          </a:ln>
        </p:spPr>
      </p:pic>
      <p:sp>
        <p:nvSpPr>
          <p:cNvPr id="8" name="Google Shape;226;p42">
            <a:extLst>
              <a:ext uri="{FF2B5EF4-FFF2-40B4-BE49-F238E27FC236}">
                <a16:creationId xmlns:a16="http://schemas.microsoft.com/office/drawing/2014/main" id="{AA240945-53CD-4EC4-9459-33F127E5118D}"/>
              </a:ext>
            </a:extLst>
          </p:cNvPr>
          <p:cNvSpPr txBox="1"/>
          <p:nvPr/>
        </p:nvSpPr>
        <p:spPr>
          <a:xfrm>
            <a:off x="0" y="1873331"/>
            <a:ext cx="5435600" cy="4362800"/>
          </a:xfrm>
          <a:prstGeom prst="rect">
            <a:avLst/>
          </a:prstGeom>
          <a:noFill/>
          <a:ln>
            <a:noFill/>
          </a:ln>
        </p:spPr>
        <p:txBody>
          <a:bodyPr spcFirstLastPara="1" wrap="square" lIns="121900" tIns="121900" rIns="121900" bIns="121900" anchor="t" anchorCtr="0">
            <a:noAutofit/>
          </a:bodyPr>
          <a:lstStyle/>
          <a:p>
            <a:r>
              <a:rPr lang="en" sz="4400" dirty="0">
                <a:latin typeface="Calibri"/>
                <a:ea typeface="Calibri"/>
                <a:cs typeface="Calibri"/>
                <a:sym typeface="Calibri"/>
              </a:rPr>
              <a:t>For various reasons,  more companies are following the trend of major supply chains, by doing away with plastic packaging.  </a:t>
            </a:r>
            <a:endParaRPr sz="4400" dirty="0">
              <a:latin typeface="Calibri"/>
              <a:ea typeface="Calibri"/>
              <a:cs typeface="Calibri"/>
              <a:sym typeface="Calibri"/>
            </a:endParaRPr>
          </a:p>
          <a:p>
            <a:endParaRPr sz="4400" dirty="0">
              <a:latin typeface="Calibri"/>
              <a:ea typeface="Calibri"/>
              <a:cs typeface="Calibri"/>
              <a:sym typeface="Calibri"/>
            </a:endParaRPr>
          </a:p>
        </p:txBody>
      </p:sp>
    </p:spTree>
    <p:extLst>
      <p:ext uri="{BB962C8B-B14F-4D97-AF65-F5344CB8AC3E}">
        <p14:creationId xmlns:p14="http://schemas.microsoft.com/office/powerpoint/2010/main" val="1782591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211;p44">
            <a:extLst>
              <a:ext uri="{FF2B5EF4-FFF2-40B4-BE49-F238E27FC236}">
                <a16:creationId xmlns:a16="http://schemas.microsoft.com/office/drawing/2014/main" id="{EAD64D38-76C3-4F2A-A43B-E9CC28C56657}"/>
              </a:ext>
            </a:extLst>
          </p:cNvPr>
          <p:cNvSpPr txBox="1">
            <a:spLocks noGrp="1"/>
          </p:cNvSpPr>
          <p:nvPr>
            <p:ph type="title"/>
          </p:nvPr>
        </p:nvSpPr>
        <p:spPr>
          <a:xfrm>
            <a:off x="279806" y="433810"/>
            <a:ext cx="6234863" cy="643402"/>
          </a:xfrm>
        </p:spPr>
        <p:txBody>
          <a:bodyPr>
            <a:normAutofit/>
          </a:bodyPr>
          <a:lstStyle/>
          <a:p>
            <a:pPr lvl="0"/>
            <a:r>
              <a:rPr lang="en-US" sz="3200" b="1" dirty="0">
                <a:solidFill>
                  <a:srgbClr val="000000"/>
                </a:solidFill>
              </a:rPr>
              <a:t>What we have done…</a:t>
            </a:r>
          </a:p>
        </p:txBody>
      </p:sp>
      <p:sp>
        <p:nvSpPr>
          <p:cNvPr id="5" name="Google Shape;211;p44">
            <a:extLst>
              <a:ext uri="{FF2B5EF4-FFF2-40B4-BE49-F238E27FC236}">
                <a16:creationId xmlns:a16="http://schemas.microsoft.com/office/drawing/2014/main" id="{0CF27961-08D1-4748-8109-4DE5094FEA5E}"/>
              </a:ext>
            </a:extLst>
          </p:cNvPr>
          <p:cNvSpPr txBox="1">
            <a:spLocks/>
          </p:cNvSpPr>
          <p:nvPr/>
        </p:nvSpPr>
        <p:spPr>
          <a:xfrm>
            <a:off x="4512977" y="500315"/>
            <a:ext cx="3369596" cy="643402"/>
          </a:xfrm>
          <a:prstGeom prst="rect">
            <a:avLst/>
          </a:prstGeom>
          <a:noFill/>
          <a:ln>
            <a:noFill/>
          </a:ln>
        </p:spPr>
        <p:txBody>
          <a:bodyPr spcFirstLastPara="1" wrap="square" lIns="68575" tIns="34275" rIns="68575" bIns="34275" anchor="ctr"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400"/>
              <a:buFont typeface="Calibri"/>
              <a:buNone/>
              <a:defRPr sz="33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lang="en-US" sz="3000" dirty="0">
              <a:solidFill>
                <a:srgbClr val="000000"/>
              </a:solidFill>
            </a:endParaRPr>
          </a:p>
        </p:txBody>
      </p:sp>
      <p:pic>
        <p:nvPicPr>
          <p:cNvPr id="6" name="Picture 5" descr="A picture containing indoor&#10;&#10;Description automatically generated">
            <a:extLst>
              <a:ext uri="{FF2B5EF4-FFF2-40B4-BE49-F238E27FC236}">
                <a16:creationId xmlns:a16="http://schemas.microsoft.com/office/drawing/2014/main" id="{C7F77F53-12BA-4E6B-9E2A-4262A82407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4154" y="3006695"/>
            <a:ext cx="3981031" cy="2985773"/>
          </a:xfrm>
          <a:prstGeom prst="rect">
            <a:avLst/>
          </a:prstGeom>
        </p:spPr>
      </p:pic>
      <p:pic>
        <p:nvPicPr>
          <p:cNvPr id="7" name="Picture 6">
            <a:extLst>
              <a:ext uri="{FF2B5EF4-FFF2-40B4-BE49-F238E27FC236}">
                <a16:creationId xmlns:a16="http://schemas.microsoft.com/office/drawing/2014/main" id="{078EDE7E-696B-41F5-95FA-9D38B3F2BF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64" y="1004241"/>
            <a:ext cx="4453705" cy="4596165"/>
          </a:xfrm>
          <a:prstGeom prst="rect">
            <a:avLst/>
          </a:prstGeom>
        </p:spPr>
      </p:pic>
      <p:pic>
        <p:nvPicPr>
          <p:cNvPr id="8" name="Picture 7">
            <a:extLst>
              <a:ext uri="{FF2B5EF4-FFF2-40B4-BE49-F238E27FC236}">
                <a16:creationId xmlns:a16="http://schemas.microsoft.com/office/drawing/2014/main" id="{57FA4BDD-6328-4B66-B019-635AA55933F6}"/>
              </a:ext>
            </a:extLst>
          </p:cNvPr>
          <p:cNvPicPr>
            <a:picLocks noChangeAspect="1"/>
          </p:cNvPicPr>
          <p:nvPr/>
        </p:nvPicPr>
        <p:blipFill>
          <a:blip r:embed="rId4"/>
          <a:stretch>
            <a:fillRect/>
          </a:stretch>
        </p:blipFill>
        <p:spPr>
          <a:xfrm>
            <a:off x="2770874" y="1057978"/>
            <a:ext cx="9237021" cy="2309255"/>
          </a:xfrm>
          <a:prstGeom prst="rect">
            <a:avLst/>
          </a:prstGeom>
        </p:spPr>
      </p:pic>
      <p:pic>
        <p:nvPicPr>
          <p:cNvPr id="9" name="Picture 8" descr="A picture containing indoor&#10;&#10;Description automatically generated">
            <a:extLst>
              <a:ext uri="{FF2B5EF4-FFF2-40B4-BE49-F238E27FC236}">
                <a16:creationId xmlns:a16="http://schemas.microsoft.com/office/drawing/2014/main" id="{4AAA8B97-71BA-4D29-A5D7-6F0D767F73EA}"/>
              </a:ext>
            </a:extLst>
          </p:cNvPr>
          <p:cNvPicPr>
            <a:picLocks noChangeAspect="1"/>
          </p:cNvPicPr>
          <p:nvPr/>
        </p:nvPicPr>
        <p:blipFill>
          <a:blip r:embed="rId5"/>
          <a:stretch>
            <a:fillRect/>
          </a:stretch>
        </p:blipFill>
        <p:spPr>
          <a:xfrm>
            <a:off x="7102140" y="3054371"/>
            <a:ext cx="4963996" cy="3303313"/>
          </a:xfrm>
          <a:prstGeom prst="rect">
            <a:avLst/>
          </a:prstGeom>
        </p:spPr>
      </p:pic>
      <p:pic>
        <p:nvPicPr>
          <p:cNvPr id="10" name="Picture 9">
            <a:extLst>
              <a:ext uri="{FF2B5EF4-FFF2-40B4-BE49-F238E27FC236}">
                <a16:creationId xmlns:a16="http://schemas.microsoft.com/office/drawing/2014/main" id="{15A82AED-04BB-41F9-88C5-50CF369F1697}"/>
              </a:ext>
            </a:extLst>
          </p:cNvPr>
          <p:cNvPicPr>
            <a:picLocks noChangeAspect="1"/>
          </p:cNvPicPr>
          <p:nvPr/>
        </p:nvPicPr>
        <p:blipFill>
          <a:blip r:embed="rId6"/>
          <a:stretch>
            <a:fillRect/>
          </a:stretch>
        </p:blipFill>
        <p:spPr>
          <a:xfrm>
            <a:off x="-47231" y="2600556"/>
            <a:ext cx="5619345" cy="3813896"/>
          </a:xfrm>
          <a:prstGeom prst="rect">
            <a:avLst/>
          </a:prstGeom>
        </p:spPr>
      </p:pic>
      <p:pic>
        <p:nvPicPr>
          <p:cNvPr id="11" name="Google Shape;149;p22">
            <a:extLst>
              <a:ext uri="{FF2B5EF4-FFF2-40B4-BE49-F238E27FC236}">
                <a16:creationId xmlns:a16="http://schemas.microsoft.com/office/drawing/2014/main" id="{9B779387-DBB9-49C7-BC58-F81733816045}"/>
              </a:ext>
            </a:extLst>
          </p:cNvPr>
          <p:cNvPicPr preferRelativeResize="0"/>
          <p:nvPr/>
        </p:nvPicPr>
        <p:blipFill rotWithShape="1">
          <a:blip r:embed="rId7">
            <a:alphaModFix/>
          </a:blip>
          <a:srcRect/>
          <a:stretch/>
        </p:blipFill>
        <p:spPr>
          <a:xfrm>
            <a:off x="3909751" y="1857503"/>
            <a:ext cx="7290731" cy="2355330"/>
          </a:xfrm>
          <a:prstGeom prst="rect">
            <a:avLst/>
          </a:prstGeom>
          <a:noFill/>
          <a:ln>
            <a:noFill/>
          </a:ln>
        </p:spPr>
      </p:pic>
      <p:pic>
        <p:nvPicPr>
          <p:cNvPr id="12" name="Google Shape;151;p22">
            <a:extLst>
              <a:ext uri="{FF2B5EF4-FFF2-40B4-BE49-F238E27FC236}">
                <a16:creationId xmlns:a16="http://schemas.microsoft.com/office/drawing/2014/main" id="{5548D6F2-C181-4D7F-A224-7D285088C865}"/>
              </a:ext>
            </a:extLst>
          </p:cNvPr>
          <p:cNvPicPr preferRelativeResize="0"/>
          <p:nvPr/>
        </p:nvPicPr>
        <p:blipFill>
          <a:blip r:embed="rId8">
            <a:alphaModFix/>
          </a:blip>
          <a:stretch>
            <a:fillRect/>
          </a:stretch>
        </p:blipFill>
        <p:spPr>
          <a:xfrm>
            <a:off x="-123998" y="1483219"/>
            <a:ext cx="5667570" cy="3638211"/>
          </a:xfrm>
          <a:prstGeom prst="rect">
            <a:avLst/>
          </a:prstGeom>
          <a:noFill/>
          <a:ln>
            <a:noFill/>
          </a:ln>
        </p:spPr>
      </p:pic>
      <p:pic>
        <p:nvPicPr>
          <p:cNvPr id="13" name="Google Shape;224;p46" descr="Food   foto 10 75">
            <a:extLst>
              <a:ext uri="{FF2B5EF4-FFF2-40B4-BE49-F238E27FC236}">
                <a16:creationId xmlns:a16="http://schemas.microsoft.com/office/drawing/2014/main" id="{BE8058A4-1A8F-4E0A-AB71-D106C5FF4693}"/>
              </a:ext>
            </a:extLst>
          </p:cNvPr>
          <p:cNvPicPr preferRelativeResize="0"/>
          <p:nvPr/>
        </p:nvPicPr>
        <p:blipFill rotWithShape="1">
          <a:blip r:embed="rId9">
            <a:alphaModFix/>
          </a:blip>
          <a:srcRect l="12488" r="9091"/>
          <a:stretch/>
        </p:blipFill>
        <p:spPr>
          <a:xfrm>
            <a:off x="4549046" y="2586423"/>
            <a:ext cx="6130162" cy="2994598"/>
          </a:xfrm>
          <a:prstGeom prst="rect">
            <a:avLst/>
          </a:prstGeom>
          <a:noFill/>
          <a:ln>
            <a:noFill/>
          </a:ln>
        </p:spPr>
      </p:pic>
      <p:pic>
        <p:nvPicPr>
          <p:cNvPr id="14" name="Picture 13" descr="A picture containing indoor, person, holding&#10;&#10;Description automatically generated">
            <a:extLst>
              <a:ext uri="{FF2B5EF4-FFF2-40B4-BE49-F238E27FC236}">
                <a16:creationId xmlns:a16="http://schemas.microsoft.com/office/drawing/2014/main" id="{04F7753A-0540-481D-9B52-680380773DC6}"/>
              </a:ext>
            </a:extLst>
          </p:cNvPr>
          <p:cNvPicPr>
            <a:picLocks noChangeAspect="1"/>
          </p:cNvPicPr>
          <p:nvPr/>
        </p:nvPicPr>
        <p:blipFill>
          <a:blip r:embed="rId10"/>
          <a:stretch>
            <a:fillRect/>
          </a:stretch>
        </p:blipFill>
        <p:spPr>
          <a:xfrm rot="5400000">
            <a:off x="-105551" y="2113091"/>
            <a:ext cx="4637424" cy="3478069"/>
          </a:xfrm>
          <a:prstGeom prst="rect">
            <a:avLst/>
          </a:prstGeom>
        </p:spPr>
      </p:pic>
      <p:pic>
        <p:nvPicPr>
          <p:cNvPr id="15" name="Picture 14" descr="A close up of a bowl of fruit&#10;&#10;Description automatically generated">
            <a:extLst>
              <a:ext uri="{FF2B5EF4-FFF2-40B4-BE49-F238E27FC236}">
                <a16:creationId xmlns:a16="http://schemas.microsoft.com/office/drawing/2014/main" id="{78E416F0-3708-4C18-9A86-FA1125CD5B1A}"/>
              </a:ext>
            </a:extLst>
          </p:cNvPr>
          <p:cNvPicPr>
            <a:picLocks noChangeAspect="1"/>
          </p:cNvPicPr>
          <p:nvPr/>
        </p:nvPicPr>
        <p:blipFill>
          <a:blip r:embed="rId11"/>
          <a:stretch>
            <a:fillRect/>
          </a:stretch>
        </p:blipFill>
        <p:spPr>
          <a:xfrm rot="5400000">
            <a:off x="7132639" y="1136948"/>
            <a:ext cx="4903240" cy="3677432"/>
          </a:xfrm>
          <a:prstGeom prst="rect">
            <a:avLst/>
          </a:prstGeom>
        </p:spPr>
      </p:pic>
      <p:pic>
        <p:nvPicPr>
          <p:cNvPr id="16" name="Picture 15" descr="A picture containing indoor, person&#10;&#10;Description automatically generated">
            <a:extLst>
              <a:ext uri="{FF2B5EF4-FFF2-40B4-BE49-F238E27FC236}">
                <a16:creationId xmlns:a16="http://schemas.microsoft.com/office/drawing/2014/main" id="{F94FAC91-DD0C-40E6-B07F-3DB523EFA196}"/>
              </a:ext>
            </a:extLst>
          </p:cNvPr>
          <p:cNvPicPr>
            <a:picLocks noChangeAspect="1"/>
          </p:cNvPicPr>
          <p:nvPr/>
        </p:nvPicPr>
        <p:blipFill>
          <a:blip r:embed="rId12"/>
          <a:stretch>
            <a:fillRect/>
          </a:stretch>
        </p:blipFill>
        <p:spPr>
          <a:xfrm rot="5400000">
            <a:off x="3224395" y="1840313"/>
            <a:ext cx="4977349" cy="3733013"/>
          </a:xfrm>
          <a:prstGeom prst="rect">
            <a:avLst/>
          </a:prstGeom>
        </p:spPr>
      </p:pic>
      <p:pic>
        <p:nvPicPr>
          <p:cNvPr id="17" name="Google Shape;150;p22">
            <a:extLst>
              <a:ext uri="{FF2B5EF4-FFF2-40B4-BE49-F238E27FC236}">
                <a16:creationId xmlns:a16="http://schemas.microsoft.com/office/drawing/2014/main" id="{E0C1F935-A0AC-4130-950F-2F8FFE5896DA}"/>
              </a:ext>
            </a:extLst>
          </p:cNvPr>
          <p:cNvPicPr preferRelativeResize="0"/>
          <p:nvPr/>
        </p:nvPicPr>
        <p:blipFill>
          <a:blip r:embed="rId13">
            <a:alphaModFix/>
          </a:blip>
          <a:stretch>
            <a:fillRect/>
          </a:stretch>
        </p:blipFill>
        <p:spPr>
          <a:xfrm>
            <a:off x="7324633" y="2723479"/>
            <a:ext cx="4442851" cy="3568050"/>
          </a:xfrm>
          <a:prstGeom prst="rect">
            <a:avLst/>
          </a:prstGeom>
          <a:noFill/>
          <a:ln>
            <a:noFill/>
          </a:ln>
        </p:spPr>
      </p:pic>
    </p:spTree>
    <p:extLst>
      <p:ext uri="{BB962C8B-B14F-4D97-AF65-F5344CB8AC3E}">
        <p14:creationId xmlns:p14="http://schemas.microsoft.com/office/powerpoint/2010/main" val="379801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4"/>
                                        </p:tgtEl>
                                      </p:cBhvr>
                                    </p:animEffect>
                                    <p:set>
                                      <p:cBhvr>
                                        <p:cTn id="27" dur="1" fill="hold">
                                          <p:stCondLst>
                                            <p:cond delay="499"/>
                                          </p:stCondLst>
                                        </p:cTn>
                                        <p:tgtEl>
                                          <p:spTgt spid="4"/>
                                        </p:tgtEl>
                                        <p:attrNameLst>
                                          <p:attrName>style.visibility</p:attrName>
                                        </p:attrNameLst>
                                      </p:cBhvr>
                                      <p:to>
                                        <p:strVal val="hidden"/>
                                      </p:to>
                                    </p:set>
                                  </p:childTnLst>
                                </p:cTn>
                              </p:par>
                            </p:childTnLst>
                          </p:cTn>
                        </p:par>
                        <p:par>
                          <p:cTn id="28" fill="hold">
                            <p:stCondLst>
                              <p:cond delay="500"/>
                            </p:stCondLst>
                            <p:childTnLst>
                              <p:par>
                                <p:cTn id="29" presetID="10" presetClass="entr" presetSubtype="0" fill="hold" grpId="0" nodeType="afterEffect" nodePh="1">
                                  <p:stCondLst>
                                    <p:cond delay="0"/>
                                  </p:stCondLst>
                                  <p:endCondLst>
                                    <p:cond evt="begin" delay="0">
                                      <p:tn val="29"/>
                                    </p:cond>
                                  </p:end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11"/>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13"/>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14"/>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5"/>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16"/>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Google Shape;214;p41">
            <a:extLst>
              <a:ext uri="{FF2B5EF4-FFF2-40B4-BE49-F238E27FC236}">
                <a16:creationId xmlns:a16="http://schemas.microsoft.com/office/drawing/2014/main" id="{DC285A22-30A2-4F01-9B27-3F041FB43C1D}"/>
              </a:ext>
            </a:extLst>
          </p:cNvPr>
          <p:cNvSpPr txBox="1"/>
          <p:nvPr/>
        </p:nvSpPr>
        <p:spPr>
          <a:xfrm>
            <a:off x="2044055" y="296412"/>
            <a:ext cx="7652400" cy="1065600"/>
          </a:xfrm>
          <a:prstGeom prst="rect">
            <a:avLst/>
          </a:prstGeom>
          <a:noFill/>
          <a:ln>
            <a:noFill/>
          </a:ln>
        </p:spPr>
        <p:txBody>
          <a:bodyPr spcFirstLastPara="1" wrap="square" lIns="121900" tIns="121900" rIns="121900" bIns="121900" anchor="t" anchorCtr="0">
            <a:noAutofit/>
          </a:bodyPr>
          <a:lstStyle/>
          <a:p>
            <a:pPr algn="ctr"/>
            <a:r>
              <a:rPr lang="en" sz="3200" b="1" dirty="0">
                <a:latin typeface="Calibri"/>
                <a:ea typeface="Calibri"/>
                <a:cs typeface="Calibri"/>
                <a:sym typeface="Calibri"/>
              </a:rPr>
              <a:t>Traceability (direct food marking) - </a:t>
            </a:r>
            <a:endParaRPr sz="3200" b="1" dirty="0">
              <a:latin typeface="Calibri"/>
              <a:ea typeface="Calibri"/>
              <a:cs typeface="Calibri"/>
              <a:sym typeface="Calibri"/>
            </a:endParaRPr>
          </a:p>
          <a:p>
            <a:pPr algn="ctr"/>
            <a:r>
              <a:rPr lang="en" sz="3200" b="1" dirty="0">
                <a:latin typeface="Calibri"/>
                <a:ea typeface="Calibri"/>
                <a:cs typeface="Calibri"/>
                <a:sym typeface="Calibri"/>
              </a:rPr>
              <a:t>Edible Resins (HAACP Food grade Ink)</a:t>
            </a:r>
            <a:endParaRPr sz="3200" b="1" dirty="0">
              <a:latin typeface="Calibri"/>
              <a:ea typeface="Calibri"/>
              <a:cs typeface="Calibri"/>
              <a:sym typeface="Calibri"/>
            </a:endParaRPr>
          </a:p>
        </p:txBody>
      </p:sp>
      <p:sp>
        <p:nvSpPr>
          <p:cNvPr id="19" name="Google Shape;215;p41">
            <a:extLst>
              <a:ext uri="{FF2B5EF4-FFF2-40B4-BE49-F238E27FC236}">
                <a16:creationId xmlns:a16="http://schemas.microsoft.com/office/drawing/2014/main" id="{575A0EF9-CC32-4593-A93F-6750ED58DA22}"/>
              </a:ext>
            </a:extLst>
          </p:cNvPr>
          <p:cNvSpPr txBox="1"/>
          <p:nvPr/>
        </p:nvSpPr>
        <p:spPr>
          <a:xfrm>
            <a:off x="-27329" y="1730579"/>
            <a:ext cx="5552800" cy="4215600"/>
          </a:xfrm>
          <a:prstGeom prst="rect">
            <a:avLst/>
          </a:prstGeom>
          <a:noFill/>
          <a:ln>
            <a:noFill/>
          </a:ln>
        </p:spPr>
        <p:txBody>
          <a:bodyPr spcFirstLastPara="1" wrap="square" lIns="121900" tIns="121900" rIns="121900" bIns="121900" anchor="t" anchorCtr="0">
            <a:noAutofit/>
          </a:bodyPr>
          <a:lstStyle/>
          <a:p>
            <a:pPr marL="609585" indent="-457189">
              <a:lnSpc>
                <a:spcPct val="80000"/>
              </a:lnSpc>
              <a:spcBef>
                <a:spcPts val="1067"/>
              </a:spcBef>
              <a:buClr>
                <a:schemeClr val="dk1"/>
              </a:buClr>
              <a:buSzPts val="1800"/>
              <a:buFont typeface="Calibri"/>
              <a:buChar char="●"/>
            </a:pPr>
            <a:r>
              <a:rPr lang="en-US" sz="2400" dirty="0">
                <a:solidFill>
                  <a:schemeClr val="dk1"/>
                </a:solidFill>
                <a:latin typeface="Calibri"/>
                <a:ea typeface="Calibri"/>
                <a:cs typeface="Calibri"/>
                <a:sym typeface="Calibri"/>
              </a:rPr>
              <a:t>Marking of fresh produce has had its challenges, especially the idea of eating “ink”</a:t>
            </a:r>
            <a:endParaRPr sz="2400" dirty="0">
              <a:solidFill>
                <a:schemeClr val="dk1"/>
              </a:solidFill>
              <a:latin typeface="Calibri"/>
              <a:ea typeface="Calibri"/>
              <a:cs typeface="Calibri"/>
              <a:sym typeface="Calibri"/>
            </a:endParaRPr>
          </a:p>
          <a:p>
            <a:pPr marL="609585">
              <a:lnSpc>
                <a:spcPct val="80000"/>
              </a:lnSpc>
              <a:spcBef>
                <a:spcPts val="1067"/>
              </a:spcBef>
            </a:pPr>
            <a:endParaRPr sz="2400" dirty="0">
              <a:solidFill>
                <a:schemeClr val="dk1"/>
              </a:solidFill>
              <a:latin typeface="Calibri"/>
              <a:ea typeface="Calibri"/>
              <a:cs typeface="Calibri"/>
              <a:sym typeface="Calibri"/>
            </a:endParaRPr>
          </a:p>
          <a:p>
            <a:pPr marL="609585" indent="-457189">
              <a:lnSpc>
                <a:spcPct val="80000"/>
              </a:lnSpc>
              <a:spcBef>
                <a:spcPts val="1067"/>
              </a:spcBef>
              <a:buClr>
                <a:schemeClr val="dk1"/>
              </a:buClr>
              <a:buSzPts val="1800"/>
              <a:buFont typeface="Calibri"/>
              <a:buChar char="●"/>
            </a:pPr>
            <a:r>
              <a:rPr lang="en" sz="2400" dirty="0">
                <a:solidFill>
                  <a:schemeClr val="dk1"/>
                </a:solidFill>
                <a:latin typeface="Calibri"/>
                <a:ea typeface="Calibri"/>
                <a:cs typeface="Calibri"/>
                <a:sym typeface="Calibri"/>
              </a:rPr>
              <a:t>Edible thermal inkjet inks offer a unique and extremely low-cost method of printing. </a:t>
            </a:r>
            <a:endParaRPr sz="2400" dirty="0">
              <a:solidFill>
                <a:schemeClr val="dk1"/>
              </a:solidFill>
              <a:latin typeface="Calibri"/>
              <a:ea typeface="Calibri"/>
              <a:cs typeface="Calibri"/>
              <a:sym typeface="Calibri"/>
            </a:endParaRPr>
          </a:p>
          <a:p>
            <a:pPr marL="609585">
              <a:lnSpc>
                <a:spcPct val="80000"/>
              </a:lnSpc>
              <a:spcBef>
                <a:spcPts val="1067"/>
              </a:spcBef>
            </a:pPr>
            <a:endParaRPr sz="2400" dirty="0">
              <a:solidFill>
                <a:schemeClr val="dk1"/>
              </a:solidFill>
              <a:latin typeface="Calibri"/>
              <a:ea typeface="Calibri"/>
              <a:cs typeface="Calibri"/>
              <a:sym typeface="Calibri"/>
            </a:endParaRPr>
          </a:p>
          <a:p>
            <a:pPr marL="609585" indent="-457189">
              <a:lnSpc>
                <a:spcPct val="80000"/>
              </a:lnSpc>
              <a:spcBef>
                <a:spcPts val="1067"/>
              </a:spcBef>
              <a:buClr>
                <a:schemeClr val="dk1"/>
              </a:buClr>
              <a:buSzPts val="1800"/>
              <a:buFont typeface="Calibri"/>
              <a:buChar char="●"/>
            </a:pPr>
            <a:r>
              <a:rPr lang="en" sz="2400" dirty="0">
                <a:solidFill>
                  <a:schemeClr val="dk1"/>
                </a:solidFill>
                <a:latin typeface="Calibri"/>
                <a:ea typeface="Calibri"/>
                <a:cs typeface="Calibri"/>
                <a:sym typeface="Calibri"/>
              </a:rPr>
              <a:t>Visible and invisible inks are the first edible inks containing FDA approved food grade solvents, resins and dyes.</a:t>
            </a:r>
            <a:endParaRPr sz="2400" dirty="0">
              <a:solidFill>
                <a:schemeClr val="dk1"/>
              </a:solidFill>
              <a:latin typeface="Calibri"/>
              <a:ea typeface="Calibri"/>
              <a:cs typeface="Calibri"/>
              <a:sym typeface="Calibri"/>
            </a:endParaRPr>
          </a:p>
        </p:txBody>
      </p:sp>
      <p:pic>
        <p:nvPicPr>
          <p:cNvPr id="20" name="Google Shape;216;p41">
            <a:extLst>
              <a:ext uri="{FF2B5EF4-FFF2-40B4-BE49-F238E27FC236}">
                <a16:creationId xmlns:a16="http://schemas.microsoft.com/office/drawing/2014/main" id="{8716C9B8-AE9F-4B1F-9553-60D3F443765F}"/>
              </a:ext>
            </a:extLst>
          </p:cNvPr>
          <p:cNvPicPr preferRelativeResize="0"/>
          <p:nvPr/>
        </p:nvPicPr>
        <p:blipFill>
          <a:blip r:embed="rId2">
            <a:alphaModFix/>
          </a:blip>
          <a:stretch>
            <a:fillRect/>
          </a:stretch>
        </p:blipFill>
        <p:spPr>
          <a:xfrm>
            <a:off x="8795435" y="3765958"/>
            <a:ext cx="2845931" cy="2495636"/>
          </a:xfrm>
          <a:prstGeom prst="rect">
            <a:avLst/>
          </a:prstGeom>
          <a:noFill/>
          <a:ln>
            <a:noFill/>
          </a:ln>
        </p:spPr>
      </p:pic>
      <p:pic>
        <p:nvPicPr>
          <p:cNvPr id="21" name="Google Shape;217;p41">
            <a:extLst>
              <a:ext uri="{FF2B5EF4-FFF2-40B4-BE49-F238E27FC236}">
                <a16:creationId xmlns:a16="http://schemas.microsoft.com/office/drawing/2014/main" id="{CB54022C-4737-41B9-B634-6DC93DBE0CF1}"/>
              </a:ext>
            </a:extLst>
          </p:cNvPr>
          <p:cNvPicPr preferRelativeResize="0"/>
          <p:nvPr/>
        </p:nvPicPr>
        <p:blipFill>
          <a:blip r:embed="rId3">
            <a:alphaModFix/>
          </a:blip>
          <a:stretch>
            <a:fillRect/>
          </a:stretch>
        </p:blipFill>
        <p:spPr>
          <a:xfrm>
            <a:off x="5870255" y="1730579"/>
            <a:ext cx="3231067" cy="2441232"/>
          </a:xfrm>
          <a:prstGeom prst="rect">
            <a:avLst/>
          </a:prstGeom>
          <a:noFill/>
          <a:ln>
            <a:noFill/>
          </a:ln>
        </p:spPr>
      </p:pic>
      <p:pic>
        <p:nvPicPr>
          <p:cNvPr id="23" name="Picture 22">
            <a:extLst>
              <a:ext uri="{FF2B5EF4-FFF2-40B4-BE49-F238E27FC236}">
                <a16:creationId xmlns:a16="http://schemas.microsoft.com/office/drawing/2014/main" id="{78AEBBC0-DDE0-411A-A685-7BCF4E46D1BB}"/>
              </a:ext>
            </a:extLst>
          </p:cNvPr>
          <p:cNvPicPr>
            <a:picLocks noChangeAspect="1"/>
          </p:cNvPicPr>
          <p:nvPr/>
        </p:nvPicPr>
        <p:blipFill>
          <a:blip r:embed="rId4"/>
          <a:stretch>
            <a:fillRect/>
          </a:stretch>
        </p:blipFill>
        <p:spPr>
          <a:xfrm>
            <a:off x="5716610" y="3363093"/>
            <a:ext cx="5924756" cy="3012738"/>
          </a:xfrm>
          <a:prstGeom prst="rect">
            <a:avLst/>
          </a:prstGeom>
        </p:spPr>
      </p:pic>
      <p:pic>
        <p:nvPicPr>
          <p:cNvPr id="24" name="Picture 23">
            <a:extLst>
              <a:ext uri="{FF2B5EF4-FFF2-40B4-BE49-F238E27FC236}">
                <a16:creationId xmlns:a16="http://schemas.microsoft.com/office/drawing/2014/main" id="{AECE8677-9C5B-4143-AE91-85A63BAA7882}"/>
              </a:ext>
            </a:extLst>
          </p:cNvPr>
          <p:cNvPicPr>
            <a:picLocks noChangeAspect="1"/>
          </p:cNvPicPr>
          <p:nvPr/>
        </p:nvPicPr>
        <p:blipFill>
          <a:blip r:embed="rId5"/>
          <a:stretch>
            <a:fillRect/>
          </a:stretch>
        </p:blipFill>
        <p:spPr>
          <a:xfrm>
            <a:off x="8014563" y="1581653"/>
            <a:ext cx="4050351" cy="4285533"/>
          </a:xfrm>
          <a:prstGeom prst="rect">
            <a:avLst/>
          </a:prstGeom>
        </p:spPr>
      </p:pic>
      <p:pic>
        <p:nvPicPr>
          <p:cNvPr id="25" name="Picture 24">
            <a:extLst>
              <a:ext uri="{FF2B5EF4-FFF2-40B4-BE49-F238E27FC236}">
                <a16:creationId xmlns:a16="http://schemas.microsoft.com/office/drawing/2014/main" id="{6F083108-B9DB-419E-BAAC-C3B2D8BE7F89}"/>
              </a:ext>
            </a:extLst>
          </p:cNvPr>
          <p:cNvPicPr>
            <a:picLocks noChangeAspect="1"/>
          </p:cNvPicPr>
          <p:nvPr/>
        </p:nvPicPr>
        <p:blipFill>
          <a:blip r:embed="rId6"/>
          <a:stretch>
            <a:fillRect/>
          </a:stretch>
        </p:blipFill>
        <p:spPr>
          <a:xfrm>
            <a:off x="5883957" y="2105336"/>
            <a:ext cx="5631817" cy="4156258"/>
          </a:xfrm>
          <a:prstGeom prst="rect">
            <a:avLst/>
          </a:prstGeom>
        </p:spPr>
      </p:pic>
      <p:pic>
        <p:nvPicPr>
          <p:cNvPr id="22" name="Picture 21">
            <a:extLst>
              <a:ext uri="{FF2B5EF4-FFF2-40B4-BE49-F238E27FC236}">
                <a16:creationId xmlns:a16="http://schemas.microsoft.com/office/drawing/2014/main" id="{3DC1160D-036B-4CE6-ADA0-BB873958F31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70255" y="3651721"/>
            <a:ext cx="4866004" cy="2327791"/>
          </a:xfrm>
          <a:prstGeom prst="rect">
            <a:avLst/>
          </a:prstGeom>
        </p:spPr>
      </p:pic>
      <p:pic>
        <p:nvPicPr>
          <p:cNvPr id="26" name="Picture 25">
            <a:extLst>
              <a:ext uri="{FF2B5EF4-FFF2-40B4-BE49-F238E27FC236}">
                <a16:creationId xmlns:a16="http://schemas.microsoft.com/office/drawing/2014/main" id="{58202880-693D-4C6A-AB44-CAF1F9E5D334}"/>
              </a:ext>
            </a:extLst>
          </p:cNvPr>
          <p:cNvPicPr>
            <a:picLocks noChangeAspect="1"/>
          </p:cNvPicPr>
          <p:nvPr/>
        </p:nvPicPr>
        <p:blipFill>
          <a:blip r:embed="rId8"/>
          <a:stretch>
            <a:fillRect/>
          </a:stretch>
        </p:blipFill>
        <p:spPr>
          <a:xfrm>
            <a:off x="7771366" y="1447772"/>
            <a:ext cx="3744408" cy="2806569"/>
          </a:xfrm>
          <a:prstGeom prst="rect">
            <a:avLst/>
          </a:prstGeom>
        </p:spPr>
      </p:pic>
    </p:spTree>
    <p:extLst>
      <p:ext uri="{BB962C8B-B14F-4D97-AF65-F5344CB8AC3E}">
        <p14:creationId xmlns:p14="http://schemas.microsoft.com/office/powerpoint/2010/main" val="2888024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mart-agriculture">
            <a:extLst>
              <a:ext uri="{FF2B5EF4-FFF2-40B4-BE49-F238E27FC236}">
                <a16:creationId xmlns:a16="http://schemas.microsoft.com/office/drawing/2014/main" id="{8114A0D5-417F-4CEA-AC36-8AD180FD56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039" r="23727" b="2"/>
          <a:stretch/>
        </p:blipFill>
        <p:spPr bwMode="auto">
          <a:xfrm>
            <a:off x="9207501" y="41588"/>
            <a:ext cx="3324334" cy="345450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
        <p:nvSpPr>
          <p:cNvPr id="5" name="Google Shape;211;p44">
            <a:extLst>
              <a:ext uri="{FF2B5EF4-FFF2-40B4-BE49-F238E27FC236}">
                <a16:creationId xmlns:a16="http://schemas.microsoft.com/office/drawing/2014/main" id="{D779AA69-3E4C-4463-940B-8F1CE2FB5B63}"/>
              </a:ext>
            </a:extLst>
          </p:cNvPr>
          <p:cNvSpPr txBox="1">
            <a:spLocks noGrp="1"/>
          </p:cNvSpPr>
          <p:nvPr>
            <p:ph type="title"/>
          </p:nvPr>
        </p:nvSpPr>
        <p:spPr>
          <a:xfrm>
            <a:off x="939800" y="471645"/>
            <a:ext cx="7797800" cy="1038938"/>
          </a:xfrm>
          <a:prstGeom prst="rect">
            <a:avLst/>
          </a:prstGeom>
        </p:spPr>
        <p:txBody>
          <a:bodyPr spcFirstLastPara="1" lIns="68575" tIns="34275" rIns="68575" bIns="34275" anchorCtr="0">
            <a:normAutofit fontScale="90000"/>
          </a:bodyPr>
          <a:lstStyle/>
          <a:p>
            <a:pPr marL="0" lvl="0" indent="0" algn="ctr" rtl="0">
              <a:spcBef>
                <a:spcPts val="0"/>
              </a:spcBef>
              <a:spcAft>
                <a:spcPts val="0"/>
              </a:spcAft>
              <a:buClr>
                <a:schemeClr val="dk1"/>
              </a:buClr>
              <a:buSzPts val="3000"/>
              <a:buFont typeface="Calibri"/>
              <a:buNone/>
            </a:pPr>
            <a:r>
              <a:rPr lang="en-US" b="1" dirty="0"/>
              <a:t>What is “Farm to Fork” traceability?</a:t>
            </a:r>
            <a:endParaRPr lang="en-US" dirty="0"/>
          </a:p>
        </p:txBody>
      </p:sp>
      <p:sp>
        <p:nvSpPr>
          <p:cNvPr id="6" name="Google Shape;212;p44">
            <a:extLst>
              <a:ext uri="{FF2B5EF4-FFF2-40B4-BE49-F238E27FC236}">
                <a16:creationId xmlns:a16="http://schemas.microsoft.com/office/drawing/2014/main" id="{A00E00F1-D8F0-4E26-A872-80E32F93FF86}"/>
              </a:ext>
            </a:extLst>
          </p:cNvPr>
          <p:cNvSpPr txBox="1">
            <a:spLocks noGrp="1"/>
          </p:cNvSpPr>
          <p:nvPr>
            <p:ph type="body" idx="1"/>
          </p:nvPr>
        </p:nvSpPr>
        <p:spPr>
          <a:xfrm>
            <a:off x="87774" y="1724165"/>
            <a:ext cx="9729325" cy="4662190"/>
          </a:xfrm>
          <a:prstGeom prst="rect">
            <a:avLst/>
          </a:prstGeom>
        </p:spPr>
        <p:txBody>
          <a:bodyPr spcFirstLastPara="1" lIns="68575" tIns="34275" rIns="68575" bIns="34275" anchor="t" anchorCtr="0">
            <a:noAutofit/>
          </a:bodyPr>
          <a:lstStyle/>
          <a:p>
            <a:pPr marL="292100" lvl="0" indent="-285750" rtl="0">
              <a:spcBef>
                <a:spcPts val="0"/>
              </a:spcBef>
              <a:spcAft>
                <a:spcPts val="0"/>
              </a:spcAft>
              <a:buClr>
                <a:schemeClr val="dk1"/>
              </a:buClr>
              <a:buSzPts val="1500"/>
              <a:buFont typeface="Arial" panose="020B0604020202020204" pitchFamily="34" charset="0"/>
              <a:buChar char="•"/>
            </a:pPr>
            <a:r>
              <a:rPr lang="en-US" sz="2000" dirty="0">
                <a:latin typeface="Calibri" panose="020F0502020204030204" pitchFamily="34" charset="0"/>
                <a:cs typeface="Calibri" panose="020F0502020204030204" pitchFamily="34" charset="0"/>
              </a:rPr>
              <a:t>Traceability is the ability to trace the history, application or location of an item by recorded identifications.</a:t>
            </a:r>
          </a:p>
          <a:p>
            <a:pPr marL="292100" lvl="0" indent="-285750" rtl="0">
              <a:spcBef>
                <a:spcPts val="800"/>
              </a:spcBef>
              <a:spcAft>
                <a:spcPts val="0"/>
              </a:spcAft>
              <a:buClr>
                <a:schemeClr val="dk1"/>
              </a:buClr>
              <a:buSzPts val="1500"/>
              <a:buFont typeface="Arial" panose="020B0604020202020204" pitchFamily="34" charset="0"/>
              <a:buChar char="•"/>
            </a:pPr>
            <a:r>
              <a:rPr lang="en-US" sz="2000" dirty="0">
                <a:latin typeface="Calibri" panose="020F0502020204030204" pitchFamily="34" charset="0"/>
                <a:cs typeface="Calibri" panose="020F0502020204030204" pitchFamily="34" charset="0"/>
              </a:rPr>
              <a:t>“Farm to Fork” traceability means the ability to trace any food, feed, food-producing animal or substance that will be used for consumption, through all stages of production, processing and distribution.</a:t>
            </a:r>
          </a:p>
          <a:p>
            <a:pPr marL="292100" lvl="0" indent="-285750" rtl="0">
              <a:spcBef>
                <a:spcPts val="800"/>
              </a:spcBef>
              <a:spcAft>
                <a:spcPts val="0"/>
              </a:spcAft>
              <a:buClr>
                <a:schemeClr val="dk1"/>
              </a:buClr>
              <a:buSzPts val="1500"/>
              <a:buFont typeface="Arial" panose="020B0604020202020204" pitchFamily="34" charset="0"/>
              <a:buChar char="•"/>
            </a:pPr>
            <a:r>
              <a:rPr lang="en-US" sz="2000" dirty="0">
                <a:latin typeface="Calibri" panose="020F0502020204030204" pitchFamily="34" charset="0"/>
                <a:cs typeface="Calibri" panose="020F0502020204030204" pitchFamily="34" charset="0"/>
              </a:rPr>
              <a:t>The technical definition of food traceability relates to the ability to follow the flow of a product and there ingredients forward or backward through the supply chain.</a:t>
            </a:r>
          </a:p>
          <a:p>
            <a:pPr marL="292100" lvl="0" indent="-285750" rtl="0">
              <a:spcBef>
                <a:spcPts val="800"/>
              </a:spcBef>
              <a:spcAft>
                <a:spcPts val="0"/>
              </a:spcAft>
              <a:buClr>
                <a:schemeClr val="dk1"/>
              </a:buClr>
              <a:buSzPts val="1500"/>
              <a:buFont typeface="Arial" panose="020B0604020202020204" pitchFamily="34" charset="0"/>
              <a:buChar char="•"/>
            </a:pPr>
            <a:r>
              <a:rPr lang="en-US" sz="2000" dirty="0">
                <a:latin typeface="Calibri" panose="020F0502020204030204" pitchFamily="34" charset="0"/>
                <a:cs typeface="Calibri" panose="020F0502020204030204" pitchFamily="34" charset="0"/>
              </a:rPr>
              <a:t>Records associated with traceability:</a:t>
            </a:r>
          </a:p>
          <a:p>
            <a:pPr marL="635000" lvl="1" indent="-171450">
              <a:spcBef>
                <a:spcPts val="800"/>
              </a:spcBef>
              <a:buSzPts val="1500"/>
              <a:buFont typeface="Arial" panose="020B0604020202020204" pitchFamily="34" charset="0"/>
              <a:buChar char="•"/>
            </a:pPr>
            <a:r>
              <a:rPr lang="en-US" sz="2000" dirty="0">
                <a:latin typeface="Calibri" panose="020F0502020204030204" pitchFamily="34" charset="0"/>
                <a:cs typeface="Calibri" panose="020F0502020204030204" pitchFamily="34" charset="0"/>
              </a:rPr>
              <a:t>How many cases were distributed on a certain time/day</a:t>
            </a:r>
          </a:p>
          <a:p>
            <a:pPr marL="635000" lvl="1" indent="-171450">
              <a:spcBef>
                <a:spcPts val="800"/>
              </a:spcBef>
              <a:buSzPts val="1500"/>
              <a:buFont typeface="Arial" panose="020B0604020202020204" pitchFamily="34" charset="0"/>
              <a:buChar char="•"/>
            </a:pPr>
            <a:r>
              <a:rPr lang="en-US" sz="2000" dirty="0">
                <a:latin typeface="Calibri" panose="020F0502020204030204" pitchFamily="34" charset="0"/>
                <a:cs typeface="Calibri" panose="020F0502020204030204" pitchFamily="34" charset="0"/>
              </a:rPr>
              <a:t>Farm of origin and growing, harvesting or production conditions </a:t>
            </a:r>
          </a:p>
          <a:p>
            <a:pPr marL="292100" lvl="0" indent="-285750" rtl="0">
              <a:spcBef>
                <a:spcPts val="800"/>
              </a:spcBef>
              <a:spcAft>
                <a:spcPts val="0"/>
              </a:spcAft>
              <a:buClr>
                <a:schemeClr val="dk1"/>
              </a:buClr>
              <a:buSzPts val="1500"/>
              <a:buFont typeface="Arial" panose="020B0604020202020204" pitchFamily="34" charset="0"/>
              <a:buChar char="•"/>
            </a:pPr>
            <a:r>
              <a:rPr lang="en-US" sz="2000" dirty="0">
                <a:latin typeface="Calibri" panose="020F0502020204030204" pitchFamily="34" charset="0"/>
                <a:cs typeface="Calibri" panose="020F0502020204030204" pitchFamily="34" charset="0"/>
              </a:rPr>
              <a:t>Farmers, food processors and consumers are turning to the technology and internet solutions for </a:t>
            </a:r>
            <a:r>
              <a:rPr lang="en-US" sz="2000" b="1" dirty="0">
                <a:latin typeface="Calibri" panose="020F0502020204030204" pitchFamily="34" charset="0"/>
                <a:cs typeface="Calibri" panose="020F0502020204030204" pitchFamily="34" charset="0"/>
              </a:rPr>
              <a:t>traceability</a:t>
            </a:r>
            <a:r>
              <a:rPr lang="en-US" sz="2000" dirty="0">
                <a:latin typeface="Calibri" panose="020F0502020204030204" pitchFamily="34" charset="0"/>
                <a:cs typeface="Calibri" panose="020F0502020204030204" pitchFamily="34" charset="0"/>
              </a:rPr>
              <a:t> and </a:t>
            </a:r>
            <a:r>
              <a:rPr lang="en-US" sz="2000" b="1" dirty="0">
                <a:latin typeface="Calibri" panose="020F0502020204030204" pitchFamily="34" charset="0"/>
                <a:cs typeface="Calibri" panose="020F0502020204030204" pitchFamily="34" charset="0"/>
              </a:rPr>
              <a:t>visibility</a:t>
            </a:r>
            <a:r>
              <a:rPr lang="en-US" sz="2000" dirty="0">
                <a:latin typeface="Calibri" panose="020F0502020204030204" pitchFamily="34" charset="0"/>
                <a:cs typeface="Calibri" panose="020F0502020204030204" pitchFamily="34" charset="0"/>
              </a:rPr>
              <a:t> in the food chain. </a:t>
            </a:r>
          </a:p>
          <a:p>
            <a:pPr marL="292100" lvl="0" indent="-285750" rtl="0">
              <a:spcBef>
                <a:spcPts val="800"/>
              </a:spcBef>
              <a:spcAft>
                <a:spcPts val="0"/>
              </a:spcAft>
              <a:buClr>
                <a:schemeClr val="dk1"/>
              </a:buClr>
              <a:buSzPts val="1500"/>
              <a:buFont typeface="Arial" panose="020B0604020202020204" pitchFamily="34" charset="0"/>
              <a:buChar char="•"/>
            </a:pPr>
            <a:r>
              <a:rPr lang="en-US" sz="2000" b="1" dirty="0">
                <a:latin typeface="Calibri" panose="020F0502020204030204" pitchFamily="34" charset="0"/>
                <a:cs typeface="Calibri" panose="020F0502020204030204" pitchFamily="34" charset="0"/>
              </a:rPr>
              <a:t>However IoT is starting to play a major role in recording and real time reporting of the CONDITIONS a product goes through from farm to fork.</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23369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2">
            <a:extLst>
              <a:ext uri="{FF2B5EF4-FFF2-40B4-BE49-F238E27FC236}">
                <a16:creationId xmlns:a16="http://schemas.microsoft.com/office/drawing/2014/main" id="{DA55FB27-3F21-1344-9D4E-AD1B6EA0C60A}"/>
              </a:ext>
            </a:extLst>
          </p:cNvPr>
          <p:cNvSpPr>
            <a:spLocks noGrp="1" noChangeArrowheads="1"/>
          </p:cNvSpPr>
          <p:nvPr>
            <p:ph type="title"/>
          </p:nvPr>
        </p:nvSpPr>
        <p:spPr>
          <a:xfrm>
            <a:off x="1257300" y="1733550"/>
            <a:ext cx="10520363" cy="1008063"/>
          </a:xfrm>
        </p:spPr>
        <p:txBody>
          <a:bodyPr/>
          <a:lstStyle/>
          <a:p>
            <a:pPr eaLnBrk="1" hangingPunct="1"/>
            <a:r>
              <a:rPr lang="en-US" altLang="en-US" sz="2800" b="1" dirty="0" err="1"/>
              <a:t>SafeTraces</a:t>
            </a:r>
            <a:r>
              <a:rPr lang="en-US" altLang="en-US" sz="2800" b="1" dirty="0"/>
              <a:t>: Trace the Food, Not the Packaging</a:t>
            </a:r>
          </a:p>
        </p:txBody>
      </p:sp>
      <p:pic>
        <p:nvPicPr>
          <p:cNvPr id="4" name="Picture 3">
            <a:extLst>
              <a:ext uri="{FF2B5EF4-FFF2-40B4-BE49-F238E27FC236}">
                <a16:creationId xmlns:a16="http://schemas.microsoft.com/office/drawing/2014/main" id="{DFA484FF-BBC6-4F6D-ABB4-F6C3465AC9AD}"/>
              </a:ext>
            </a:extLst>
          </p:cNvPr>
          <p:cNvPicPr>
            <a:picLocks noChangeAspect="1"/>
          </p:cNvPicPr>
          <p:nvPr/>
        </p:nvPicPr>
        <p:blipFill>
          <a:blip r:embed="rId3"/>
          <a:stretch>
            <a:fillRect/>
          </a:stretch>
        </p:blipFill>
        <p:spPr>
          <a:xfrm>
            <a:off x="10873211" y="268732"/>
            <a:ext cx="1233189" cy="1418766"/>
          </a:xfrm>
          <a:prstGeom prst="rect">
            <a:avLst/>
          </a:prstGeom>
        </p:spPr>
      </p:pic>
    </p:spTree>
    <p:extLst>
      <p:ext uri="{BB962C8B-B14F-4D97-AF65-F5344CB8AC3E}">
        <p14:creationId xmlns:p14="http://schemas.microsoft.com/office/powerpoint/2010/main" val="3485621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Content Placeholder 4" descr="trash.jpg">
            <a:extLst>
              <a:ext uri="{FF2B5EF4-FFF2-40B4-BE49-F238E27FC236}">
                <a16:creationId xmlns:a16="http://schemas.microsoft.com/office/drawing/2014/main" id="{004A71EA-3CB9-E74E-B6D5-1F0960E00E37}"/>
              </a:ext>
            </a:extLst>
          </p:cNvPr>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12700"/>
            <a:ext cx="124285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982C502B-5465-3144-82A5-65A23FF9886A}"/>
              </a:ext>
            </a:extLst>
          </p:cNvPr>
          <p:cNvSpPr>
            <a:spLocks noGrp="1"/>
          </p:cNvSpPr>
          <p:nvPr>
            <p:ph type="sldNum" sz="quarter" idx="12"/>
          </p:nvPr>
        </p:nvSpPr>
        <p:spPr>
          <a:xfrm>
            <a:off x="10655300" y="6356350"/>
            <a:ext cx="698500" cy="365125"/>
          </a:xfrm>
        </p:spPr>
        <p:txBody>
          <a:bodyPr/>
          <a:lstStyle/>
          <a:p>
            <a:pPr>
              <a:defRPr/>
            </a:pPr>
            <a:fld id="{00FC7EA9-1091-0C49-A98C-E80635084E2C}" type="slidenum">
              <a:rPr lang="en-US" smtClean="0"/>
              <a:pPr>
                <a:defRPr/>
              </a:pPr>
              <a:t>9</a:t>
            </a:fld>
            <a:endParaRPr lang="en-US" dirty="0"/>
          </a:p>
        </p:txBody>
      </p:sp>
    </p:spTree>
    <p:extLst>
      <p:ext uri="{BB962C8B-B14F-4D97-AF65-F5344CB8AC3E}">
        <p14:creationId xmlns:p14="http://schemas.microsoft.com/office/powerpoint/2010/main" val="2419215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2AEA62C-63CE-8F43-B742-A91219AB6754}"/>
              </a:ext>
            </a:extLst>
          </p:cNvPr>
          <p:cNvSpPr txBox="1">
            <a:spLocks/>
          </p:cNvSpPr>
          <p:nvPr/>
        </p:nvSpPr>
        <p:spPr>
          <a:xfrm>
            <a:off x="17509" y="494597"/>
            <a:ext cx="9080434" cy="562481"/>
          </a:xfrm>
          <a:prstGeom prst="rect">
            <a:avLst/>
          </a:prstGeom>
        </p:spPr>
        <p:txBody>
          <a:bodyPr/>
          <a:lstStyle>
            <a:lvl1pPr algn="l" rtl="0" eaLnBrk="0" fontAlgn="base" hangingPunct="0">
              <a:lnSpc>
                <a:spcPct val="90000"/>
              </a:lnSpc>
              <a:spcBef>
                <a:spcPct val="0"/>
              </a:spcBef>
              <a:spcAft>
                <a:spcPct val="0"/>
              </a:spcAft>
              <a:defRPr sz="3200" kern="1200">
                <a:solidFill>
                  <a:schemeClr val="bg2"/>
                </a:solidFill>
                <a:latin typeface="+mj-lt"/>
                <a:ea typeface="+mj-ea"/>
                <a:cs typeface="+mj-cs"/>
              </a:defRPr>
            </a:lvl1pPr>
            <a:lvl2pPr algn="l" rtl="0" eaLnBrk="0" fontAlgn="base" hangingPunct="0">
              <a:lnSpc>
                <a:spcPct val="90000"/>
              </a:lnSpc>
              <a:spcBef>
                <a:spcPct val="0"/>
              </a:spcBef>
              <a:spcAft>
                <a:spcPct val="0"/>
              </a:spcAft>
              <a:defRPr sz="3200">
                <a:solidFill>
                  <a:schemeClr val="bg2"/>
                </a:solidFill>
                <a:latin typeface="Century Gothic" panose="020B0502020202020204" pitchFamily="34" charset="0"/>
              </a:defRPr>
            </a:lvl2pPr>
            <a:lvl3pPr algn="l" rtl="0" eaLnBrk="0" fontAlgn="base" hangingPunct="0">
              <a:lnSpc>
                <a:spcPct val="90000"/>
              </a:lnSpc>
              <a:spcBef>
                <a:spcPct val="0"/>
              </a:spcBef>
              <a:spcAft>
                <a:spcPct val="0"/>
              </a:spcAft>
              <a:defRPr sz="3200">
                <a:solidFill>
                  <a:schemeClr val="bg2"/>
                </a:solidFill>
                <a:latin typeface="Century Gothic" panose="020B0502020202020204" pitchFamily="34" charset="0"/>
              </a:defRPr>
            </a:lvl3pPr>
            <a:lvl4pPr algn="l" rtl="0" eaLnBrk="0" fontAlgn="base" hangingPunct="0">
              <a:lnSpc>
                <a:spcPct val="90000"/>
              </a:lnSpc>
              <a:spcBef>
                <a:spcPct val="0"/>
              </a:spcBef>
              <a:spcAft>
                <a:spcPct val="0"/>
              </a:spcAft>
              <a:defRPr sz="3200">
                <a:solidFill>
                  <a:schemeClr val="bg2"/>
                </a:solidFill>
                <a:latin typeface="Century Gothic" panose="020B0502020202020204" pitchFamily="34" charset="0"/>
              </a:defRPr>
            </a:lvl4pPr>
            <a:lvl5pPr algn="l" rtl="0" eaLnBrk="0" fontAlgn="base" hangingPunct="0">
              <a:lnSpc>
                <a:spcPct val="90000"/>
              </a:lnSpc>
              <a:spcBef>
                <a:spcPct val="0"/>
              </a:spcBef>
              <a:spcAft>
                <a:spcPct val="0"/>
              </a:spcAft>
              <a:defRPr sz="3200">
                <a:solidFill>
                  <a:schemeClr val="bg2"/>
                </a:solidFill>
                <a:latin typeface="Century Gothic" panose="020B0502020202020204" pitchFamily="34" charset="0"/>
              </a:defRPr>
            </a:lvl5pPr>
            <a:lvl6pPr marL="457200" algn="l" rtl="0" fontAlgn="base">
              <a:lnSpc>
                <a:spcPct val="90000"/>
              </a:lnSpc>
              <a:spcBef>
                <a:spcPct val="0"/>
              </a:spcBef>
              <a:spcAft>
                <a:spcPct val="0"/>
              </a:spcAft>
              <a:defRPr sz="3200">
                <a:solidFill>
                  <a:schemeClr val="bg2"/>
                </a:solidFill>
                <a:latin typeface="Century Gothic" panose="020B0502020202020204" pitchFamily="34" charset="0"/>
              </a:defRPr>
            </a:lvl6pPr>
            <a:lvl7pPr marL="914400" algn="l" rtl="0" fontAlgn="base">
              <a:lnSpc>
                <a:spcPct val="90000"/>
              </a:lnSpc>
              <a:spcBef>
                <a:spcPct val="0"/>
              </a:spcBef>
              <a:spcAft>
                <a:spcPct val="0"/>
              </a:spcAft>
              <a:defRPr sz="3200">
                <a:solidFill>
                  <a:schemeClr val="bg2"/>
                </a:solidFill>
                <a:latin typeface="Century Gothic" panose="020B0502020202020204" pitchFamily="34" charset="0"/>
              </a:defRPr>
            </a:lvl7pPr>
            <a:lvl8pPr marL="1371600" algn="l" rtl="0" fontAlgn="base">
              <a:lnSpc>
                <a:spcPct val="90000"/>
              </a:lnSpc>
              <a:spcBef>
                <a:spcPct val="0"/>
              </a:spcBef>
              <a:spcAft>
                <a:spcPct val="0"/>
              </a:spcAft>
              <a:defRPr sz="3200">
                <a:solidFill>
                  <a:schemeClr val="bg2"/>
                </a:solidFill>
                <a:latin typeface="Century Gothic" panose="020B0502020202020204" pitchFamily="34" charset="0"/>
              </a:defRPr>
            </a:lvl8pPr>
            <a:lvl9pPr marL="1828800" algn="l" rtl="0" fontAlgn="base">
              <a:lnSpc>
                <a:spcPct val="90000"/>
              </a:lnSpc>
              <a:spcBef>
                <a:spcPct val="0"/>
              </a:spcBef>
              <a:spcAft>
                <a:spcPct val="0"/>
              </a:spcAft>
              <a:defRPr sz="3200">
                <a:solidFill>
                  <a:schemeClr val="bg2"/>
                </a:solidFill>
                <a:latin typeface="Century Gothic" panose="020B0502020202020204" pitchFamily="34" charset="0"/>
              </a:defRPr>
            </a:lvl9pPr>
          </a:lstStyle>
          <a:p>
            <a:r>
              <a:rPr lang="en-US" sz="2800" dirty="0"/>
              <a:t>Source Assurance Pressures Are Rising</a:t>
            </a:r>
          </a:p>
        </p:txBody>
      </p:sp>
      <p:cxnSp>
        <p:nvCxnSpPr>
          <p:cNvPr id="8" name="Straight Connector 7">
            <a:extLst>
              <a:ext uri="{FF2B5EF4-FFF2-40B4-BE49-F238E27FC236}">
                <a16:creationId xmlns:a16="http://schemas.microsoft.com/office/drawing/2014/main" id="{0BD4914E-693C-3F4F-A0C9-91BE6C0DDFA8}"/>
              </a:ext>
            </a:extLst>
          </p:cNvPr>
          <p:cNvCxnSpPr>
            <a:cxnSpLocks/>
          </p:cNvCxnSpPr>
          <p:nvPr/>
        </p:nvCxnSpPr>
        <p:spPr>
          <a:xfrm flipH="1">
            <a:off x="6081310" y="1187450"/>
            <a:ext cx="6" cy="5088593"/>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BD4780A-46F6-C04F-8478-9A49716450B4}"/>
              </a:ext>
            </a:extLst>
          </p:cNvPr>
          <p:cNvCxnSpPr>
            <a:cxnSpLocks/>
          </p:cNvCxnSpPr>
          <p:nvPr/>
        </p:nvCxnSpPr>
        <p:spPr>
          <a:xfrm>
            <a:off x="228599" y="3727449"/>
            <a:ext cx="11507251" cy="0"/>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D768DE11-DAF3-E441-840B-82032DF0411C}"/>
              </a:ext>
            </a:extLst>
          </p:cNvPr>
          <p:cNvSpPr txBox="1"/>
          <p:nvPr/>
        </p:nvSpPr>
        <p:spPr>
          <a:xfrm>
            <a:off x="6312076" y="1187450"/>
            <a:ext cx="4752164" cy="369332"/>
          </a:xfrm>
          <a:prstGeom prst="rect">
            <a:avLst/>
          </a:prstGeom>
          <a:noFill/>
        </p:spPr>
        <p:txBody>
          <a:bodyPr wrap="square" rtlCol="0">
            <a:spAutoFit/>
          </a:bodyPr>
          <a:lstStyle/>
          <a:p>
            <a:r>
              <a:rPr lang="en-US" b="1" dirty="0"/>
              <a:t>Rising Financial and Reputational Risk</a:t>
            </a:r>
          </a:p>
        </p:txBody>
      </p:sp>
      <p:sp>
        <p:nvSpPr>
          <p:cNvPr id="19" name="TextBox 18">
            <a:extLst>
              <a:ext uri="{FF2B5EF4-FFF2-40B4-BE49-F238E27FC236}">
                <a16:creationId xmlns:a16="http://schemas.microsoft.com/office/drawing/2014/main" id="{DF59B619-1D63-7541-BF5B-7D133EA89CB7}"/>
              </a:ext>
            </a:extLst>
          </p:cNvPr>
          <p:cNvSpPr txBox="1"/>
          <p:nvPr/>
        </p:nvSpPr>
        <p:spPr>
          <a:xfrm>
            <a:off x="7315206" y="3857110"/>
            <a:ext cx="2989978" cy="369332"/>
          </a:xfrm>
          <a:prstGeom prst="rect">
            <a:avLst/>
          </a:prstGeom>
          <a:noFill/>
        </p:spPr>
        <p:txBody>
          <a:bodyPr wrap="square" rtlCol="0">
            <a:spAutoFit/>
          </a:bodyPr>
          <a:lstStyle/>
          <a:p>
            <a:pPr algn="ctr"/>
            <a:r>
              <a:rPr lang="en-US" b="1" dirty="0"/>
              <a:t>Rising Regulation </a:t>
            </a:r>
          </a:p>
        </p:txBody>
      </p:sp>
      <p:sp>
        <p:nvSpPr>
          <p:cNvPr id="20" name="TextBox 19">
            <a:extLst>
              <a:ext uri="{FF2B5EF4-FFF2-40B4-BE49-F238E27FC236}">
                <a16:creationId xmlns:a16="http://schemas.microsoft.com/office/drawing/2014/main" id="{0D9C1F7E-CC14-EE4D-BC60-55E54A820A5D}"/>
              </a:ext>
            </a:extLst>
          </p:cNvPr>
          <p:cNvSpPr txBox="1"/>
          <p:nvPr/>
        </p:nvSpPr>
        <p:spPr>
          <a:xfrm>
            <a:off x="1600218" y="3858144"/>
            <a:ext cx="2852267" cy="369332"/>
          </a:xfrm>
          <a:prstGeom prst="rect">
            <a:avLst/>
          </a:prstGeom>
          <a:noFill/>
        </p:spPr>
        <p:txBody>
          <a:bodyPr wrap="square" rtlCol="0">
            <a:spAutoFit/>
          </a:bodyPr>
          <a:lstStyle/>
          <a:p>
            <a:pPr algn="ctr"/>
            <a:r>
              <a:rPr lang="en-US" b="1" dirty="0"/>
              <a:t>Rising Competition</a:t>
            </a:r>
          </a:p>
        </p:txBody>
      </p:sp>
      <p:sp>
        <p:nvSpPr>
          <p:cNvPr id="12" name="TextBox 11">
            <a:extLst>
              <a:ext uri="{FF2B5EF4-FFF2-40B4-BE49-F238E27FC236}">
                <a16:creationId xmlns:a16="http://schemas.microsoft.com/office/drawing/2014/main" id="{9311A8C9-DC95-284A-81D3-198E4FA175C7}"/>
              </a:ext>
            </a:extLst>
          </p:cNvPr>
          <p:cNvSpPr txBox="1"/>
          <p:nvPr/>
        </p:nvSpPr>
        <p:spPr>
          <a:xfrm>
            <a:off x="6327329" y="1755061"/>
            <a:ext cx="5408521" cy="1569660"/>
          </a:xfrm>
          <a:prstGeom prst="rect">
            <a:avLst/>
          </a:prstGeom>
          <a:noFill/>
        </p:spPr>
        <p:txBody>
          <a:bodyPr wrap="square" rtlCol="0">
            <a:spAutoFit/>
          </a:bodyPr>
          <a:lstStyle/>
          <a:p>
            <a:pPr marL="285750" indent="-285750">
              <a:buFont typeface="Wingdings" pitchFamily="2" charset="2"/>
              <a:buChar char="q"/>
            </a:pPr>
            <a:r>
              <a:rPr lang="en-US" sz="1600" dirty="0"/>
              <a:t>~ 700 annual food-related recalls</a:t>
            </a:r>
          </a:p>
          <a:p>
            <a:pPr marL="285750" indent="-285750">
              <a:buFont typeface="Wingdings" pitchFamily="2" charset="2"/>
              <a:buChar char="q"/>
            </a:pPr>
            <a:endParaRPr lang="en-US" sz="1600" dirty="0"/>
          </a:p>
          <a:p>
            <a:pPr marL="285750" indent="-285750">
              <a:buFont typeface="Wingdings" pitchFamily="2" charset="2"/>
              <a:buChar char="q"/>
            </a:pPr>
            <a:r>
              <a:rPr lang="en-US" sz="1600" dirty="0"/>
              <a:t>&gt; $10B annual food recall costs </a:t>
            </a:r>
          </a:p>
          <a:p>
            <a:pPr marL="285750" indent="-285750">
              <a:buFont typeface="Wingdings" pitchFamily="2" charset="2"/>
              <a:buChar char="q"/>
            </a:pPr>
            <a:endParaRPr lang="en-US" sz="1600" dirty="0"/>
          </a:p>
          <a:p>
            <a:pPr marL="285750" indent="-285750">
              <a:buFont typeface="Wingdings" pitchFamily="2" charset="2"/>
              <a:buChar char="q"/>
            </a:pPr>
            <a:r>
              <a:rPr lang="en-US" sz="1600" dirty="0"/>
              <a:t>~ $10M average cost per food recall</a:t>
            </a:r>
          </a:p>
          <a:p>
            <a:pPr marL="285750" indent="-285750">
              <a:buFont typeface="Wingdings" pitchFamily="2" charset="2"/>
              <a:buChar char="q"/>
            </a:pPr>
            <a:endParaRPr lang="en-US" sz="1600" dirty="0">
              <a:solidFill>
                <a:srgbClr val="FF0000"/>
              </a:solidFill>
            </a:endParaRPr>
          </a:p>
        </p:txBody>
      </p:sp>
      <p:sp>
        <p:nvSpPr>
          <p:cNvPr id="14" name="TextBox 13">
            <a:extLst>
              <a:ext uri="{FF2B5EF4-FFF2-40B4-BE49-F238E27FC236}">
                <a16:creationId xmlns:a16="http://schemas.microsoft.com/office/drawing/2014/main" id="{1B7272BF-F016-BC4A-A574-C22227899971}"/>
              </a:ext>
            </a:extLst>
          </p:cNvPr>
          <p:cNvSpPr txBox="1"/>
          <p:nvPr/>
        </p:nvSpPr>
        <p:spPr>
          <a:xfrm>
            <a:off x="6261883" y="4453899"/>
            <a:ext cx="5672120" cy="1323439"/>
          </a:xfrm>
          <a:prstGeom prst="rect">
            <a:avLst/>
          </a:prstGeom>
          <a:noFill/>
        </p:spPr>
        <p:txBody>
          <a:bodyPr wrap="square" rtlCol="0">
            <a:spAutoFit/>
          </a:bodyPr>
          <a:lstStyle/>
          <a:p>
            <a:r>
              <a:rPr lang="en-US" sz="1600" dirty="0"/>
              <a:t>“We must embrace new innovations to improve our ability to secure the food supply chain and engage in more effective tracking and tracing of food from farm to fork. </a:t>
            </a:r>
            <a:r>
              <a:rPr lang="en-US" sz="1600" i="1" dirty="0"/>
              <a:t>” </a:t>
            </a:r>
          </a:p>
          <a:p>
            <a:r>
              <a:rPr lang="en-US" sz="1600" i="1" dirty="0"/>
              <a:t>	                Dr. Scott Gottlieb, FDA Commissioner </a:t>
            </a:r>
            <a:endParaRPr lang="en-US" sz="1600" i="1" dirty="0">
              <a:solidFill>
                <a:srgbClr val="FF0000"/>
              </a:solidFill>
            </a:endParaRPr>
          </a:p>
        </p:txBody>
      </p:sp>
      <p:sp>
        <p:nvSpPr>
          <p:cNvPr id="10" name="TextBox 9">
            <a:extLst>
              <a:ext uri="{FF2B5EF4-FFF2-40B4-BE49-F238E27FC236}">
                <a16:creationId xmlns:a16="http://schemas.microsoft.com/office/drawing/2014/main" id="{F707DD76-4EAF-A54F-9599-4D3B6AFF710E}"/>
              </a:ext>
            </a:extLst>
          </p:cNvPr>
          <p:cNvSpPr txBox="1"/>
          <p:nvPr/>
        </p:nvSpPr>
        <p:spPr>
          <a:xfrm>
            <a:off x="3233029" y="4806184"/>
            <a:ext cx="1930393" cy="215444"/>
          </a:xfrm>
          <a:prstGeom prst="rect">
            <a:avLst/>
          </a:prstGeom>
          <a:noFill/>
          <a:ln>
            <a:noFill/>
          </a:ln>
        </p:spPr>
        <p:txBody>
          <a:bodyPr wrap="square" rtlCol="0">
            <a:spAutoFit/>
          </a:bodyPr>
          <a:lstStyle/>
          <a:p>
            <a:r>
              <a:rPr lang="en-US" sz="800" i="1" dirty="0">
                <a:latin typeface="+mj-lt"/>
              </a:rPr>
              <a:t>Food Business News, May 12, 2017</a:t>
            </a:r>
          </a:p>
        </p:txBody>
      </p:sp>
      <p:sp>
        <p:nvSpPr>
          <p:cNvPr id="22" name="TextBox 21">
            <a:extLst>
              <a:ext uri="{FF2B5EF4-FFF2-40B4-BE49-F238E27FC236}">
                <a16:creationId xmlns:a16="http://schemas.microsoft.com/office/drawing/2014/main" id="{F7103248-2A35-1342-ADD1-379FF36BB258}"/>
              </a:ext>
            </a:extLst>
          </p:cNvPr>
          <p:cNvSpPr txBox="1"/>
          <p:nvPr/>
        </p:nvSpPr>
        <p:spPr>
          <a:xfrm>
            <a:off x="541095" y="5912047"/>
            <a:ext cx="2059492" cy="215444"/>
          </a:xfrm>
          <a:prstGeom prst="rect">
            <a:avLst/>
          </a:prstGeom>
          <a:noFill/>
        </p:spPr>
        <p:txBody>
          <a:bodyPr wrap="square" rtlCol="0">
            <a:spAutoFit/>
          </a:bodyPr>
          <a:lstStyle/>
          <a:p>
            <a:r>
              <a:rPr lang="en-US" sz="800" i="1" dirty="0" err="1"/>
              <a:t>Agriculture.com</a:t>
            </a:r>
            <a:r>
              <a:rPr lang="en-US" sz="800" i="1" dirty="0"/>
              <a:t>, September 26, 2018</a:t>
            </a:r>
          </a:p>
        </p:txBody>
      </p:sp>
      <p:sp>
        <p:nvSpPr>
          <p:cNvPr id="24" name="TextBox 23">
            <a:extLst>
              <a:ext uri="{FF2B5EF4-FFF2-40B4-BE49-F238E27FC236}">
                <a16:creationId xmlns:a16="http://schemas.microsoft.com/office/drawing/2014/main" id="{6D7B2BBD-CFEC-4D4B-B14A-0C6D4548DA78}"/>
              </a:ext>
            </a:extLst>
          </p:cNvPr>
          <p:cNvSpPr txBox="1"/>
          <p:nvPr/>
        </p:nvSpPr>
        <p:spPr>
          <a:xfrm>
            <a:off x="3260337" y="4307336"/>
            <a:ext cx="2320402" cy="523220"/>
          </a:xfrm>
          <a:prstGeom prst="rect">
            <a:avLst/>
          </a:prstGeom>
          <a:noFill/>
          <a:ln>
            <a:solidFill>
              <a:schemeClr val="accent6"/>
            </a:solidFill>
            <a:prstDash val="solid"/>
          </a:ln>
        </p:spPr>
        <p:txBody>
          <a:bodyPr wrap="square" rtlCol="0">
            <a:spAutoFit/>
          </a:bodyPr>
          <a:lstStyle/>
          <a:p>
            <a:r>
              <a:rPr lang="en-US" sz="1400" i="1" dirty="0">
                <a:latin typeface="+mj-lt"/>
              </a:rPr>
              <a:t>ADM Details Progress in Efficiency, Traceability </a:t>
            </a:r>
          </a:p>
        </p:txBody>
      </p:sp>
      <p:sp>
        <p:nvSpPr>
          <p:cNvPr id="25" name="TextBox 24">
            <a:extLst>
              <a:ext uri="{FF2B5EF4-FFF2-40B4-BE49-F238E27FC236}">
                <a16:creationId xmlns:a16="http://schemas.microsoft.com/office/drawing/2014/main" id="{E5521985-2059-A64F-B29F-080E61939038}"/>
              </a:ext>
            </a:extLst>
          </p:cNvPr>
          <p:cNvSpPr txBox="1"/>
          <p:nvPr/>
        </p:nvSpPr>
        <p:spPr>
          <a:xfrm>
            <a:off x="541094" y="4323741"/>
            <a:ext cx="2554649" cy="523220"/>
          </a:xfrm>
          <a:prstGeom prst="rect">
            <a:avLst/>
          </a:prstGeom>
          <a:noFill/>
          <a:ln>
            <a:solidFill>
              <a:schemeClr val="accent6"/>
            </a:solidFill>
          </a:ln>
        </p:spPr>
        <p:txBody>
          <a:bodyPr wrap="square" rtlCol="0">
            <a:spAutoFit/>
          </a:bodyPr>
          <a:lstStyle/>
          <a:p>
            <a:r>
              <a:rPr lang="en-US" sz="1400" i="1" dirty="0">
                <a:latin typeface="+mj-lt"/>
              </a:rPr>
              <a:t>Tyson Takes Next Step in Traceability</a:t>
            </a:r>
          </a:p>
        </p:txBody>
      </p:sp>
      <p:sp>
        <p:nvSpPr>
          <p:cNvPr id="26" name="TextBox 25">
            <a:extLst>
              <a:ext uri="{FF2B5EF4-FFF2-40B4-BE49-F238E27FC236}">
                <a16:creationId xmlns:a16="http://schemas.microsoft.com/office/drawing/2014/main" id="{FAB805C9-EB31-DF40-82DB-4D537A3E8DBA}"/>
              </a:ext>
            </a:extLst>
          </p:cNvPr>
          <p:cNvSpPr txBox="1"/>
          <p:nvPr/>
        </p:nvSpPr>
        <p:spPr>
          <a:xfrm>
            <a:off x="518069" y="4821217"/>
            <a:ext cx="1943746" cy="215444"/>
          </a:xfrm>
          <a:prstGeom prst="rect">
            <a:avLst/>
          </a:prstGeom>
          <a:noFill/>
        </p:spPr>
        <p:txBody>
          <a:bodyPr wrap="square" rtlCol="0">
            <a:spAutoFit/>
          </a:bodyPr>
          <a:lstStyle/>
          <a:p>
            <a:r>
              <a:rPr lang="en-US" sz="800" i="1" dirty="0">
                <a:latin typeface="+mj-lt"/>
              </a:rPr>
              <a:t>Food Business News, March 14, 2019</a:t>
            </a:r>
          </a:p>
        </p:txBody>
      </p:sp>
      <p:sp>
        <p:nvSpPr>
          <p:cNvPr id="27" name="TextBox 26">
            <a:extLst>
              <a:ext uri="{FF2B5EF4-FFF2-40B4-BE49-F238E27FC236}">
                <a16:creationId xmlns:a16="http://schemas.microsoft.com/office/drawing/2014/main" id="{E018CA01-622A-9A41-A259-176D113FF3BF}"/>
              </a:ext>
            </a:extLst>
          </p:cNvPr>
          <p:cNvSpPr txBox="1"/>
          <p:nvPr/>
        </p:nvSpPr>
        <p:spPr>
          <a:xfrm>
            <a:off x="541095" y="5171464"/>
            <a:ext cx="2554649" cy="738664"/>
          </a:xfrm>
          <a:prstGeom prst="rect">
            <a:avLst/>
          </a:prstGeom>
          <a:noFill/>
          <a:ln>
            <a:solidFill>
              <a:schemeClr val="accent6"/>
            </a:solidFill>
          </a:ln>
        </p:spPr>
        <p:txBody>
          <a:bodyPr wrap="square" rtlCol="0">
            <a:spAutoFit/>
          </a:bodyPr>
          <a:lstStyle/>
          <a:p>
            <a:r>
              <a:rPr lang="en-US" sz="1400" i="1" dirty="0">
                <a:latin typeface="+mj-lt"/>
              </a:rPr>
              <a:t>Cargill’s Path to Transparency, Traceability, and Transformation</a:t>
            </a:r>
          </a:p>
        </p:txBody>
      </p:sp>
      <p:sp>
        <p:nvSpPr>
          <p:cNvPr id="28" name="TextBox 27">
            <a:extLst>
              <a:ext uri="{FF2B5EF4-FFF2-40B4-BE49-F238E27FC236}">
                <a16:creationId xmlns:a16="http://schemas.microsoft.com/office/drawing/2014/main" id="{5E1E16DD-E1DE-5D4C-93D1-2245CC36658F}"/>
              </a:ext>
            </a:extLst>
          </p:cNvPr>
          <p:cNvSpPr txBox="1"/>
          <p:nvPr/>
        </p:nvSpPr>
        <p:spPr>
          <a:xfrm>
            <a:off x="3260337" y="5151899"/>
            <a:ext cx="2320408" cy="738664"/>
          </a:xfrm>
          <a:prstGeom prst="rect">
            <a:avLst/>
          </a:prstGeom>
          <a:noFill/>
          <a:ln>
            <a:solidFill>
              <a:schemeClr val="accent6"/>
            </a:solidFill>
          </a:ln>
        </p:spPr>
        <p:txBody>
          <a:bodyPr wrap="square" rtlCol="0">
            <a:spAutoFit/>
          </a:bodyPr>
          <a:lstStyle/>
          <a:p>
            <a:r>
              <a:rPr lang="en-US" sz="1400" i="1" dirty="0">
                <a:latin typeface="+mj-lt"/>
              </a:rPr>
              <a:t>Patagonia Maps Out Its Supply Chain For Even More Transparency</a:t>
            </a:r>
          </a:p>
        </p:txBody>
      </p:sp>
      <p:sp>
        <p:nvSpPr>
          <p:cNvPr id="29" name="TextBox 28">
            <a:extLst>
              <a:ext uri="{FF2B5EF4-FFF2-40B4-BE49-F238E27FC236}">
                <a16:creationId xmlns:a16="http://schemas.microsoft.com/office/drawing/2014/main" id="{452FC337-5C80-3949-96EE-B7D474C45EF8}"/>
              </a:ext>
            </a:extLst>
          </p:cNvPr>
          <p:cNvSpPr txBox="1"/>
          <p:nvPr/>
        </p:nvSpPr>
        <p:spPr>
          <a:xfrm>
            <a:off x="3208221" y="5875333"/>
            <a:ext cx="1875778" cy="215444"/>
          </a:xfrm>
          <a:prstGeom prst="rect">
            <a:avLst/>
          </a:prstGeom>
          <a:noFill/>
        </p:spPr>
        <p:txBody>
          <a:bodyPr wrap="square" rtlCol="0">
            <a:spAutoFit/>
          </a:bodyPr>
          <a:lstStyle/>
          <a:p>
            <a:r>
              <a:rPr lang="en-US" sz="800" i="1" dirty="0"/>
              <a:t>Triple Pundit, May 15, 2012</a:t>
            </a:r>
          </a:p>
        </p:txBody>
      </p:sp>
      <p:graphicFrame>
        <p:nvGraphicFramePr>
          <p:cNvPr id="32" name="Chart 31">
            <a:extLst>
              <a:ext uri="{FF2B5EF4-FFF2-40B4-BE49-F238E27FC236}">
                <a16:creationId xmlns:a16="http://schemas.microsoft.com/office/drawing/2014/main" id="{E332E2C1-A364-C04A-A1A4-0BB99BDE3F62}"/>
              </a:ext>
            </a:extLst>
          </p:cNvPr>
          <p:cNvGraphicFramePr/>
          <p:nvPr/>
        </p:nvGraphicFramePr>
        <p:xfrm>
          <a:off x="228599" y="1079189"/>
          <a:ext cx="5852711" cy="2556820"/>
        </p:xfrm>
        <a:graphic>
          <a:graphicData uri="http://schemas.openxmlformats.org/drawingml/2006/chart">
            <c:chart xmlns:c="http://schemas.openxmlformats.org/drawingml/2006/chart" xmlns:r="http://schemas.openxmlformats.org/officeDocument/2006/relationships" r:id="rId2"/>
          </a:graphicData>
        </a:graphic>
      </p:graphicFrame>
      <p:sp>
        <p:nvSpPr>
          <p:cNvPr id="37" name="TextBox 36">
            <a:extLst>
              <a:ext uri="{FF2B5EF4-FFF2-40B4-BE49-F238E27FC236}">
                <a16:creationId xmlns:a16="http://schemas.microsoft.com/office/drawing/2014/main" id="{BAD5DDF6-7072-1B47-BF6F-78598BACE92F}"/>
              </a:ext>
            </a:extLst>
          </p:cNvPr>
          <p:cNvSpPr txBox="1"/>
          <p:nvPr/>
        </p:nvSpPr>
        <p:spPr>
          <a:xfrm>
            <a:off x="6113956" y="3382353"/>
            <a:ext cx="5606680" cy="338554"/>
          </a:xfrm>
          <a:prstGeom prst="rect">
            <a:avLst/>
          </a:prstGeom>
          <a:noFill/>
        </p:spPr>
        <p:txBody>
          <a:bodyPr wrap="square" rtlCol="0">
            <a:spAutoFit/>
          </a:bodyPr>
          <a:lstStyle/>
          <a:p>
            <a:r>
              <a:rPr lang="en-US" sz="800" i="1" dirty="0">
                <a:latin typeface="+mj-lt"/>
              </a:rPr>
              <a:t>Stephen </a:t>
            </a:r>
            <a:r>
              <a:rPr lang="en-US" sz="800" i="1" dirty="0" err="1">
                <a:latin typeface="+mj-lt"/>
              </a:rPr>
              <a:t>Ostroff</a:t>
            </a:r>
            <a:r>
              <a:rPr lang="en-US" sz="800" i="1" dirty="0">
                <a:latin typeface="+mj-lt"/>
              </a:rPr>
              <a:t> FDA, The Costs of Foodborne Illnesses, Product Recalls Make the Case for Food Safety Investment, Food Safety Magazine, June/July 2018.</a:t>
            </a:r>
          </a:p>
        </p:txBody>
      </p:sp>
      <p:sp>
        <p:nvSpPr>
          <p:cNvPr id="38" name="TextBox 37">
            <a:extLst>
              <a:ext uri="{FF2B5EF4-FFF2-40B4-BE49-F238E27FC236}">
                <a16:creationId xmlns:a16="http://schemas.microsoft.com/office/drawing/2014/main" id="{77E9009E-072D-B04F-98D4-61228025B9D5}"/>
              </a:ext>
            </a:extLst>
          </p:cNvPr>
          <p:cNvSpPr txBox="1"/>
          <p:nvPr/>
        </p:nvSpPr>
        <p:spPr>
          <a:xfrm>
            <a:off x="175514" y="3537482"/>
            <a:ext cx="3360112" cy="215444"/>
          </a:xfrm>
          <a:prstGeom prst="rect">
            <a:avLst/>
          </a:prstGeom>
          <a:noFill/>
        </p:spPr>
        <p:txBody>
          <a:bodyPr wrap="square" rtlCol="0">
            <a:spAutoFit/>
          </a:bodyPr>
          <a:lstStyle/>
          <a:p>
            <a:r>
              <a:rPr lang="en-US" sz="800" i="1" dirty="0">
                <a:latin typeface="+mj-lt"/>
              </a:rPr>
              <a:t>Food Marketing Institute, The Transparency Imperative, 2018</a:t>
            </a:r>
          </a:p>
        </p:txBody>
      </p:sp>
      <p:sp>
        <p:nvSpPr>
          <p:cNvPr id="39" name="TextBox 38">
            <a:extLst>
              <a:ext uri="{FF2B5EF4-FFF2-40B4-BE49-F238E27FC236}">
                <a16:creationId xmlns:a16="http://schemas.microsoft.com/office/drawing/2014/main" id="{6EDC5B19-2E38-264E-AC53-33B98D4CA71C}"/>
              </a:ext>
            </a:extLst>
          </p:cNvPr>
          <p:cNvSpPr txBox="1"/>
          <p:nvPr/>
        </p:nvSpPr>
        <p:spPr>
          <a:xfrm>
            <a:off x="6118412" y="6096245"/>
            <a:ext cx="5764760" cy="215444"/>
          </a:xfrm>
          <a:prstGeom prst="rect">
            <a:avLst/>
          </a:prstGeom>
          <a:noFill/>
        </p:spPr>
        <p:txBody>
          <a:bodyPr wrap="square" rtlCol="0">
            <a:spAutoFit/>
          </a:bodyPr>
          <a:lstStyle/>
          <a:p>
            <a:r>
              <a:rPr lang="en-US" sz="800" i="1" dirty="0"/>
              <a:t>Statement from FDA Commissioner Scott Gottlieb, M.D., and Deputy Commissioner Frank Yiannis, May 19, 2019.</a:t>
            </a:r>
          </a:p>
        </p:txBody>
      </p:sp>
    </p:spTree>
    <p:extLst>
      <p:ext uri="{BB962C8B-B14F-4D97-AF65-F5344CB8AC3E}">
        <p14:creationId xmlns:p14="http://schemas.microsoft.com/office/powerpoint/2010/main" val="1870381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large green field with trees in the background&#10;&#10;Description automatically generated">
            <a:extLst>
              <a:ext uri="{FF2B5EF4-FFF2-40B4-BE49-F238E27FC236}">
                <a16:creationId xmlns:a16="http://schemas.microsoft.com/office/drawing/2014/main" id="{88E2569C-F514-7443-BD0D-FE28CFC86928}"/>
              </a:ext>
            </a:extLst>
          </p:cNvPr>
          <p:cNvPicPr>
            <a:picLocks noChangeAspect="1"/>
          </p:cNvPicPr>
          <p:nvPr/>
        </p:nvPicPr>
        <p:blipFill>
          <a:blip r:embed="rId3"/>
          <a:stretch>
            <a:fillRect/>
          </a:stretch>
        </p:blipFill>
        <p:spPr>
          <a:xfrm>
            <a:off x="-99786" y="0"/>
            <a:ext cx="12192000" cy="6857999"/>
          </a:xfrm>
          <a:prstGeom prst="rect">
            <a:avLst/>
          </a:prstGeom>
        </p:spPr>
      </p:pic>
      <p:sp>
        <p:nvSpPr>
          <p:cNvPr id="2" name="Title 1">
            <a:extLst>
              <a:ext uri="{FF2B5EF4-FFF2-40B4-BE49-F238E27FC236}">
                <a16:creationId xmlns:a16="http://schemas.microsoft.com/office/drawing/2014/main" id="{D64318DC-30DC-6544-A9B0-18175FF95CCB}"/>
              </a:ext>
            </a:extLst>
          </p:cNvPr>
          <p:cNvSpPr>
            <a:spLocks noGrp="1"/>
          </p:cNvSpPr>
          <p:nvPr>
            <p:ph type="title"/>
          </p:nvPr>
        </p:nvSpPr>
        <p:spPr>
          <a:xfrm>
            <a:off x="838200" y="513395"/>
            <a:ext cx="6494463" cy="662857"/>
          </a:xfrm>
        </p:spPr>
        <p:txBody>
          <a:bodyPr/>
          <a:lstStyle/>
          <a:p>
            <a:r>
              <a:rPr lang="en-US" b="1" dirty="0" err="1">
                <a:solidFill>
                  <a:schemeClr val="bg1"/>
                </a:solidFill>
              </a:rPr>
              <a:t>SafeTraces</a:t>
            </a:r>
            <a:r>
              <a:rPr lang="en-US" b="1" dirty="0">
                <a:solidFill>
                  <a:schemeClr val="bg1"/>
                </a:solidFill>
              </a:rPr>
              <a:t> Mission Statement</a:t>
            </a:r>
          </a:p>
        </p:txBody>
      </p:sp>
      <p:sp>
        <p:nvSpPr>
          <p:cNvPr id="11" name="TextBox 10">
            <a:extLst>
              <a:ext uri="{FF2B5EF4-FFF2-40B4-BE49-F238E27FC236}">
                <a16:creationId xmlns:a16="http://schemas.microsoft.com/office/drawing/2014/main" id="{30214084-B7D3-9B46-B838-0CC024C35489}"/>
              </a:ext>
            </a:extLst>
          </p:cNvPr>
          <p:cNvSpPr txBox="1"/>
          <p:nvPr/>
        </p:nvSpPr>
        <p:spPr>
          <a:xfrm>
            <a:off x="747823" y="3721395"/>
            <a:ext cx="10696354" cy="1569660"/>
          </a:xfrm>
          <a:prstGeom prst="rect">
            <a:avLst/>
          </a:prstGeom>
          <a:noFill/>
          <a:ln>
            <a:solidFill>
              <a:schemeClr val="bg1"/>
            </a:solidFill>
          </a:ln>
        </p:spPr>
        <p:txBody>
          <a:bodyPr wrap="square" rtlCol="0">
            <a:spAutoFit/>
          </a:bodyPr>
          <a:lstStyle/>
          <a:p>
            <a:pPr algn="just"/>
            <a:r>
              <a:rPr lang="en-US" sz="3200" dirty="0">
                <a:solidFill>
                  <a:schemeClr val="bg1"/>
                </a:solidFill>
              </a:rPr>
              <a:t>We are propelling food tech into the future, using nature’s own DNA to make food production safer, more transparent, and less wasteful.</a:t>
            </a:r>
          </a:p>
        </p:txBody>
      </p:sp>
    </p:spTree>
    <p:extLst>
      <p:ext uri="{BB962C8B-B14F-4D97-AF65-F5344CB8AC3E}">
        <p14:creationId xmlns:p14="http://schemas.microsoft.com/office/powerpoint/2010/main" val="4251160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85EDDE57-A15F-ED43-B736-EEC9A4C23D13}"/>
              </a:ext>
            </a:extLst>
          </p:cNvPr>
          <p:cNvSpPr>
            <a:spLocks noGrp="1" noChangeArrowheads="1"/>
          </p:cNvSpPr>
          <p:nvPr>
            <p:ph type="title"/>
          </p:nvPr>
        </p:nvSpPr>
        <p:spPr>
          <a:xfrm>
            <a:off x="822325" y="485140"/>
            <a:ext cx="6494463" cy="635000"/>
          </a:xfrm>
        </p:spPr>
        <p:txBody>
          <a:bodyPr/>
          <a:lstStyle/>
          <a:p>
            <a:r>
              <a:rPr lang="en-US" altLang="en-US" dirty="0"/>
              <a:t>Company Snapshot</a:t>
            </a:r>
          </a:p>
        </p:txBody>
      </p:sp>
      <p:sp>
        <p:nvSpPr>
          <p:cNvPr id="18434" name="Content Placeholder 2">
            <a:extLst>
              <a:ext uri="{FF2B5EF4-FFF2-40B4-BE49-F238E27FC236}">
                <a16:creationId xmlns:a16="http://schemas.microsoft.com/office/drawing/2014/main" id="{FE3165D9-2041-6842-9FD4-8629992DBCEB}"/>
              </a:ext>
            </a:extLst>
          </p:cNvPr>
          <p:cNvSpPr>
            <a:spLocks noGrp="1" noChangeArrowheads="1"/>
          </p:cNvSpPr>
          <p:nvPr>
            <p:ph idx="1"/>
          </p:nvPr>
        </p:nvSpPr>
        <p:spPr>
          <a:xfrm>
            <a:off x="800100" y="1676160"/>
            <a:ext cx="5740400" cy="3501351"/>
          </a:xfrm>
        </p:spPr>
        <p:txBody>
          <a:bodyPr/>
          <a:lstStyle/>
          <a:p>
            <a:r>
              <a:rPr lang="en-US" altLang="en-US" sz="2400" dirty="0"/>
              <a:t>Founded in 2013</a:t>
            </a:r>
          </a:p>
          <a:p>
            <a:r>
              <a:rPr lang="en-US" altLang="en-US" sz="2400" dirty="0"/>
              <a:t>Based in Pleasanton, CA</a:t>
            </a:r>
          </a:p>
          <a:p>
            <a:pPr>
              <a:lnSpc>
                <a:spcPct val="100000"/>
              </a:lnSpc>
            </a:pPr>
            <a:r>
              <a:rPr lang="en-US" altLang="en-US" sz="2400" dirty="0"/>
              <a:t>Raised $20M in venture capital and $3M in FDA, NSF, NIH Grants</a:t>
            </a:r>
          </a:p>
          <a:p>
            <a:r>
              <a:rPr lang="en-US" altLang="en-US" sz="2400" dirty="0"/>
              <a:t>Expert team of scientists, engineers, manufacturers, FSQ practitioners, and commercial leaders</a:t>
            </a:r>
          </a:p>
          <a:p>
            <a:r>
              <a:rPr lang="en-US" altLang="en-US" sz="2400" dirty="0"/>
              <a:t>Customers include major food producers, processors, and brands</a:t>
            </a:r>
          </a:p>
        </p:txBody>
      </p:sp>
      <p:pic>
        <p:nvPicPr>
          <p:cNvPr id="3" name="Picture 2">
            <a:extLst>
              <a:ext uri="{FF2B5EF4-FFF2-40B4-BE49-F238E27FC236}">
                <a16:creationId xmlns:a16="http://schemas.microsoft.com/office/drawing/2014/main" id="{685ECE34-1853-3544-8E38-7F5E6FEF9861}"/>
              </a:ext>
            </a:extLst>
          </p:cNvPr>
          <p:cNvPicPr>
            <a:picLocks noChangeAspect="1"/>
          </p:cNvPicPr>
          <p:nvPr/>
        </p:nvPicPr>
        <p:blipFill>
          <a:blip r:embed="rId2"/>
          <a:stretch>
            <a:fillRect/>
          </a:stretch>
        </p:blipFill>
        <p:spPr>
          <a:xfrm>
            <a:off x="6844584" y="1999147"/>
            <a:ext cx="4699716" cy="2859706"/>
          </a:xfrm>
          <a:prstGeom prst="rect">
            <a:avLst/>
          </a:prstGeom>
        </p:spPr>
      </p:pic>
    </p:spTree>
    <p:extLst>
      <p:ext uri="{BB962C8B-B14F-4D97-AF65-F5344CB8AC3E}">
        <p14:creationId xmlns:p14="http://schemas.microsoft.com/office/powerpoint/2010/main" val="2847406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B2A4-7701-B14F-8E4D-CC74F42C6914}"/>
              </a:ext>
            </a:extLst>
          </p:cNvPr>
          <p:cNvSpPr>
            <a:spLocks noGrp="1"/>
          </p:cNvSpPr>
          <p:nvPr>
            <p:ph type="title"/>
          </p:nvPr>
        </p:nvSpPr>
        <p:spPr>
          <a:xfrm>
            <a:off x="689256" y="545236"/>
            <a:ext cx="9661239" cy="546964"/>
          </a:xfrm>
        </p:spPr>
        <p:txBody>
          <a:bodyPr/>
          <a:lstStyle/>
          <a:p>
            <a:r>
              <a:rPr lang="en-US" dirty="0"/>
              <a:t>Core Technology</a:t>
            </a:r>
          </a:p>
        </p:txBody>
      </p:sp>
      <p:sp>
        <p:nvSpPr>
          <p:cNvPr id="8" name="Content Placeholder 2">
            <a:extLst>
              <a:ext uri="{FF2B5EF4-FFF2-40B4-BE49-F238E27FC236}">
                <a16:creationId xmlns:a16="http://schemas.microsoft.com/office/drawing/2014/main" id="{35539C37-877A-F947-9EEF-138C8D7B4490}"/>
              </a:ext>
            </a:extLst>
          </p:cNvPr>
          <p:cNvSpPr>
            <a:spLocks noGrp="1"/>
          </p:cNvSpPr>
          <p:nvPr>
            <p:ph idx="1"/>
          </p:nvPr>
        </p:nvSpPr>
        <p:spPr>
          <a:xfrm>
            <a:off x="758529" y="1511213"/>
            <a:ext cx="6836072" cy="2476587"/>
          </a:xfrm>
        </p:spPr>
        <p:txBody>
          <a:bodyPr/>
          <a:lstStyle/>
          <a:p>
            <a:r>
              <a:rPr lang="en-US" dirty="0"/>
              <a:t>Patented method uses edible </a:t>
            </a:r>
            <a:r>
              <a:rPr lang="en-US" altLang="en-US" dirty="0"/>
              <a:t>DNA barcodes drawn from seaweed </a:t>
            </a:r>
          </a:p>
          <a:p>
            <a:r>
              <a:rPr lang="en-US" altLang="en-US" dirty="0"/>
              <a:t>Applied directly to food and agricultural materials</a:t>
            </a:r>
            <a:endParaRPr lang="en-US" dirty="0"/>
          </a:p>
          <a:p>
            <a:r>
              <a:rPr lang="en-US" dirty="0"/>
              <a:t>No effect on shelf life, flavor, or odor</a:t>
            </a:r>
          </a:p>
          <a:p>
            <a:r>
              <a:rPr lang="en-US" dirty="0"/>
              <a:t>FDA Generally Recognized As Safe (GRAS)</a:t>
            </a:r>
          </a:p>
          <a:p>
            <a:r>
              <a:rPr lang="en-US" dirty="0"/>
              <a:t>Web-based app integrates easily with other systems</a:t>
            </a:r>
          </a:p>
        </p:txBody>
      </p:sp>
      <p:pic>
        <p:nvPicPr>
          <p:cNvPr id="7" name="Picture 6" descr="A picture containing plant&#10;&#10;Description automatically generated">
            <a:extLst>
              <a:ext uri="{FF2B5EF4-FFF2-40B4-BE49-F238E27FC236}">
                <a16:creationId xmlns:a16="http://schemas.microsoft.com/office/drawing/2014/main" id="{CE74424B-6CAC-904B-900B-17F3EAAADAE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94601" y="1803313"/>
            <a:ext cx="3361968" cy="3543092"/>
          </a:xfrm>
          <a:prstGeom prst="rect">
            <a:avLst/>
          </a:prstGeom>
        </p:spPr>
      </p:pic>
    </p:spTree>
    <p:extLst>
      <p:ext uri="{BB962C8B-B14F-4D97-AF65-F5344CB8AC3E}">
        <p14:creationId xmlns:p14="http://schemas.microsoft.com/office/powerpoint/2010/main" val="3602883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85EDDE57-A15F-ED43-B736-EEC9A4C23D13}"/>
              </a:ext>
            </a:extLst>
          </p:cNvPr>
          <p:cNvSpPr>
            <a:spLocks noGrp="1" noChangeArrowheads="1"/>
          </p:cNvSpPr>
          <p:nvPr>
            <p:ph type="title"/>
          </p:nvPr>
        </p:nvSpPr>
        <p:spPr>
          <a:xfrm>
            <a:off x="822325" y="485140"/>
            <a:ext cx="10023475" cy="635000"/>
          </a:xfrm>
        </p:spPr>
        <p:txBody>
          <a:bodyPr/>
          <a:lstStyle/>
          <a:p>
            <a:r>
              <a:rPr lang="en-US" altLang="en-US" dirty="0" err="1"/>
              <a:t>miniDART</a:t>
            </a:r>
            <a:r>
              <a:rPr lang="en-US" altLang="en-US" baseline="30000" dirty="0" err="1"/>
              <a:t>TM</a:t>
            </a:r>
            <a:r>
              <a:rPr lang="en-US" altLang="en-US" baseline="30000" dirty="0"/>
              <a:t>:</a:t>
            </a:r>
            <a:r>
              <a:rPr lang="en-US" altLang="en-US" dirty="0"/>
              <a:t> World’s First DNA Printer</a:t>
            </a:r>
          </a:p>
        </p:txBody>
      </p:sp>
      <p:pic>
        <p:nvPicPr>
          <p:cNvPr id="3" name="Picture 2">
            <a:extLst>
              <a:ext uri="{FF2B5EF4-FFF2-40B4-BE49-F238E27FC236}">
                <a16:creationId xmlns:a16="http://schemas.microsoft.com/office/drawing/2014/main" id="{68BD6887-FC87-1F4D-BFE7-ADE6B4011DC8}"/>
              </a:ext>
            </a:extLst>
          </p:cNvPr>
          <p:cNvPicPr>
            <a:picLocks noChangeAspect="1"/>
          </p:cNvPicPr>
          <p:nvPr/>
        </p:nvPicPr>
        <p:blipFill>
          <a:blip r:embed="rId2"/>
          <a:stretch>
            <a:fillRect/>
          </a:stretch>
        </p:blipFill>
        <p:spPr>
          <a:xfrm>
            <a:off x="770716" y="1879600"/>
            <a:ext cx="10202084" cy="2968313"/>
          </a:xfrm>
          <a:prstGeom prst="rect">
            <a:avLst/>
          </a:prstGeom>
        </p:spPr>
      </p:pic>
      <p:sp>
        <p:nvSpPr>
          <p:cNvPr id="4" name="Rectangle 3">
            <a:extLst>
              <a:ext uri="{FF2B5EF4-FFF2-40B4-BE49-F238E27FC236}">
                <a16:creationId xmlns:a16="http://schemas.microsoft.com/office/drawing/2014/main" id="{96ED4E90-6281-BD4D-9090-7C91DBD6D9A3}"/>
              </a:ext>
            </a:extLst>
          </p:cNvPr>
          <p:cNvSpPr/>
          <p:nvPr/>
        </p:nvSpPr>
        <p:spPr>
          <a:xfrm>
            <a:off x="822325" y="5084978"/>
            <a:ext cx="10150474" cy="830997"/>
          </a:xfrm>
          <a:prstGeom prst="rect">
            <a:avLst/>
          </a:prstGeom>
        </p:spPr>
        <p:txBody>
          <a:bodyPr wrap="square">
            <a:spAutoFit/>
          </a:bodyPr>
          <a:lstStyle/>
          <a:p>
            <a:pPr algn="just"/>
            <a:r>
              <a:rPr lang="en-US" altLang="en-US" sz="2400" dirty="0"/>
              <a:t>Applies barcode directly on fresh produce, dry, and liquid bulk commodities at item-level, enabling rapid trace to source</a:t>
            </a:r>
          </a:p>
        </p:txBody>
      </p:sp>
    </p:spTree>
    <p:extLst>
      <p:ext uri="{BB962C8B-B14F-4D97-AF65-F5344CB8AC3E}">
        <p14:creationId xmlns:p14="http://schemas.microsoft.com/office/powerpoint/2010/main" val="1671553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85EDDE57-A15F-ED43-B736-EEC9A4C23D13}"/>
              </a:ext>
            </a:extLst>
          </p:cNvPr>
          <p:cNvSpPr>
            <a:spLocks noGrp="1" noChangeArrowheads="1"/>
          </p:cNvSpPr>
          <p:nvPr>
            <p:ph type="title"/>
          </p:nvPr>
        </p:nvSpPr>
        <p:spPr>
          <a:xfrm>
            <a:off x="-35550" y="471610"/>
            <a:ext cx="6212379" cy="651626"/>
          </a:xfrm>
        </p:spPr>
        <p:txBody>
          <a:bodyPr/>
          <a:lstStyle/>
          <a:p>
            <a:r>
              <a:rPr lang="en-US" altLang="en-US" sz="2800" dirty="0"/>
              <a:t>How It Works – miniDART™</a:t>
            </a:r>
            <a:r>
              <a:rPr lang="en-US" altLang="en-US" sz="2800" baseline="30000" dirty="0"/>
              <a:t> </a:t>
            </a:r>
            <a:r>
              <a:rPr lang="en-US" altLang="en-US" sz="2800" dirty="0"/>
              <a:t>Solution</a:t>
            </a:r>
          </a:p>
        </p:txBody>
      </p:sp>
      <p:sp>
        <p:nvSpPr>
          <p:cNvPr id="17" name="Oval 4">
            <a:extLst>
              <a:ext uri="{FF2B5EF4-FFF2-40B4-BE49-F238E27FC236}">
                <a16:creationId xmlns:a16="http://schemas.microsoft.com/office/drawing/2014/main" id="{47CFA48C-6AA0-994F-9CFC-38A2B8A082ED}"/>
              </a:ext>
            </a:extLst>
          </p:cNvPr>
          <p:cNvSpPr/>
          <p:nvPr/>
        </p:nvSpPr>
        <p:spPr>
          <a:xfrm>
            <a:off x="4581532" y="748073"/>
            <a:ext cx="982420" cy="114309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275" tIns="41275" rIns="41275" bIns="41275" numCol="1" spcCol="1270" anchor="ctr" anchorCtr="0">
            <a:noAutofit/>
          </a:bodyPr>
          <a:lstStyle/>
          <a:p>
            <a:pPr algn="ctr" defTabSz="1444625">
              <a:lnSpc>
                <a:spcPct val="90000"/>
              </a:lnSpc>
              <a:spcBef>
                <a:spcPct val="0"/>
              </a:spcBef>
              <a:spcAft>
                <a:spcPct val="35000"/>
              </a:spcAft>
            </a:pPr>
            <a:endParaRPr lang="en-US" sz="3250" dirty="0"/>
          </a:p>
        </p:txBody>
      </p:sp>
      <p:sp>
        <p:nvSpPr>
          <p:cNvPr id="18" name="Oval 4">
            <a:extLst>
              <a:ext uri="{FF2B5EF4-FFF2-40B4-BE49-F238E27FC236}">
                <a16:creationId xmlns:a16="http://schemas.microsoft.com/office/drawing/2014/main" id="{22FB61F7-670A-C045-AFAD-897E82F2C1A1}"/>
              </a:ext>
            </a:extLst>
          </p:cNvPr>
          <p:cNvSpPr/>
          <p:nvPr/>
        </p:nvSpPr>
        <p:spPr>
          <a:xfrm>
            <a:off x="6975254" y="367915"/>
            <a:ext cx="953525" cy="106450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275" tIns="41275" rIns="41275" bIns="41275" numCol="1" spcCol="1270" anchor="ctr" anchorCtr="0">
            <a:noAutofit/>
          </a:bodyPr>
          <a:lstStyle/>
          <a:p>
            <a:pPr algn="ctr" defTabSz="1444625">
              <a:lnSpc>
                <a:spcPct val="90000"/>
              </a:lnSpc>
              <a:spcBef>
                <a:spcPct val="0"/>
              </a:spcBef>
              <a:spcAft>
                <a:spcPct val="35000"/>
              </a:spcAft>
            </a:pPr>
            <a:endParaRPr lang="en-US" sz="3250"/>
          </a:p>
        </p:txBody>
      </p:sp>
      <p:grpSp>
        <p:nvGrpSpPr>
          <p:cNvPr id="30" name="Group 29">
            <a:extLst>
              <a:ext uri="{FF2B5EF4-FFF2-40B4-BE49-F238E27FC236}">
                <a16:creationId xmlns:a16="http://schemas.microsoft.com/office/drawing/2014/main" id="{5E560BB7-22D4-7D4E-B24B-BA9284268354}"/>
              </a:ext>
            </a:extLst>
          </p:cNvPr>
          <p:cNvGrpSpPr/>
          <p:nvPr/>
        </p:nvGrpSpPr>
        <p:grpSpPr>
          <a:xfrm>
            <a:off x="-176793" y="4737725"/>
            <a:ext cx="2304585" cy="1130358"/>
            <a:chOff x="-41205" y="5288398"/>
            <a:chExt cx="2304585" cy="1130358"/>
          </a:xfrm>
        </p:grpSpPr>
        <p:sp>
          <p:nvSpPr>
            <p:cNvPr id="24" name="TextBox 23">
              <a:extLst>
                <a:ext uri="{FF2B5EF4-FFF2-40B4-BE49-F238E27FC236}">
                  <a16:creationId xmlns:a16="http://schemas.microsoft.com/office/drawing/2014/main" id="{1F47566E-FB25-AE4B-96BC-B605E219B81E}"/>
                </a:ext>
              </a:extLst>
            </p:cNvPr>
            <p:cNvSpPr txBox="1"/>
            <p:nvPr/>
          </p:nvSpPr>
          <p:spPr>
            <a:xfrm>
              <a:off x="-41205" y="5649315"/>
              <a:ext cx="2189697" cy="769441"/>
            </a:xfrm>
            <a:prstGeom prst="rect">
              <a:avLst/>
            </a:prstGeom>
            <a:noFill/>
          </p:spPr>
          <p:txBody>
            <a:bodyPr wrap="square" rtlCol="0">
              <a:spAutoFit/>
            </a:bodyPr>
            <a:lstStyle/>
            <a:p>
              <a:pPr algn="r"/>
              <a:r>
                <a:rPr lang="en-US" sz="1100" b="1" dirty="0">
                  <a:solidFill>
                    <a:schemeClr val="accent1"/>
                  </a:solidFill>
                </a:rPr>
                <a:t>Enter product info and request safeTracers™ barcode using the safeTracers App</a:t>
              </a:r>
            </a:p>
          </p:txBody>
        </p:sp>
        <p:sp>
          <p:nvSpPr>
            <p:cNvPr id="34" name="Rectangle 33">
              <a:extLst>
                <a:ext uri="{FF2B5EF4-FFF2-40B4-BE49-F238E27FC236}">
                  <a16:creationId xmlns:a16="http://schemas.microsoft.com/office/drawing/2014/main" id="{C6E8ECE9-FC22-B74C-BDF1-521E35A1FA27}"/>
                </a:ext>
              </a:extLst>
            </p:cNvPr>
            <p:cNvSpPr/>
            <p:nvPr/>
          </p:nvSpPr>
          <p:spPr>
            <a:xfrm>
              <a:off x="1555279" y="5288398"/>
              <a:ext cx="708101" cy="400110"/>
            </a:xfrm>
            <a:prstGeom prst="rect">
              <a:avLst/>
            </a:prstGeom>
            <a:noFill/>
          </p:spPr>
          <p:txBody>
            <a:bodyPr wrap="square" lIns="91440" tIns="45720" rIns="91440" bIns="45720">
              <a:spAutoFit/>
            </a:bodyPr>
            <a:lstStyle/>
            <a:p>
              <a:pPr algn="ctr"/>
              <a:r>
                <a:rPr lang="en-US" sz="2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0</a:t>
              </a:r>
              <a:r>
                <a:rPr lang="en-US" sz="2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1</a:t>
              </a:r>
            </a:p>
          </p:txBody>
        </p:sp>
      </p:grpSp>
      <p:grpSp>
        <p:nvGrpSpPr>
          <p:cNvPr id="15" name="Group 14">
            <a:extLst>
              <a:ext uri="{FF2B5EF4-FFF2-40B4-BE49-F238E27FC236}">
                <a16:creationId xmlns:a16="http://schemas.microsoft.com/office/drawing/2014/main" id="{B9947021-6572-CF49-935B-D0C21F423061}"/>
              </a:ext>
            </a:extLst>
          </p:cNvPr>
          <p:cNvGrpSpPr/>
          <p:nvPr/>
        </p:nvGrpSpPr>
        <p:grpSpPr>
          <a:xfrm>
            <a:off x="621481" y="824502"/>
            <a:ext cx="11341192" cy="5365553"/>
            <a:chOff x="621481" y="824502"/>
            <a:chExt cx="11341192" cy="5365553"/>
          </a:xfrm>
        </p:grpSpPr>
        <p:pic>
          <p:nvPicPr>
            <p:cNvPr id="10" name="Picture 9">
              <a:extLst>
                <a:ext uri="{FF2B5EF4-FFF2-40B4-BE49-F238E27FC236}">
                  <a16:creationId xmlns:a16="http://schemas.microsoft.com/office/drawing/2014/main" id="{2B64FCFA-CBD8-5D42-B8A1-5DF461A35683}"/>
                </a:ext>
              </a:extLst>
            </p:cNvPr>
            <p:cNvPicPr>
              <a:picLocks noChangeAspect="1"/>
            </p:cNvPicPr>
            <p:nvPr/>
          </p:nvPicPr>
          <p:blipFill>
            <a:blip r:embed="rId3">
              <a:alphaModFix amt="20000"/>
              <a:extLst>
                <a:ext uri="{28A0092B-C50C-407E-A947-70E740481C1C}">
                  <a14:useLocalDpi xmlns:a14="http://schemas.microsoft.com/office/drawing/2010/main"/>
                </a:ext>
              </a:extLst>
            </a:blip>
            <a:stretch>
              <a:fillRect/>
            </a:stretch>
          </p:blipFill>
          <p:spPr>
            <a:xfrm>
              <a:off x="3018337" y="1248259"/>
              <a:ext cx="6995069" cy="4941796"/>
            </a:xfrm>
            <a:prstGeom prst="rect">
              <a:avLst/>
            </a:prstGeom>
            <a:ln>
              <a:noFill/>
            </a:ln>
          </p:spPr>
        </p:pic>
        <p:sp>
          <p:nvSpPr>
            <p:cNvPr id="13" name="Oval 4">
              <a:extLst>
                <a:ext uri="{FF2B5EF4-FFF2-40B4-BE49-F238E27FC236}">
                  <a16:creationId xmlns:a16="http://schemas.microsoft.com/office/drawing/2014/main" id="{63393A02-D8A2-DE4B-B6D2-C7FC18B44F14}"/>
                </a:ext>
              </a:extLst>
            </p:cNvPr>
            <p:cNvSpPr/>
            <p:nvPr/>
          </p:nvSpPr>
          <p:spPr>
            <a:xfrm>
              <a:off x="1740406" y="4806832"/>
              <a:ext cx="722368" cy="87095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275" tIns="41275" rIns="41275" bIns="41275" numCol="1" spcCol="1270" anchor="ctr" anchorCtr="0">
              <a:noAutofit/>
            </a:bodyPr>
            <a:lstStyle/>
            <a:p>
              <a:pPr algn="ctr" defTabSz="1444625">
                <a:lnSpc>
                  <a:spcPct val="90000"/>
                </a:lnSpc>
                <a:spcBef>
                  <a:spcPct val="0"/>
                </a:spcBef>
                <a:spcAft>
                  <a:spcPct val="35000"/>
                </a:spcAft>
              </a:pPr>
              <a:endParaRPr lang="en-US" sz="3250" dirty="0"/>
            </a:p>
          </p:txBody>
        </p:sp>
        <p:sp>
          <p:nvSpPr>
            <p:cNvPr id="14" name="Oval 4">
              <a:extLst>
                <a:ext uri="{FF2B5EF4-FFF2-40B4-BE49-F238E27FC236}">
                  <a16:creationId xmlns:a16="http://schemas.microsoft.com/office/drawing/2014/main" id="{4804FF6E-4B7F-4843-83D3-396C3F1FA670}"/>
                </a:ext>
              </a:extLst>
            </p:cNvPr>
            <p:cNvSpPr/>
            <p:nvPr/>
          </p:nvSpPr>
          <p:spPr>
            <a:xfrm>
              <a:off x="2493665" y="2331229"/>
              <a:ext cx="837946" cy="93547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275" tIns="41275" rIns="41275" bIns="41275" numCol="1" spcCol="1270" anchor="ctr" anchorCtr="0">
              <a:noAutofit/>
            </a:bodyPr>
            <a:lstStyle/>
            <a:p>
              <a:pPr algn="ctr" defTabSz="1444625">
                <a:lnSpc>
                  <a:spcPct val="90000"/>
                </a:lnSpc>
                <a:spcBef>
                  <a:spcPct val="0"/>
                </a:spcBef>
                <a:spcAft>
                  <a:spcPct val="35000"/>
                </a:spcAft>
              </a:pPr>
              <a:endParaRPr lang="en-US" sz="3250" dirty="0"/>
            </a:p>
          </p:txBody>
        </p:sp>
        <p:sp>
          <p:nvSpPr>
            <p:cNvPr id="19" name="Oval 4">
              <a:extLst>
                <a:ext uri="{FF2B5EF4-FFF2-40B4-BE49-F238E27FC236}">
                  <a16:creationId xmlns:a16="http://schemas.microsoft.com/office/drawing/2014/main" id="{B307F7A7-53E7-EC40-859D-2991E96DADB3}"/>
                </a:ext>
              </a:extLst>
            </p:cNvPr>
            <p:cNvSpPr/>
            <p:nvPr/>
          </p:nvSpPr>
          <p:spPr>
            <a:xfrm>
              <a:off x="9575044" y="1852391"/>
              <a:ext cx="1011313" cy="112767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275" tIns="41275" rIns="41275" bIns="41275" numCol="1" spcCol="1270" anchor="ctr" anchorCtr="0">
              <a:noAutofit/>
            </a:bodyPr>
            <a:lstStyle/>
            <a:p>
              <a:pPr algn="ctr" defTabSz="1444625">
                <a:lnSpc>
                  <a:spcPct val="90000"/>
                </a:lnSpc>
                <a:spcBef>
                  <a:spcPct val="0"/>
                </a:spcBef>
                <a:spcAft>
                  <a:spcPct val="35000"/>
                </a:spcAft>
              </a:pPr>
              <a:endParaRPr lang="en-US" sz="3250"/>
            </a:p>
          </p:txBody>
        </p:sp>
        <p:sp>
          <p:nvSpPr>
            <p:cNvPr id="21" name="Oval 4">
              <a:extLst>
                <a:ext uri="{FF2B5EF4-FFF2-40B4-BE49-F238E27FC236}">
                  <a16:creationId xmlns:a16="http://schemas.microsoft.com/office/drawing/2014/main" id="{20F7F614-53A5-4547-AAED-9A9F1F7FBFF7}"/>
                </a:ext>
              </a:extLst>
            </p:cNvPr>
            <p:cNvSpPr/>
            <p:nvPr/>
          </p:nvSpPr>
          <p:spPr>
            <a:xfrm>
              <a:off x="9280706" y="5021687"/>
              <a:ext cx="866839" cy="9677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275" tIns="41275" rIns="41275" bIns="41275" numCol="1" spcCol="1270" anchor="ctr" anchorCtr="0">
              <a:noAutofit/>
            </a:bodyPr>
            <a:lstStyle/>
            <a:p>
              <a:pPr algn="ctr" defTabSz="1444625">
                <a:lnSpc>
                  <a:spcPct val="90000"/>
                </a:lnSpc>
                <a:spcBef>
                  <a:spcPct val="0"/>
                </a:spcBef>
                <a:spcAft>
                  <a:spcPct val="35000"/>
                </a:spcAft>
              </a:pPr>
              <a:endParaRPr lang="en-US" sz="3250" dirty="0"/>
            </a:p>
          </p:txBody>
        </p:sp>
        <p:sp>
          <p:nvSpPr>
            <p:cNvPr id="23" name="Oval 4">
              <a:extLst>
                <a:ext uri="{FF2B5EF4-FFF2-40B4-BE49-F238E27FC236}">
                  <a16:creationId xmlns:a16="http://schemas.microsoft.com/office/drawing/2014/main" id="{6F40226B-2318-F74D-AC1D-E550339B8CD9}"/>
                </a:ext>
              </a:extLst>
            </p:cNvPr>
            <p:cNvSpPr/>
            <p:nvPr/>
          </p:nvSpPr>
          <p:spPr>
            <a:xfrm>
              <a:off x="6886511" y="3237568"/>
              <a:ext cx="1414361" cy="156980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275" tIns="41275" rIns="41275" bIns="41275" numCol="1" spcCol="1270" anchor="ctr" anchorCtr="0">
              <a:noAutofit/>
            </a:bodyPr>
            <a:lstStyle/>
            <a:p>
              <a:pPr algn="ctr" defTabSz="1444625">
                <a:lnSpc>
                  <a:spcPct val="90000"/>
                </a:lnSpc>
                <a:spcBef>
                  <a:spcPct val="0"/>
                </a:spcBef>
                <a:spcAft>
                  <a:spcPct val="35000"/>
                </a:spcAft>
              </a:pPr>
              <a:endParaRPr lang="en-US" sz="3250" dirty="0"/>
            </a:p>
          </p:txBody>
        </p:sp>
        <p:pic>
          <p:nvPicPr>
            <p:cNvPr id="7" name="Picture 6">
              <a:extLst>
                <a:ext uri="{FF2B5EF4-FFF2-40B4-BE49-F238E27FC236}">
                  <a16:creationId xmlns:a16="http://schemas.microsoft.com/office/drawing/2014/main" id="{D93F6E50-EAB0-8D4F-9915-88F945532421}"/>
                </a:ext>
              </a:extLst>
            </p:cNvPr>
            <p:cNvPicPr>
              <a:picLocks/>
            </p:cNvPicPr>
            <p:nvPr/>
          </p:nvPicPr>
          <p:blipFill>
            <a:blip r:embed="rId4" cstate="screen">
              <a:extLst>
                <a:ext uri="{28A0092B-C50C-407E-A947-70E740481C1C}">
                  <a14:useLocalDpi xmlns:a14="http://schemas.microsoft.com/office/drawing/2010/main"/>
                </a:ext>
              </a:extLst>
            </a:blip>
            <a:stretch>
              <a:fillRect/>
            </a:stretch>
          </p:blipFill>
          <p:spPr>
            <a:xfrm>
              <a:off x="3951592" y="1788972"/>
              <a:ext cx="1588127" cy="1188720"/>
            </a:xfrm>
            <a:prstGeom prst="rect">
              <a:avLst/>
            </a:prstGeom>
          </p:spPr>
        </p:pic>
        <p:grpSp>
          <p:nvGrpSpPr>
            <p:cNvPr id="45" name="Group 44">
              <a:extLst>
                <a:ext uri="{FF2B5EF4-FFF2-40B4-BE49-F238E27FC236}">
                  <a16:creationId xmlns:a16="http://schemas.microsoft.com/office/drawing/2014/main" id="{77E0F60F-F848-8446-B913-B088FED2FA3B}"/>
                </a:ext>
              </a:extLst>
            </p:cNvPr>
            <p:cNvGrpSpPr/>
            <p:nvPr/>
          </p:nvGrpSpPr>
          <p:grpSpPr>
            <a:xfrm>
              <a:off x="621481" y="3038693"/>
              <a:ext cx="2009121" cy="980546"/>
              <a:chOff x="749403" y="3123174"/>
              <a:chExt cx="2009121" cy="980546"/>
            </a:xfrm>
          </p:grpSpPr>
          <p:sp>
            <p:nvSpPr>
              <p:cNvPr id="33" name="TextBox 32">
                <a:extLst>
                  <a:ext uri="{FF2B5EF4-FFF2-40B4-BE49-F238E27FC236}">
                    <a16:creationId xmlns:a16="http://schemas.microsoft.com/office/drawing/2014/main" id="{4C4B5EBA-28AA-724F-A098-572F88E22315}"/>
                  </a:ext>
                </a:extLst>
              </p:cNvPr>
              <p:cNvSpPr txBox="1"/>
              <p:nvPr/>
            </p:nvSpPr>
            <p:spPr>
              <a:xfrm>
                <a:off x="749403" y="3503556"/>
                <a:ext cx="1643954" cy="600164"/>
              </a:xfrm>
              <a:prstGeom prst="rect">
                <a:avLst/>
              </a:prstGeom>
              <a:noFill/>
            </p:spPr>
            <p:txBody>
              <a:bodyPr wrap="square" rtlCol="0">
                <a:spAutoFit/>
              </a:bodyPr>
              <a:lstStyle/>
              <a:p>
                <a:pPr algn="r"/>
                <a:r>
                  <a:rPr lang="en-US" sz="1100" b="1" dirty="0">
                    <a:solidFill>
                      <a:schemeClr val="accent1"/>
                    </a:solidFill>
                  </a:rPr>
                  <a:t>Create safeTracers™ barcode using the miniDART</a:t>
                </a:r>
                <a:r>
                  <a:rPr lang="en-US" sz="1100" b="1" baseline="30000" dirty="0">
                    <a:solidFill>
                      <a:schemeClr val="accent1"/>
                    </a:solidFill>
                  </a:rPr>
                  <a:t>TM   </a:t>
                </a:r>
                <a:r>
                  <a:rPr lang="en-US" sz="1100" b="1" dirty="0">
                    <a:solidFill>
                      <a:schemeClr val="accent1"/>
                    </a:solidFill>
                  </a:rPr>
                  <a:t>Printer</a:t>
                </a:r>
              </a:p>
            </p:txBody>
          </p:sp>
          <p:sp>
            <p:nvSpPr>
              <p:cNvPr id="39" name="Rectangle 38">
                <a:extLst>
                  <a:ext uri="{FF2B5EF4-FFF2-40B4-BE49-F238E27FC236}">
                    <a16:creationId xmlns:a16="http://schemas.microsoft.com/office/drawing/2014/main" id="{E79FB12C-4CEA-BC4D-A95E-53D171DEBDD5}"/>
                  </a:ext>
                </a:extLst>
              </p:cNvPr>
              <p:cNvSpPr/>
              <p:nvPr/>
            </p:nvSpPr>
            <p:spPr>
              <a:xfrm>
                <a:off x="1478364" y="3123174"/>
                <a:ext cx="1280160" cy="400110"/>
              </a:xfrm>
              <a:prstGeom prst="rect">
                <a:avLst/>
              </a:prstGeom>
              <a:noFill/>
            </p:spPr>
            <p:txBody>
              <a:bodyPr wrap="square" lIns="91440" tIns="45720" rIns="91440" bIns="45720">
                <a:spAutoFit/>
              </a:bodyPr>
              <a:lstStyle/>
              <a:p>
                <a:pPr algn="ctr"/>
                <a:r>
                  <a:rPr lang="en-US" sz="2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0</a:t>
                </a:r>
                <a:r>
                  <a:rPr lang="en-US" sz="2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a:t>
                </a:r>
              </a:p>
            </p:txBody>
          </p:sp>
        </p:grpSp>
        <p:grpSp>
          <p:nvGrpSpPr>
            <p:cNvPr id="31" name="Group 30">
              <a:extLst>
                <a:ext uri="{FF2B5EF4-FFF2-40B4-BE49-F238E27FC236}">
                  <a16:creationId xmlns:a16="http://schemas.microsoft.com/office/drawing/2014/main" id="{BD960593-FA1D-134B-BAA3-82C1051BF398}"/>
                </a:ext>
              </a:extLst>
            </p:cNvPr>
            <p:cNvGrpSpPr/>
            <p:nvPr/>
          </p:nvGrpSpPr>
          <p:grpSpPr>
            <a:xfrm>
              <a:off x="2300702" y="1693182"/>
              <a:ext cx="1920547" cy="955522"/>
              <a:chOff x="2025828" y="1431084"/>
              <a:chExt cx="2082285" cy="955522"/>
            </a:xfrm>
          </p:grpSpPr>
          <p:sp>
            <p:nvSpPr>
              <p:cNvPr id="25" name="TextBox 24">
                <a:extLst>
                  <a:ext uri="{FF2B5EF4-FFF2-40B4-BE49-F238E27FC236}">
                    <a16:creationId xmlns:a16="http://schemas.microsoft.com/office/drawing/2014/main" id="{9547A409-8699-6C45-B0A2-2318880922C5}"/>
                  </a:ext>
                </a:extLst>
              </p:cNvPr>
              <p:cNvSpPr txBox="1"/>
              <p:nvPr/>
            </p:nvSpPr>
            <p:spPr>
              <a:xfrm>
                <a:off x="2025828" y="1786442"/>
                <a:ext cx="1729191" cy="600164"/>
              </a:xfrm>
              <a:prstGeom prst="rect">
                <a:avLst/>
              </a:prstGeom>
              <a:noFill/>
            </p:spPr>
            <p:txBody>
              <a:bodyPr wrap="square" rtlCol="0">
                <a:spAutoFit/>
              </a:bodyPr>
              <a:lstStyle/>
              <a:p>
                <a:pPr algn="r"/>
                <a:r>
                  <a:rPr lang="en-US" sz="1100" b="1" dirty="0">
                    <a:solidFill>
                      <a:schemeClr val="accent1"/>
                    </a:solidFill>
                  </a:rPr>
                  <a:t>Mix safeTracers™ with wax coating via miniDART Injector</a:t>
                </a:r>
              </a:p>
            </p:txBody>
          </p:sp>
          <p:sp>
            <p:nvSpPr>
              <p:cNvPr id="40" name="Rectangle 39">
                <a:extLst>
                  <a:ext uri="{FF2B5EF4-FFF2-40B4-BE49-F238E27FC236}">
                    <a16:creationId xmlns:a16="http://schemas.microsoft.com/office/drawing/2014/main" id="{0E2BBC5F-5E28-E141-972A-38FA1AEABD11}"/>
                  </a:ext>
                </a:extLst>
              </p:cNvPr>
              <p:cNvSpPr/>
              <p:nvPr/>
            </p:nvSpPr>
            <p:spPr>
              <a:xfrm>
                <a:off x="2827953" y="1431084"/>
                <a:ext cx="1280160" cy="400110"/>
              </a:xfrm>
              <a:prstGeom prst="rect">
                <a:avLst/>
              </a:prstGeom>
              <a:noFill/>
            </p:spPr>
            <p:txBody>
              <a:bodyPr wrap="square" lIns="91440" tIns="45720" rIns="91440" bIns="45720">
                <a:spAutoFit/>
              </a:bodyPr>
              <a:lstStyle/>
              <a:p>
                <a:pPr algn="ctr"/>
                <a:r>
                  <a:rPr lang="en-US" sz="2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0</a:t>
                </a:r>
                <a:r>
                  <a:rPr lang="en-US" sz="2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3</a:t>
                </a:r>
              </a:p>
            </p:txBody>
          </p:sp>
        </p:grpSp>
        <p:grpSp>
          <p:nvGrpSpPr>
            <p:cNvPr id="47" name="Group 46">
              <a:extLst>
                <a:ext uri="{FF2B5EF4-FFF2-40B4-BE49-F238E27FC236}">
                  <a16:creationId xmlns:a16="http://schemas.microsoft.com/office/drawing/2014/main" id="{C5ADFBDF-C829-034C-9165-6F79E03DFFD3}"/>
                </a:ext>
              </a:extLst>
            </p:cNvPr>
            <p:cNvGrpSpPr/>
            <p:nvPr/>
          </p:nvGrpSpPr>
          <p:grpSpPr>
            <a:xfrm>
              <a:off x="9787725" y="2244425"/>
              <a:ext cx="1738047" cy="804073"/>
              <a:chOff x="9847141" y="2483103"/>
              <a:chExt cx="1738047" cy="804073"/>
            </a:xfrm>
          </p:grpSpPr>
          <p:sp>
            <p:nvSpPr>
              <p:cNvPr id="11" name="TextBox 10">
                <a:extLst>
                  <a:ext uri="{FF2B5EF4-FFF2-40B4-BE49-F238E27FC236}">
                    <a16:creationId xmlns:a16="http://schemas.microsoft.com/office/drawing/2014/main" id="{26493328-33AD-DD4C-83D9-EF19D23F738B}"/>
                  </a:ext>
                </a:extLst>
              </p:cNvPr>
              <p:cNvSpPr txBox="1"/>
              <p:nvPr/>
            </p:nvSpPr>
            <p:spPr>
              <a:xfrm>
                <a:off x="10248333" y="2856289"/>
                <a:ext cx="1336855" cy="430887"/>
              </a:xfrm>
              <a:prstGeom prst="rect">
                <a:avLst/>
              </a:prstGeom>
              <a:noFill/>
            </p:spPr>
            <p:txBody>
              <a:bodyPr wrap="square" rtlCol="0">
                <a:spAutoFit/>
              </a:bodyPr>
              <a:lstStyle/>
              <a:p>
                <a:r>
                  <a:rPr lang="en-US" sz="1100" b="1" dirty="0">
                    <a:solidFill>
                      <a:schemeClr val="accent1"/>
                    </a:solidFill>
                  </a:rPr>
                  <a:t>Collect </a:t>
                </a:r>
              </a:p>
              <a:p>
                <a:r>
                  <a:rPr lang="en-US" sz="1100" b="1" dirty="0">
                    <a:solidFill>
                      <a:schemeClr val="accent1"/>
                    </a:solidFill>
                  </a:rPr>
                  <a:t>product sample</a:t>
                </a:r>
              </a:p>
            </p:txBody>
          </p:sp>
          <p:sp>
            <p:nvSpPr>
              <p:cNvPr id="42" name="Rectangle 41">
                <a:extLst>
                  <a:ext uri="{FF2B5EF4-FFF2-40B4-BE49-F238E27FC236}">
                    <a16:creationId xmlns:a16="http://schemas.microsoft.com/office/drawing/2014/main" id="{AAF26F67-D574-CD40-ACC3-D9A5E33753D4}"/>
                  </a:ext>
                </a:extLst>
              </p:cNvPr>
              <p:cNvSpPr/>
              <p:nvPr/>
            </p:nvSpPr>
            <p:spPr>
              <a:xfrm>
                <a:off x="9847141" y="2483103"/>
                <a:ext cx="1280160" cy="400110"/>
              </a:xfrm>
              <a:prstGeom prst="rect">
                <a:avLst/>
              </a:prstGeom>
              <a:noFill/>
            </p:spPr>
            <p:txBody>
              <a:bodyPr wrap="square" lIns="91440" tIns="45720" rIns="91440" bIns="45720">
                <a:spAutoFit/>
              </a:bodyPr>
              <a:lstStyle/>
              <a:p>
                <a:pPr algn="ctr"/>
                <a:r>
                  <a:rPr lang="en-US" sz="2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0</a:t>
                </a:r>
                <a:r>
                  <a:rPr lang="en-US" sz="2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5</a:t>
                </a:r>
              </a:p>
            </p:txBody>
          </p:sp>
        </p:grpSp>
        <p:grpSp>
          <p:nvGrpSpPr>
            <p:cNvPr id="48" name="Group 47">
              <a:extLst>
                <a:ext uri="{FF2B5EF4-FFF2-40B4-BE49-F238E27FC236}">
                  <a16:creationId xmlns:a16="http://schemas.microsoft.com/office/drawing/2014/main" id="{1FAE9F26-9D9F-8F49-8B9F-BEC58C61C371}"/>
                </a:ext>
              </a:extLst>
            </p:cNvPr>
            <p:cNvGrpSpPr/>
            <p:nvPr/>
          </p:nvGrpSpPr>
          <p:grpSpPr>
            <a:xfrm>
              <a:off x="7474721" y="824502"/>
              <a:ext cx="2387814" cy="809980"/>
              <a:chOff x="6680521" y="1119099"/>
              <a:chExt cx="2387814" cy="809980"/>
            </a:xfrm>
          </p:grpSpPr>
          <p:sp>
            <p:nvSpPr>
              <p:cNvPr id="26" name="TextBox 25">
                <a:extLst>
                  <a:ext uri="{FF2B5EF4-FFF2-40B4-BE49-F238E27FC236}">
                    <a16:creationId xmlns:a16="http://schemas.microsoft.com/office/drawing/2014/main" id="{0E032F12-EAC7-9643-BAD3-A0DFF4D599E3}"/>
                  </a:ext>
                </a:extLst>
              </p:cNvPr>
              <p:cNvSpPr txBox="1"/>
              <p:nvPr/>
            </p:nvSpPr>
            <p:spPr>
              <a:xfrm>
                <a:off x="7077205" y="1498192"/>
                <a:ext cx="1991130" cy="430887"/>
              </a:xfrm>
              <a:prstGeom prst="rect">
                <a:avLst/>
              </a:prstGeom>
              <a:solidFill>
                <a:schemeClr val="bg1"/>
              </a:solidFill>
            </p:spPr>
            <p:txBody>
              <a:bodyPr wrap="square" rtlCol="0">
                <a:spAutoFit/>
              </a:bodyPr>
              <a:lstStyle/>
              <a:p>
                <a:r>
                  <a:rPr lang="en-US" sz="1100" b="1" dirty="0">
                    <a:solidFill>
                      <a:schemeClr val="accent1"/>
                    </a:solidFill>
                  </a:rPr>
                  <a:t>Inject safeTracers™ during regular coating process</a:t>
                </a:r>
              </a:p>
            </p:txBody>
          </p:sp>
          <p:sp>
            <p:nvSpPr>
              <p:cNvPr id="41" name="Rectangle 40">
                <a:extLst>
                  <a:ext uri="{FF2B5EF4-FFF2-40B4-BE49-F238E27FC236}">
                    <a16:creationId xmlns:a16="http://schemas.microsoft.com/office/drawing/2014/main" id="{21802A92-CD93-C54E-8786-E4731851E9E5}"/>
                  </a:ext>
                </a:extLst>
              </p:cNvPr>
              <p:cNvSpPr/>
              <p:nvPr/>
            </p:nvSpPr>
            <p:spPr>
              <a:xfrm>
                <a:off x="6680521" y="1119099"/>
                <a:ext cx="1280160" cy="400110"/>
              </a:xfrm>
              <a:prstGeom prst="rect">
                <a:avLst/>
              </a:prstGeom>
              <a:noFill/>
            </p:spPr>
            <p:txBody>
              <a:bodyPr wrap="square" lIns="91440" tIns="45720" rIns="91440" bIns="45720">
                <a:spAutoFit/>
              </a:bodyPr>
              <a:lstStyle/>
              <a:p>
                <a:pPr algn="ctr"/>
                <a:r>
                  <a:rPr lang="en-US" sz="2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0</a:t>
                </a:r>
                <a:r>
                  <a:rPr lang="en-US" sz="2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4</a:t>
                </a:r>
              </a:p>
            </p:txBody>
          </p:sp>
        </p:grpSp>
        <p:grpSp>
          <p:nvGrpSpPr>
            <p:cNvPr id="46" name="Group 45">
              <a:extLst>
                <a:ext uri="{FF2B5EF4-FFF2-40B4-BE49-F238E27FC236}">
                  <a16:creationId xmlns:a16="http://schemas.microsoft.com/office/drawing/2014/main" id="{4E9E6BBD-8486-8540-AB32-56EF15A71980}"/>
                </a:ext>
              </a:extLst>
            </p:cNvPr>
            <p:cNvGrpSpPr/>
            <p:nvPr/>
          </p:nvGrpSpPr>
          <p:grpSpPr>
            <a:xfrm>
              <a:off x="10245613" y="4144121"/>
              <a:ext cx="1717060" cy="814916"/>
              <a:chOff x="10474939" y="4387703"/>
              <a:chExt cx="1717060" cy="814916"/>
            </a:xfrm>
          </p:grpSpPr>
          <p:sp>
            <p:nvSpPr>
              <p:cNvPr id="9" name="TextBox 8">
                <a:extLst>
                  <a:ext uri="{FF2B5EF4-FFF2-40B4-BE49-F238E27FC236}">
                    <a16:creationId xmlns:a16="http://schemas.microsoft.com/office/drawing/2014/main" id="{CEF16E30-D187-2A4D-A85D-211AA5BE2B84}"/>
                  </a:ext>
                </a:extLst>
              </p:cNvPr>
              <p:cNvSpPr txBox="1"/>
              <p:nvPr/>
            </p:nvSpPr>
            <p:spPr>
              <a:xfrm>
                <a:off x="10884302" y="4771732"/>
                <a:ext cx="1307697" cy="430887"/>
              </a:xfrm>
              <a:prstGeom prst="rect">
                <a:avLst/>
              </a:prstGeom>
              <a:solidFill>
                <a:schemeClr val="bg1"/>
              </a:solidFill>
            </p:spPr>
            <p:txBody>
              <a:bodyPr wrap="square" rtlCol="0">
                <a:spAutoFit/>
              </a:bodyPr>
              <a:lstStyle/>
              <a:p>
                <a:r>
                  <a:rPr lang="en-US" sz="1100" b="1" dirty="0">
                    <a:solidFill>
                      <a:schemeClr val="accent1"/>
                    </a:solidFill>
                  </a:rPr>
                  <a:t>Analyze sample ~15 mins</a:t>
                </a:r>
              </a:p>
            </p:txBody>
          </p:sp>
          <p:sp>
            <p:nvSpPr>
              <p:cNvPr id="43" name="Rectangle 42">
                <a:extLst>
                  <a:ext uri="{FF2B5EF4-FFF2-40B4-BE49-F238E27FC236}">
                    <a16:creationId xmlns:a16="http://schemas.microsoft.com/office/drawing/2014/main" id="{79434403-3EFC-BE44-90FB-2DCA955BD28B}"/>
                  </a:ext>
                </a:extLst>
              </p:cNvPr>
              <p:cNvSpPr/>
              <p:nvPr/>
            </p:nvSpPr>
            <p:spPr>
              <a:xfrm>
                <a:off x="10474939" y="4387703"/>
                <a:ext cx="1280160" cy="400110"/>
              </a:xfrm>
              <a:prstGeom prst="rect">
                <a:avLst/>
              </a:prstGeom>
              <a:noFill/>
            </p:spPr>
            <p:txBody>
              <a:bodyPr wrap="square" lIns="91440" tIns="45720" rIns="91440" bIns="45720">
                <a:spAutoFit/>
              </a:bodyPr>
              <a:lstStyle/>
              <a:p>
                <a:pPr algn="ctr"/>
                <a:r>
                  <a:rPr lang="en-US" sz="2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0</a:t>
                </a:r>
                <a:r>
                  <a:rPr lang="en-US" sz="2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6</a:t>
                </a:r>
              </a:p>
            </p:txBody>
          </p:sp>
        </p:grpSp>
        <p:pic>
          <p:nvPicPr>
            <p:cNvPr id="44" name="Content Placeholder 5">
              <a:extLst>
                <a:ext uri="{FF2B5EF4-FFF2-40B4-BE49-F238E27FC236}">
                  <a16:creationId xmlns:a16="http://schemas.microsoft.com/office/drawing/2014/main" id="{4B48E175-7055-9640-A603-C83875D7E633}"/>
                </a:ext>
              </a:extLst>
            </p:cNvPr>
            <p:cNvPicPr>
              <a:picLocks/>
            </p:cNvPicPr>
            <p:nvPr/>
          </p:nvPicPr>
          <p:blipFill>
            <a:blip r:embed="rId5" cstate="screen">
              <a:extLst>
                <a:ext uri="{28A0092B-C50C-407E-A947-70E740481C1C}">
                  <a14:useLocalDpi xmlns:a14="http://schemas.microsoft.com/office/drawing/2010/main"/>
                </a:ext>
              </a:extLst>
            </a:blip>
            <a:srcRect/>
            <a:stretch>
              <a:fillRect/>
            </a:stretch>
          </p:blipFill>
          <p:spPr bwMode="auto">
            <a:xfrm>
              <a:off x="2251156" y="3021743"/>
              <a:ext cx="1700436" cy="1188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36">
              <a:extLst>
                <a:ext uri="{FF2B5EF4-FFF2-40B4-BE49-F238E27FC236}">
                  <a16:creationId xmlns:a16="http://schemas.microsoft.com/office/drawing/2014/main" id="{4A7DEEAC-F5A4-9346-948A-A8A4C7B60992}"/>
                </a:ext>
              </a:extLst>
            </p:cNvPr>
            <p:cNvPicPr>
              <a:picLocks/>
            </p:cNvPicPr>
            <p:nvPr/>
          </p:nvPicPr>
          <p:blipFill>
            <a:blip r:embed="rId6" cstate="screen">
              <a:extLst>
                <a:ext uri="{28A0092B-C50C-407E-A947-70E740481C1C}">
                  <a14:useLocalDpi xmlns:a14="http://schemas.microsoft.com/office/drawing/2010/main"/>
                </a:ext>
              </a:extLst>
            </a:blip>
            <a:stretch>
              <a:fillRect/>
            </a:stretch>
          </p:blipFill>
          <p:spPr>
            <a:xfrm>
              <a:off x="8514909" y="2331651"/>
              <a:ext cx="1591056" cy="1188720"/>
            </a:xfrm>
            <a:prstGeom prst="rect">
              <a:avLst/>
            </a:prstGeom>
          </p:spPr>
        </p:pic>
        <p:pic>
          <p:nvPicPr>
            <p:cNvPr id="38" name="Content Placeholder 4">
              <a:extLst>
                <a:ext uri="{FF2B5EF4-FFF2-40B4-BE49-F238E27FC236}">
                  <a16:creationId xmlns:a16="http://schemas.microsoft.com/office/drawing/2014/main" id="{ED6DCEE2-341B-8A41-8ABC-95661F408AB8}"/>
                </a:ext>
              </a:extLst>
            </p:cNvPr>
            <p:cNvPicPr>
              <a:picLocks noChangeArrowheads="1"/>
            </p:cNvPicPr>
            <p:nvPr/>
          </p:nvPicPr>
          <p:blipFill>
            <a:blip r:embed="rId7" cstate="screen">
              <a:extLst>
                <a:ext uri="{28A0092B-C50C-407E-A947-70E740481C1C}">
                  <a14:useLocalDpi xmlns:a14="http://schemas.microsoft.com/office/drawing/2010/main"/>
                </a:ext>
              </a:extLst>
            </a:blip>
            <a:srcRect/>
            <a:stretch>
              <a:fillRect/>
            </a:stretch>
          </p:blipFill>
          <p:spPr>
            <a:xfrm>
              <a:off x="6257644" y="914528"/>
              <a:ext cx="1591056" cy="1188720"/>
            </a:xfrm>
            <a:prstGeom prst="rect">
              <a:avLst/>
            </a:prstGeom>
          </p:spPr>
        </p:pic>
        <p:pic>
          <p:nvPicPr>
            <p:cNvPr id="28" name="Picture 27">
              <a:extLst>
                <a:ext uri="{FF2B5EF4-FFF2-40B4-BE49-F238E27FC236}">
                  <a16:creationId xmlns:a16="http://schemas.microsoft.com/office/drawing/2014/main" id="{404D6B7D-B352-F342-9AAB-4AED8513694A}"/>
                </a:ext>
              </a:extLst>
            </p:cNvPr>
            <p:cNvPicPr>
              <a:picLocks/>
            </p:cNvPicPr>
            <p:nvPr/>
          </p:nvPicPr>
          <p:blipFill>
            <a:blip r:embed="rId8"/>
            <a:stretch>
              <a:fillRect/>
            </a:stretch>
          </p:blipFill>
          <p:spPr>
            <a:xfrm>
              <a:off x="9001576" y="4251907"/>
              <a:ext cx="1591056" cy="1188720"/>
            </a:xfrm>
            <a:prstGeom prst="rect">
              <a:avLst/>
            </a:prstGeom>
          </p:spPr>
        </p:pic>
        <p:sp>
          <p:nvSpPr>
            <p:cNvPr id="27" name="TextBox 26">
              <a:extLst>
                <a:ext uri="{FF2B5EF4-FFF2-40B4-BE49-F238E27FC236}">
                  <a16:creationId xmlns:a16="http://schemas.microsoft.com/office/drawing/2014/main" id="{035A5217-8CD9-C244-AF42-774D20C84BA5}"/>
                </a:ext>
              </a:extLst>
            </p:cNvPr>
            <p:cNvSpPr txBox="1"/>
            <p:nvPr/>
          </p:nvSpPr>
          <p:spPr>
            <a:xfrm>
              <a:off x="4717617" y="3705253"/>
              <a:ext cx="1942455" cy="646331"/>
            </a:xfrm>
            <a:prstGeom prst="rect">
              <a:avLst/>
            </a:prstGeom>
            <a:noFill/>
            <a:ln>
              <a:noFill/>
            </a:ln>
          </p:spPr>
          <p:txBody>
            <a:bodyPr wrap="square" rtlCol="0">
              <a:spAutoFit/>
            </a:bodyPr>
            <a:lstStyle/>
            <a:p>
              <a:pPr algn="r"/>
              <a:r>
                <a:rPr lang="en-US" b="1" dirty="0">
                  <a:solidFill>
                    <a:schemeClr val="accent2"/>
                  </a:solidFill>
                </a:rPr>
                <a:t>safeTracers™ barcode found!</a:t>
              </a:r>
            </a:p>
          </p:txBody>
        </p:sp>
        <p:pic>
          <p:nvPicPr>
            <p:cNvPr id="59" name="Picture 58">
              <a:extLst>
                <a:ext uri="{FF2B5EF4-FFF2-40B4-BE49-F238E27FC236}">
                  <a16:creationId xmlns:a16="http://schemas.microsoft.com/office/drawing/2014/main" id="{DA0921EB-9CC0-8B47-954B-3C5EE39EE94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803047">
              <a:off x="6051233" y="4467788"/>
              <a:ext cx="491266" cy="550820"/>
            </a:xfrm>
            <a:prstGeom prst="rect">
              <a:avLst/>
            </a:prstGeom>
          </p:spPr>
        </p:pic>
        <p:pic>
          <p:nvPicPr>
            <p:cNvPr id="6" name="Picture 5">
              <a:extLst>
                <a:ext uri="{FF2B5EF4-FFF2-40B4-BE49-F238E27FC236}">
                  <a16:creationId xmlns:a16="http://schemas.microsoft.com/office/drawing/2014/main" id="{3A0DB69E-0E3C-D448-9BDD-684D278EFC7F}"/>
                </a:ext>
              </a:extLst>
            </p:cNvPr>
            <p:cNvPicPr>
              <a:picLocks/>
            </p:cNvPicPr>
            <p:nvPr/>
          </p:nvPicPr>
          <p:blipFill>
            <a:blip r:embed="rId10" cstate="screen">
              <a:extLst>
                <a:ext uri="{28A0092B-C50C-407E-A947-70E740481C1C}">
                  <a14:useLocalDpi xmlns:a14="http://schemas.microsoft.com/office/drawing/2010/main"/>
                </a:ext>
              </a:extLst>
            </a:blip>
            <a:stretch>
              <a:fillRect/>
            </a:stretch>
          </p:blipFill>
          <p:spPr>
            <a:xfrm>
              <a:off x="2151900" y="4849687"/>
              <a:ext cx="1591056" cy="1188720"/>
            </a:xfrm>
            <a:prstGeom prst="rect">
              <a:avLst/>
            </a:prstGeom>
            <a:ln w="28575">
              <a:solidFill>
                <a:schemeClr val="bg2"/>
              </a:solidFill>
            </a:ln>
          </p:spPr>
        </p:pic>
        <p:pic>
          <p:nvPicPr>
            <p:cNvPr id="12" name="Picture 11">
              <a:extLst>
                <a:ext uri="{FF2B5EF4-FFF2-40B4-BE49-F238E27FC236}">
                  <a16:creationId xmlns:a16="http://schemas.microsoft.com/office/drawing/2014/main" id="{D1C37FA3-DA38-FC43-BDED-4996993BD286}"/>
                </a:ext>
              </a:extLst>
            </p:cNvPr>
            <p:cNvPicPr>
              <a:picLocks/>
            </p:cNvPicPr>
            <p:nvPr/>
          </p:nvPicPr>
          <p:blipFill>
            <a:blip r:embed="rId11" cstate="screen">
              <a:extLst>
                <a:ext uri="{28A0092B-C50C-407E-A947-70E740481C1C}">
                  <a14:useLocalDpi xmlns:a14="http://schemas.microsoft.com/office/drawing/2010/main"/>
                </a:ext>
              </a:extLst>
            </a:blip>
            <a:stretch>
              <a:fillRect/>
            </a:stretch>
          </p:blipFill>
          <p:spPr>
            <a:xfrm>
              <a:off x="6694768" y="3785518"/>
              <a:ext cx="1591056" cy="1188720"/>
            </a:xfrm>
            <a:prstGeom prst="rect">
              <a:avLst/>
            </a:prstGeom>
            <a:solidFill>
              <a:schemeClr val="accent2"/>
            </a:solidFill>
            <a:ln w="28575">
              <a:solidFill>
                <a:schemeClr val="accent2"/>
              </a:solidFill>
            </a:ln>
          </p:spPr>
        </p:pic>
      </p:grpSp>
    </p:spTree>
    <p:extLst>
      <p:ext uri="{BB962C8B-B14F-4D97-AF65-F5344CB8AC3E}">
        <p14:creationId xmlns:p14="http://schemas.microsoft.com/office/powerpoint/2010/main" val="450831465"/>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B2A4-7701-B14F-8E4D-CC74F42C6914}"/>
              </a:ext>
            </a:extLst>
          </p:cNvPr>
          <p:cNvSpPr>
            <a:spLocks noGrp="1"/>
          </p:cNvSpPr>
          <p:nvPr>
            <p:ph type="title"/>
          </p:nvPr>
        </p:nvSpPr>
        <p:spPr>
          <a:xfrm>
            <a:off x="689256" y="545236"/>
            <a:ext cx="9661239" cy="546964"/>
          </a:xfrm>
        </p:spPr>
        <p:txBody>
          <a:bodyPr/>
          <a:lstStyle/>
          <a:p>
            <a:r>
              <a:rPr lang="en-US" dirty="0"/>
              <a:t>Wide Range of Commercial Applications</a:t>
            </a:r>
          </a:p>
        </p:txBody>
      </p:sp>
      <p:graphicFrame>
        <p:nvGraphicFramePr>
          <p:cNvPr id="10" name="Content Placeholder 9">
            <a:extLst>
              <a:ext uri="{FF2B5EF4-FFF2-40B4-BE49-F238E27FC236}">
                <a16:creationId xmlns:a16="http://schemas.microsoft.com/office/drawing/2014/main" id="{C3E16082-DD46-CA47-A261-45A49E0EB91B}"/>
              </a:ext>
            </a:extLst>
          </p:cNvPr>
          <p:cNvGraphicFramePr>
            <a:graphicFrameLocks noGrp="1"/>
          </p:cNvGraphicFramePr>
          <p:nvPr>
            <p:ph idx="1"/>
          </p:nvPr>
        </p:nvGraphicFramePr>
        <p:xfrm>
          <a:off x="1257300" y="1587501"/>
          <a:ext cx="8950325" cy="406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E7FB40AE-1B4E-A149-B801-42FE6317CE48}"/>
              </a:ext>
            </a:extLst>
          </p:cNvPr>
          <p:cNvSpPr txBox="1"/>
          <p:nvPr/>
        </p:nvSpPr>
        <p:spPr>
          <a:xfrm>
            <a:off x="1257300" y="5791200"/>
            <a:ext cx="9093195" cy="307777"/>
          </a:xfrm>
          <a:prstGeom prst="rect">
            <a:avLst/>
          </a:prstGeom>
          <a:noFill/>
          <a:ln>
            <a:solidFill>
              <a:schemeClr val="accent6"/>
            </a:solidFill>
          </a:ln>
        </p:spPr>
        <p:txBody>
          <a:bodyPr wrap="square" rtlCol="0">
            <a:spAutoFit/>
          </a:bodyPr>
          <a:lstStyle/>
          <a:p>
            <a:r>
              <a:rPr lang="en-US" sz="1400" b="1" dirty="0"/>
              <a:t>Other crops of interest include leafy greens, animal protein, seafood, hemp/cannabis, cotton, </a:t>
            </a:r>
            <a:r>
              <a:rPr lang="en-US" sz="1400" b="1" dirty="0" err="1"/>
              <a:t>treenuts</a:t>
            </a:r>
            <a:r>
              <a:rPr lang="en-US" sz="1400" b="1" dirty="0"/>
              <a:t> </a:t>
            </a:r>
          </a:p>
        </p:txBody>
      </p:sp>
    </p:spTree>
    <p:extLst>
      <p:ext uri="{BB962C8B-B14F-4D97-AF65-F5344CB8AC3E}">
        <p14:creationId xmlns:p14="http://schemas.microsoft.com/office/powerpoint/2010/main" val="412216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B274-879A-B34F-95C0-7759DB8E5469}"/>
              </a:ext>
            </a:extLst>
          </p:cNvPr>
          <p:cNvSpPr>
            <a:spLocks noGrp="1"/>
          </p:cNvSpPr>
          <p:nvPr>
            <p:ph type="title"/>
          </p:nvPr>
        </p:nvSpPr>
        <p:spPr>
          <a:xfrm>
            <a:off x="0" y="554041"/>
            <a:ext cx="10881804" cy="968375"/>
          </a:xfrm>
        </p:spPr>
        <p:txBody>
          <a:bodyPr/>
          <a:lstStyle/>
          <a:p>
            <a:r>
              <a:rPr lang="en-US" dirty="0"/>
              <a:t>Case Study:</a:t>
            </a:r>
            <a:br>
              <a:rPr lang="en-US" dirty="0"/>
            </a:br>
            <a:r>
              <a:rPr lang="en-US" dirty="0"/>
              <a:t>Apple Farm-to-Fork Traceability</a:t>
            </a:r>
          </a:p>
        </p:txBody>
      </p:sp>
      <p:sp>
        <p:nvSpPr>
          <p:cNvPr id="14" name="TextBox 13">
            <a:extLst>
              <a:ext uri="{FF2B5EF4-FFF2-40B4-BE49-F238E27FC236}">
                <a16:creationId xmlns:a16="http://schemas.microsoft.com/office/drawing/2014/main" id="{B60832D1-0CDC-314A-A8AD-56BAD2F27822}"/>
              </a:ext>
            </a:extLst>
          </p:cNvPr>
          <p:cNvSpPr txBox="1"/>
          <p:nvPr/>
        </p:nvSpPr>
        <p:spPr>
          <a:xfrm>
            <a:off x="108751" y="1712279"/>
            <a:ext cx="3298374" cy="4524315"/>
          </a:xfrm>
          <a:prstGeom prst="rect">
            <a:avLst/>
          </a:prstGeom>
          <a:noFill/>
          <a:ln>
            <a:solidFill>
              <a:schemeClr val="accent5"/>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sng"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Problem Statement</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Rising consumer expectations to know where food comes from and how it is produced</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US" sz="24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defRPr/>
            </a:pPr>
            <a:r>
              <a:rPr lang="en-US" sz="2400" dirty="0">
                <a:solidFill>
                  <a:srgbClr val="000000"/>
                </a:solidFill>
              </a:rPr>
              <a:t>Existing traceability solutions trace the package at the lot-level</a:t>
            </a:r>
          </a:p>
        </p:txBody>
      </p:sp>
      <p:sp>
        <p:nvSpPr>
          <p:cNvPr id="15" name="TextBox 14">
            <a:extLst>
              <a:ext uri="{FF2B5EF4-FFF2-40B4-BE49-F238E27FC236}">
                <a16:creationId xmlns:a16="http://schemas.microsoft.com/office/drawing/2014/main" id="{57D41A74-708D-D649-833D-3E07E4110DB0}"/>
              </a:ext>
            </a:extLst>
          </p:cNvPr>
          <p:cNvSpPr txBox="1"/>
          <p:nvPr/>
        </p:nvSpPr>
        <p:spPr>
          <a:xfrm>
            <a:off x="8509000" y="1712279"/>
            <a:ext cx="3171793" cy="4154984"/>
          </a:xfrm>
          <a:prstGeom prst="rect">
            <a:avLst/>
          </a:prstGeom>
          <a:noFill/>
          <a:ln>
            <a:solidFill>
              <a:schemeClr val="accent5"/>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sng"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SafeTraces</a:t>
            </a:r>
            <a:r>
              <a:rPr kumimoji="0" lang="en-US" sz="2400" b="0" i="0" u="sng"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Solution</a:t>
            </a:r>
          </a:p>
          <a:p>
            <a:pPr>
              <a:defRPr/>
            </a:pPr>
            <a:endParaRPr lang="en-US" altLang="en-US" sz="2400" dirty="0"/>
          </a:p>
          <a:p>
            <a:pPr>
              <a:defRPr/>
            </a:pPr>
            <a:r>
              <a:rPr lang="en-US" altLang="en-US" sz="2400" dirty="0" err="1"/>
              <a:t>SafeTracers</a:t>
            </a:r>
            <a:r>
              <a:rPr lang="en-US" altLang="en-US" sz="2400" dirty="0"/>
              <a:t>™ applied directly to apple at item-level via carnauba wax coating</a:t>
            </a:r>
          </a:p>
          <a:p>
            <a:pPr>
              <a:defRPr/>
            </a:pPr>
            <a:endParaRPr lang="en-US" altLang="en-US" sz="2400" dirty="0"/>
          </a:p>
          <a:p>
            <a:pPr>
              <a:defRPr/>
            </a:pPr>
            <a:r>
              <a:rPr lang="en-US" altLang="en-US" sz="2400" dirty="0"/>
              <a:t>Downstream buyers verify product source via rapid swab / PCR test </a:t>
            </a:r>
          </a:p>
        </p:txBody>
      </p:sp>
      <p:pic>
        <p:nvPicPr>
          <p:cNvPr id="24" name="Content Placeholder 4">
            <a:extLst>
              <a:ext uri="{FF2B5EF4-FFF2-40B4-BE49-F238E27FC236}">
                <a16:creationId xmlns:a16="http://schemas.microsoft.com/office/drawing/2014/main" id="{7BBE9603-7302-5A47-A681-94A6E9A5060E}"/>
              </a:ext>
            </a:extLst>
          </p:cNvPr>
          <p:cNvPicPr>
            <a:picLocks noChangeArrowheads="1"/>
          </p:cNvPicPr>
          <p:nvPr/>
        </p:nvPicPr>
        <p:blipFill>
          <a:blip r:embed="rId2">
            <a:extLst>
              <a:ext uri="{28A0092B-C50C-407E-A947-70E740481C1C}">
                <a14:useLocalDpi xmlns:a14="http://schemas.microsoft.com/office/drawing/2010/main"/>
              </a:ext>
            </a:extLst>
          </a:blip>
          <a:srcRect/>
          <a:stretch>
            <a:fillRect/>
          </a:stretch>
        </p:blipFill>
        <p:spPr>
          <a:xfrm>
            <a:off x="4118885" y="1642172"/>
            <a:ext cx="3503083" cy="2245985"/>
          </a:xfrm>
          <a:prstGeom prst="rect">
            <a:avLst/>
          </a:prstGeom>
        </p:spPr>
      </p:pic>
      <p:pic>
        <p:nvPicPr>
          <p:cNvPr id="25" name="Picture 24">
            <a:extLst>
              <a:ext uri="{FF2B5EF4-FFF2-40B4-BE49-F238E27FC236}">
                <a16:creationId xmlns:a16="http://schemas.microsoft.com/office/drawing/2014/main" id="{1502D4A2-3108-8743-A216-7D9C59C93FD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19899" y="3884441"/>
            <a:ext cx="3503083" cy="2343497"/>
          </a:xfrm>
          <a:prstGeom prst="rect">
            <a:avLst/>
          </a:prstGeom>
        </p:spPr>
      </p:pic>
    </p:spTree>
    <p:extLst>
      <p:ext uri="{BB962C8B-B14F-4D97-AF65-F5344CB8AC3E}">
        <p14:creationId xmlns:p14="http://schemas.microsoft.com/office/powerpoint/2010/main" val="328047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ight Arrow 22">
            <a:extLst>
              <a:ext uri="{FF2B5EF4-FFF2-40B4-BE49-F238E27FC236}">
                <a16:creationId xmlns:a16="http://schemas.microsoft.com/office/drawing/2014/main" id="{439F2EBF-1312-A04F-ABD3-17171F805F80}"/>
              </a:ext>
            </a:extLst>
          </p:cNvPr>
          <p:cNvSpPr/>
          <p:nvPr/>
        </p:nvSpPr>
        <p:spPr>
          <a:xfrm>
            <a:off x="3034388" y="5194503"/>
            <a:ext cx="6345774" cy="1232800"/>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4D00BD93-1D12-C84E-8678-B78E58A4A155}"/>
              </a:ext>
            </a:extLst>
          </p:cNvPr>
          <p:cNvSpPr>
            <a:spLocks noGrp="1"/>
          </p:cNvSpPr>
          <p:nvPr>
            <p:ph type="title"/>
          </p:nvPr>
        </p:nvSpPr>
        <p:spPr>
          <a:xfrm>
            <a:off x="0" y="653662"/>
            <a:ext cx="10706698" cy="633890"/>
          </a:xfrm>
        </p:spPr>
        <p:txBody>
          <a:bodyPr/>
          <a:lstStyle/>
          <a:p>
            <a:r>
              <a:rPr lang="en-US" dirty="0"/>
              <a:t>Case Study:</a:t>
            </a:r>
            <a:br>
              <a:rPr lang="en-US" dirty="0"/>
            </a:br>
            <a:r>
              <a:rPr lang="en-US" dirty="0"/>
              <a:t>Wheat Flour Farm-to-Fork Traceability</a:t>
            </a:r>
          </a:p>
        </p:txBody>
      </p:sp>
      <p:grpSp>
        <p:nvGrpSpPr>
          <p:cNvPr id="7" name="Group 6">
            <a:extLst>
              <a:ext uri="{FF2B5EF4-FFF2-40B4-BE49-F238E27FC236}">
                <a16:creationId xmlns:a16="http://schemas.microsoft.com/office/drawing/2014/main" id="{A2BF94F6-C5CB-9D4C-9594-05485297A097}"/>
              </a:ext>
            </a:extLst>
          </p:cNvPr>
          <p:cNvGrpSpPr/>
          <p:nvPr/>
        </p:nvGrpSpPr>
        <p:grpSpPr>
          <a:xfrm>
            <a:off x="3034389" y="1696337"/>
            <a:ext cx="6345774" cy="3309069"/>
            <a:chOff x="2707579" y="1906291"/>
            <a:chExt cx="6776839" cy="3399791"/>
          </a:xfrm>
        </p:grpSpPr>
        <p:sp>
          <p:nvSpPr>
            <p:cNvPr id="8" name="Freeform 7">
              <a:extLst>
                <a:ext uri="{FF2B5EF4-FFF2-40B4-BE49-F238E27FC236}">
                  <a16:creationId xmlns:a16="http://schemas.microsoft.com/office/drawing/2014/main" id="{BBF2450C-B048-3646-AFB8-2EC995BE1E53}"/>
                </a:ext>
              </a:extLst>
            </p:cNvPr>
            <p:cNvSpPr/>
            <p:nvPr/>
          </p:nvSpPr>
          <p:spPr>
            <a:xfrm>
              <a:off x="2707579" y="1906291"/>
              <a:ext cx="2214653" cy="3399791"/>
            </a:xfrm>
            <a:custGeom>
              <a:avLst/>
              <a:gdLst>
                <a:gd name="connsiteX0" fmla="*/ 0 w 2214653"/>
                <a:gd name="connsiteY0" fmla="*/ 221465 h 3762702"/>
                <a:gd name="connsiteX1" fmla="*/ 221465 w 2214653"/>
                <a:gd name="connsiteY1" fmla="*/ 0 h 3762702"/>
                <a:gd name="connsiteX2" fmla="*/ 1993188 w 2214653"/>
                <a:gd name="connsiteY2" fmla="*/ 0 h 3762702"/>
                <a:gd name="connsiteX3" fmla="*/ 2214653 w 2214653"/>
                <a:gd name="connsiteY3" fmla="*/ 221465 h 3762702"/>
                <a:gd name="connsiteX4" fmla="*/ 2214653 w 2214653"/>
                <a:gd name="connsiteY4" fmla="*/ 3541237 h 3762702"/>
                <a:gd name="connsiteX5" fmla="*/ 1993188 w 2214653"/>
                <a:gd name="connsiteY5" fmla="*/ 3762702 h 3762702"/>
                <a:gd name="connsiteX6" fmla="*/ 221465 w 2214653"/>
                <a:gd name="connsiteY6" fmla="*/ 3762702 h 3762702"/>
                <a:gd name="connsiteX7" fmla="*/ 0 w 2214653"/>
                <a:gd name="connsiteY7" fmla="*/ 3541237 h 3762702"/>
                <a:gd name="connsiteX8" fmla="*/ 0 w 2214653"/>
                <a:gd name="connsiteY8" fmla="*/ 221465 h 376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4653" h="3762702">
                  <a:moveTo>
                    <a:pt x="0" y="221465"/>
                  </a:moveTo>
                  <a:cubicBezTo>
                    <a:pt x="0" y="99153"/>
                    <a:pt x="99153" y="0"/>
                    <a:pt x="221465" y="0"/>
                  </a:cubicBezTo>
                  <a:lnTo>
                    <a:pt x="1993188" y="0"/>
                  </a:lnTo>
                  <a:cubicBezTo>
                    <a:pt x="2115500" y="0"/>
                    <a:pt x="2214653" y="99153"/>
                    <a:pt x="2214653" y="221465"/>
                  </a:cubicBezTo>
                  <a:lnTo>
                    <a:pt x="2214653" y="3541237"/>
                  </a:lnTo>
                  <a:cubicBezTo>
                    <a:pt x="2214653" y="3663549"/>
                    <a:pt x="2115500" y="3762702"/>
                    <a:pt x="1993188" y="3762702"/>
                  </a:cubicBezTo>
                  <a:lnTo>
                    <a:pt x="221465" y="3762702"/>
                  </a:lnTo>
                  <a:cubicBezTo>
                    <a:pt x="99153" y="3762702"/>
                    <a:pt x="0" y="3663549"/>
                    <a:pt x="0" y="3541237"/>
                  </a:cubicBezTo>
                  <a:lnTo>
                    <a:pt x="0" y="22146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6936" tIns="1882016" rIns="376936" bIns="1129478" numCol="1" spcCol="1270" anchor="ctr" anchorCtr="0">
              <a:noAutofit/>
            </a:bodyPr>
            <a:lstStyle/>
            <a:p>
              <a:pPr marL="0" lvl="0" indent="0" algn="ctr" defTabSz="2355850">
                <a:lnSpc>
                  <a:spcPct val="90000"/>
                </a:lnSpc>
                <a:spcBef>
                  <a:spcPct val="0"/>
                </a:spcBef>
                <a:spcAft>
                  <a:spcPct val="35000"/>
                </a:spcAft>
                <a:buNone/>
              </a:pPr>
              <a:endParaRPr lang="en-US" sz="5300" b="1" kern="1200" dirty="0"/>
            </a:p>
          </p:txBody>
        </p:sp>
        <p:sp>
          <p:nvSpPr>
            <p:cNvPr id="13" name="Oval 12">
              <a:extLst>
                <a:ext uri="{FF2B5EF4-FFF2-40B4-BE49-F238E27FC236}">
                  <a16:creationId xmlns:a16="http://schemas.microsoft.com/office/drawing/2014/main" id="{67B82623-C679-B543-A15D-7227009EBE1E}"/>
                </a:ext>
              </a:extLst>
            </p:cNvPr>
            <p:cNvSpPr/>
            <p:nvPr/>
          </p:nvSpPr>
          <p:spPr>
            <a:xfrm>
              <a:off x="3188416" y="2132053"/>
              <a:ext cx="1252979" cy="1252979"/>
            </a:xfrm>
            <a:prstGeom prst="ellipse">
              <a:avLst/>
            </a:prstGeom>
            <a:blipFill rotWithShape="1">
              <a:blip r:embed="rId2"/>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Freeform 13">
              <a:extLst>
                <a:ext uri="{FF2B5EF4-FFF2-40B4-BE49-F238E27FC236}">
                  <a16:creationId xmlns:a16="http://schemas.microsoft.com/office/drawing/2014/main" id="{9FB6BA2B-7080-1D45-9FF5-3D4444180437}"/>
                </a:ext>
              </a:extLst>
            </p:cNvPr>
            <p:cNvSpPr/>
            <p:nvPr/>
          </p:nvSpPr>
          <p:spPr>
            <a:xfrm>
              <a:off x="4988672" y="1906291"/>
              <a:ext cx="2214653" cy="3399791"/>
            </a:xfrm>
            <a:custGeom>
              <a:avLst/>
              <a:gdLst>
                <a:gd name="connsiteX0" fmla="*/ 0 w 2214653"/>
                <a:gd name="connsiteY0" fmla="*/ 221465 h 3762702"/>
                <a:gd name="connsiteX1" fmla="*/ 221465 w 2214653"/>
                <a:gd name="connsiteY1" fmla="*/ 0 h 3762702"/>
                <a:gd name="connsiteX2" fmla="*/ 1993188 w 2214653"/>
                <a:gd name="connsiteY2" fmla="*/ 0 h 3762702"/>
                <a:gd name="connsiteX3" fmla="*/ 2214653 w 2214653"/>
                <a:gd name="connsiteY3" fmla="*/ 221465 h 3762702"/>
                <a:gd name="connsiteX4" fmla="*/ 2214653 w 2214653"/>
                <a:gd name="connsiteY4" fmla="*/ 3541237 h 3762702"/>
                <a:gd name="connsiteX5" fmla="*/ 1993188 w 2214653"/>
                <a:gd name="connsiteY5" fmla="*/ 3762702 h 3762702"/>
                <a:gd name="connsiteX6" fmla="*/ 221465 w 2214653"/>
                <a:gd name="connsiteY6" fmla="*/ 3762702 h 3762702"/>
                <a:gd name="connsiteX7" fmla="*/ 0 w 2214653"/>
                <a:gd name="connsiteY7" fmla="*/ 3541237 h 3762702"/>
                <a:gd name="connsiteX8" fmla="*/ 0 w 2214653"/>
                <a:gd name="connsiteY8" fmla="*/ 221465 h 376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4653" h="3762702">
                  <a:moveTo>
                    <a:pt x="0" y="221465"/>
                  </a:moveTo>
                  <a:cubicBezTo>
                    <a:pt x="0" y="99153"/>
                    <a:pt x="99153" y="0"/>
                    <a:pt x="221465" y="0"/>
                  </a:cubicBezTo>
                  <a:lnTo>
                    <a:pt x="1993188" y="0"/>
                  </a:lnTo>
                  <a:cubicBezTo>
                    <a:pt x="2115500" y="0"/>
                    <a:pt x="2214653" y="99153"/>
                    <a:pt x="2214653" y="221465"/>
                  </a:cubicBezTo>
                  <a:lnTo>
                    <a:pt x="2214653" y="3541237"/>
                  </a:lnTo>
                  <a:cubicBezTo>
                    <a:pt x="2214653" y="3663549"/>
                    <a:pt x="2115500" y="3762702"/>
                    <a:pt x="1993188" y="3762702"/>
                  </a:cubicBezTo>
                  <a:lnTo>
                    <a:pt x="221465" y="3762702"/>
                  </a:lnTo>
                  <a:cubicBezTo>
                    <a:pt x="99153" y="3762702"/>
                    <a:pt x="0" y="3663549"/>
                    <a:pt x="0" y="3541237"/>
                  </a:cubicBezTo>
                  <a:lnTo>
                    <a:pt x="0" y="22146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6936" tIns="1882016" rIns="376936" bIns="1129478" numCol="1" spcCol="1270" anchor="ctr" anchorCtr="0">
              <a:noAutofit/>
            </a:bodyPr>
            <a:lstStyle/>
            <a:p>
              <a:pPr marL="0" lvl="0" indent="0" algn="ctr" defTabSz="2355850">
                <a:lnSpc>
                  <a:spcPct val="90000"/>
                </a:lnSpc>
                <a:spcBef>
                  <a:spcPct val="0"/>
                </a:spcBef>
                <a:spcAft>
                  <a:spcPct val="35000"/>
                </a:spcAft>
                <a:buNone/>
              </a:pPr>
              <a:endParaRPr lang="en-US" sz="5300" b="1" kern="1200" dirty="0"/>
            </a:p>
          </p:txBody>
        </p:sp>
        <p:sp>
          <p:nvSpPr>
            <p:cNvPr id="15" name="Oval 14">
              <a:extLst>
                <a:ext uri="{FF2B5EF4-FFF2-40B4-BE49-F238E27FC236}">
                  <a16:creationId xmlns:a16="http://schemas.microsoft.com/office/drawing/2014/main" id="{58F472C3-82BC-344B-BE0C-E7B062B4510B}"/>
                </a:ext>
              </a:extLst>
            </p:cNvPr>
            <p:cNvSpPr/>
            <p:nvPr/>
          </p:nvSpPr>
          <p:spPr>
            <a:xfrm>
              <a:off x="5469509" y="2132053"/>
              <a:ext cx="1252979" cy="1252979"/>
            </a:xfrm>
            <a:prstGeom prst="ellipse">
              <a:avLst/>
            </a:prstGeom>
            <a:blipFill rotWithShape="1">
              <a:blip r:embed="rId3"/>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6" name="Freeform 15">
              <a:extLst>
                <a:ext uri="{FF2B5EF4-FFF2-40B4-BE49-F238E27FC236}">
                  <a16:creationId xmlns:a16="http://schemas.microsoft.com/office/drawing/2014/main" id="{19F0E335-56CE-F042-98F5-AD691B01FCEE}"/>
                </a:ext>
              </a:extLst>
            </p:cNvPr>
            <p:cNvSpPr/>
            <p:nvPr/>
          </p:nvSpPr>
          <p:spPr>
            <a:xfrm>
              <a:off x="7269765" y="1906291"/>
              <a:ext cx="2214653" cy="3399791"/>
            </a:xfrm>
            <a:custGeom>
              <a:avLst/>
              <a:gdLst>
                <a:gd name="connsiteX0" fmla="*/ 0 w 2214653"/>
                <a:gd name="connsiteY0" fmla="*/ 221465 h 3762702"/>
                <a:gd name="connsiteX1" fmla="*/ 221465 w 2214653"/>
                <a:gd name="connsiteY1" fmla="*/ 0 h 3762702"/>
                <a:gd name="connsiteX2" fmla="*/ 1993188 w 2214653"/>
                <a:gd name="connsiteY2" fmla="*/ 0 h 3762702"/>
                <a:gd name="connsiteX3" fmla="*/ 2214653 w 2214653"/>
                <a:gd name="connsiteY3" fmla="*/ 221465 h 3762702"/>
                <a:gd name="connsiteX4" fmla="*/ 2214653 w 2214653"/>
                <a:gd name="connsiteY4" fmla="*/ 3541237 h 3762702"/>
                <a:gd name="connsiteX5" fmla="*/ 1993188 w 2214653"/>
                <a:gd name="connsiteY5" fmla="*/ 3762702 h 3762702"/>
                <a:gd name="connsiteX6" fmla="*/ 221465 w 2214653"/>
                <a:gd name="connsiteY6" fmla="*/ 3762702 h 3762702"/>
                <a:gd name="connsiteX7" fmla="*/ 0 w 2214653"/>
                <a:gd name="connsiteY7" fmla="*/ 3541237 h 3762702"/>
                <a:gd name="connsiteX8" fmla="*/ 0 w 2214653"/>
                <a:gd name="connsiteY8" fmla="*/ 221465 h 376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4653" h="3762702">
                  <a:moveTo>
                    <a:pt x="0" y="221465"/>
                  </a:moveTo>
                  <a:cubicBezTo>
                    <a:pt x="0" y="99153"/>
                    <a:pt x="99153" y="0"/>
                    <a:pt x="221465" y="0"/>
                  </a:cubicBezTo>
                  <a:lnTo>
                    <a:pt x="1993188" y="0"/>
                  </a:lnTo>
                  <a:cubicBezTo>
                    <a:pt x="2115500" y="0"/>
                    <a:pt x="2214653" y="99153"/>
                    <a:pt x="2214653" y="221465"/>
                  </a:cubicBezTo>
                  <a:lnTo>
                    <a:pt x="2214653" y="3541237"/>
                  </a:lnTo>
                  <a:cubicBezTo>
                    <a:pt x="2214653" y="3663549"/>
                    <a:pt x="2115500" y="3762702"/>
                    <a:pt x="1993188" y="3762702"/>
                  </a:cubicBezTo>
                  <a:lnTo>
                    <a:pt x="221465" y="3762702"/>
                  </a:lnTo>
                  <a:cubicBezTo>
                    <a:pt x="99153" y="3762702"/>
                    <a:pt x="0" y="3663549"/>
                    <a:pt x="0" y="3541237"/>
                  </a:cubicBezTo>
                  <a:lnTo>
                    <a:pt x="0" y="22146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6936" tIns="1882016" rIns="376936" bIns="1129478" numCol="1" spcCol="1270" anchor="ctr" anchorCtr="0">
              <a:noAutofit/>
            </a:bodyPr>
            <a:lstStyle/>
            <a:p>
              <a:pPr marL="0" lvl="0" indent="0" algn="ctr" defTabSz="2355850">
                <a:lnSpc>
                  <a:spcPct val="90000"/>
                </a:lnSpc>
                <a:spcBef>
                  <a:spcPct val="0"/>
                </a:spcBef>
                <a:spcAft>
                  <a:spcPct val="35000"/>
                </a:spcAft>
                <a:buClrTx/>
                <a:buSzTx/>
                <a:buFontTx/>
                <a:buNone/>
              </a:pPr>
              <a:endParaRPr lang="en-US" sz="5300" b="1" kern="1200" dirty="0"/>
            </a:p>
          </p:txBody>
        </p:sp>
        <p:sp>
          <p:nvSpPr>
            <p:cNvPr id="17" name="Oval 16">
              <a:extLst>
                <a:ext uri="{FF2B5EF4-FFF2-40B4-BE49-F238E27FC236}">
                  <a16:creationId xmlns:a16="http://schemas.microsoft.com/office/drawing/2014/main" id="{DE10AA07-04B1-E946-9A17-379D1FD70AB6}"/>
                </a:ext>
              </a:extLst>
            </p:cNvPr>
            <p:cNvSpPr/>
            <p:nvPr/>
          </p:nvSpPr>
          <p:spPr>
            <a:xfrm>
              <a:off x="7750602" y="2132053"/>
              <a:ext cx="1252979" cy="1252979"/>
            </a:xfrm>
            <a:prstGeom prst="ellipse">
              <a:avLst/>
            </a:prstGeom>
            <a:blipFill rotWithShape="1">
              <a:blip r:embed="rId4"/>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
        <p:nvSpPr>
          <p:cNvPr id="2" name="TextBox 1">
            <a:extLst>
              <a:ext uri="{FF2B5EF4-FFF2-40B4-BE49-F238E27FC236}">
                <a16:creationId xmlns:a16="http://schemas.microsoft.com/office/drawing/2014/main" id="{4B4A8461-79C8-BE48-8800-FE5D0A276956}"/>
              </a:ext>
            </a:extLst>
          </p:cNvPr>
          <p:cNvSpPr txBox="1"/>
          <p:nvPr/>
        </p:nvSpPr>
        <p:spPr>
          <a:xfrm>
            <a:off x="3183438" y="3357460"/>
            <a:ext cx="1814060" cy="830997"/>
          </a:xfrm>
          <a:prstGeom prst="rect">
            <a:avLst/>
          </a:prstGeom>
          <a:noFill/>
        </p:spPr>
        <p:txBody>
          <a:bodyPr wrap="square" rtlCol="0">
            <a:spAutoFit/>
          </a:bodyPr>
          <a:lstStyle/>
          <a:p>
            <a:pPr lvl="0" algn="ctr"/>
            <a:r>
              <a:rPr lang="en-US" sz="1600" b="1" dirty="0">
                <a:solidFill>
                  <a:schemeClr val="bg1"/>
                </a:solidFill>
              </a:rPr>
              <a:t>Farm</a:t>
            </a:r>
          </a:p>
          <a:p>
            <a:pPr lvl="0" algn="ctr"/>
            <a:r>
              <a:rPr lang="en-US" sz="1600" dirty="0">
                <a:solidFill>
                  <a:schemeClr val="bg1"/>
                </a:solidFill>
              </a:rPr>
              <a:t>Integration with agronomic data</a:t>
            </a:r>
          </a:p>
        </p:txBody>
      </p:sp>
      <p:sp>
        <p:nvSpPr>
          <p:cNvPr id="10" name="TextBox 9">
            <a:extLst>
              <a:ext uri="{FF2B5EF4-FFF2-40B4-BE49-F238E27FC236}">
                <a16:creationId xmlns:a16="http://schemas.microsoft.com/office/drawing/2014/main" id="{8988E5D5-8D9A-2145-A93B-AC493B95A037}"/>
              </a:ext>
            </a:extLst>
          </p:cNvPr>
          <p:cNvSpPr txBox="1"/>
          <p:nvPr/>
        </p:nvSpPr>
        <p:spPr>
          <a:xfrm>
            <a:off x="5316448" y="3357460"/>
            <a:ext cx="1814060" cy="830997"/>
          </a:xfrm>
          <a:prstGeom prst="rect">
            <a:avLst/>
          </a:prstGeom>
          <a:noFill/>
        </p:spPr>
        <p:txBody>
          <a:bodyPr wrap="square" rtlCol="0">
            <a:spAutoFit/>
          </a:bodyPr>
          <a:lstStyle/>
          <a:p>
            <a:pPr lvl="0" algn="ctr"/>
            <a:r>
              <a:rPr lang="en-US" sz="1600" b="1" dirty="0">
                <a:solidFill>
                  <a:schemeClr val="bg1"/>
                </a:solidFill>
              </a:rPr>
              <a:t>Processor</a:t>
            </a:r>
          </a:p>
          <a:p>
            <a:pPr lvl="0" algn="ctr"/>
            <a:r>
              <a:rPr lang="en-US" sz="1600" dirty="0">
                <a:solidFill>
                  <a:schemeClr val="bg1"/>
                </a:solidFill>
              </a:rPr>
              <a:t>Integration with    FSQA systems</a:t>
            </a:r>
          </a:p>
        </p:txBody>
      </p:sp>
      <p:sp>
        <p:nvSpPr>
          <p:cNvPr id="11" name="TextBox 10">
            <a:extLst>
              <a:ext uri="{FF2B5EF4-FFF2-40B4-BE49-F238E27FC236}">
                <a16:creationId xmlns:a16="http://schemas.microsoft.com/office/drawing/2014/main" id="{9E1A808F-A3D9-2341-92BB-44F83D3DE907}"/>
              </a:ext>
            </a:extLst>
          </p:cNvPr>
          <p:cNvSpPr txBox="1"/>
          <p:nvPr/>
        </p:nvSpPr>
        <p:spPr>
          <a:xfrm>
            <a:off x="7467606" y="3357460"/>
            <a:ext cx="1814060" cy="830997"/>
          </a:xfrm>
          <a:prstGeom prst="rect">
            <a:avLst/>
          </a:prstGeom>
          <a:noFill/>
        </p:spPr>
        <p:txBody>
          <a:bodyPr wrap="square" rtlCol="0">
            <a:spAutoFit/>
          </a:bodyPr>
          <a:lstStyle/>
          <a:p>
            <a:pPr lvl="0" algn="ctr">
              <a:buClrTx/>
              <a:buSzTx/>
              <a:buFontTx/>
              <a:buNone/>
            </a:pPr>
            <a:r>
              <a:rPr lang="en-US" sz="1600" b="1" dirty="0">
                <a:solidFill>
                  <a:schemeClr val="bg1"/>
                </a:solidFill>
              </a:rPr>
              <a:t>Brand / Retailer</a:t>
            </a:r>
          </a:p>
          <a:p>
            <a:pPr lvl="0" algn="ctr">
              <a:buClrTx/>
              <a:buSzTx/>
              <a:buFontTx/>
              <a:buNone/>
            </a:pPr>
            <a:r>
              <a:rPr lang="en-US" sz="1600" dirty="0">
                <a:solidFill>
                  <a:schemeClr val="bg1"/>
                </a:solidFill>
              </a:rPr>
              <a:t>Integration with marketing</a:t>
            </a:r>
          </a:p>
        </p:txBody>
      </p:sp>
      <p:sp>
        <p:nvSpPr>
          <p:cNvPr id="3" name="Right Arrow 2">
            <a:extLst>
              <a:ext uri="{FF2B5EF4-FFF2-40B4-BE49-F238E27FC236}">
                <a16:creationId xmlns:a16="http://schemas.microsoft.com/office/drawing/2014/main" id="{58434B1A-A936-5445-9E5D-FAAC252D867D}"/>
              </a:ext>
            </a:extLst>
          </p:cNvPr>
          <p:cNvSpPr/>
          <p:nvPr/>
        </p:nvSpPr>
        <p:spPr>
          <a:xfrm>
            <a:off x="4321493" y="4142271"/>
            <a:ext cx="1268498" cy="653098"/>
          </a:xfrm>
          <a:prstGeom prst="rightArrow">
            <a:avLst/>
          </a:prstGeom>
          <a:gradFill flip="none" rotWithShape="1">
            <a:gsLst>
              <a:gs pos="0">
                <a:schemeClr val="bg2">
                  <a:tint val="66000"/>
                  <a:satMod val="160000"/>
                </a:schemeClr>
              </a:gs>
              <a:gs pos="50000">
                <a:schemeClr val="bg2">
                  <a:tint val="44500"/>
                  <a:satMod val="160000"/>
                </a:schemeClr>
              </a:gs>
              <a:gs pos="100000">
                <a:schemeClr val="bg2">
                  <a:tint val="23500"/>
                  <a:satMod val="160000"/>
                </a:schemeClr>
              </a:gs>
            </a:gsLst>
            <a:lin ang="810000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Arrow 19">
            <a:extLst>
              <a:ext uri="{FF2B5EF4-FFF2-40B4-BE49-F238E27FC236}">
                <a16:creationId xmlns:a16="http://schemas.microsoft.com/office/drawing/2014/main" id="{3165656E-DDB5-0944-ACCC-BE011119D232}"/>
              </a:ext>
            </a:extLst>
          </p:cNvPr>
          <p:cNvSpPr/>
          <p:nvPr/>
        </p:nvSpPr>
        <p:spPr>
          <a:xfrm>
            <a:off x="6536146" y="4099614"/>
            <a:ext cx="1268498" cy="653098"/>
          </a:xfrm>
          <a:prstGeom prst="rightArrow">
            <a:avLst/>
          </a:prstGeom>
          <a:gradFill flip="none" rotWithShape="1">
            <a:gsLst>
              <a:gs pos="0">
                <a:schemeClr val="bg2">
                  <a:tint val="66000"/>
                  <a:satMod val="160000"/>
                </a:schemeClr>
              </a:gs>
              <a:gs pos="50000">
                <a:schemeClr val="bg2">
                  <a:tint val="44500"/>
                  <a:satMod val="160000"/>
                </a:schemeClr>
              </a:gs>
              <a:gs pos="100000">
                <a:schemeClr val="bg2">
                  <a:tint val="23500"/>
                  <a:satMod val="160000"/>
                </a:schemeClr>
              </a:gs>
            </a:gsLst>
            <a:lin ang="810000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DA0C5015-B27A-2A49-BAA5-9C429F47C7CC}"/>
              </a:ext>
            </a:extLst>
          </p:cNvPr>
          <p:cNvSpPr txBox="1"/>
          <p:nvPr/>
        </p:nvSpPr>
        <p:spPr>
          <a:xfrm>
            <a:off x="3982902" y="5329055"/>
            <a:ext cx="3975357" cy="307777"/>
          </a:xfrm>
          <a:prstGeom prst="rect">
            <a:avLst/>
          </a:prstGeom>
          <a:noFill/>
        </p:spPr>
        <p:txBody>
          <a:bodyPr wrap="square" rtlCol="0">
            <a:spAutoFit/>
          </a:bodyPr>
          <a:lstStyle/>
          <a:p>
            <a:pPr algn="ctr"/>
            <a:r>
              <a:rPr lang="en-US" sz="1400" b="1" dirty="0"/>
              <a:t>Digital Traceability </a:t>
            </a:r>
            <a:r>
              <a:rPr lang="en-US" sz="1400" dirty="0"/>
              <a:t>via software/blockchain</a:t>
            </a:r>
          </a:p>
        </p:txBody>
      </p:sp>
      <p:sp>
        <p:nvSpPr>
          <p:cNvPr id="22" name="TextBox 21">
            <a:extLst>
              <a:ext uri="{FF2B5EF4-FFF2-40B4-BE49-F238E27FC236}">
                <a16:creationId xmlns:a16="http://schemas.microsoft.com/office/drawing/2014/main" id="{71142A8C-F0F5-0041-A88F-9FE7950691BD}"/>
              </a:ext>
            </a:extLst>
          </p:cNvPr>
          <p:cNvSpPr txBox="1"/>
          <p:nvPr/>
        </p:nvSpPr>
        <p:spPr>
          <a:xfrm>
            <a:off x="3610051" y="5548744"/>
            <a:ext cx="5110538" cy="400110"/>
          </a:xfrm>
          <a:prstGeom prst="rect">
            <a:avLst/>
          </a:prstGeom>
          <a:noFill/>
        </p:spPr>
        <p:txBody>
          <a:bodyPr wrap="square" rtlCol="0">
            <a:spAutoFit/>
          </a:bodyPr>
          <a:lstStyle/>
          <a:p>
            <a:pPr algn="ctr"/>
            <a:r>
              <a:rPr lang="en-US" sz="2000" b="1" dirty="0"/>
              <a:t>Physical Traceability </a:t>
            </a:r>
            <a:r>
              <a:rPr lang="en-US" sz="2000" dirty="0"/>
              <a:t>via SafeTracers™</a:t>
            </a:r>
          </a:p>
        </p:txBody>
      </p:sp>
      <p:sp>
        <p:nvSpPr>
          <p:cNvPr id="21" name="TextBox 20">
            <a:extLst>
              <a:ext uri="{FF2B5EF4-FFF2-40B4-BE49-F238E27FC236}">
                <a16:creationId xmlns:a16="http://schemas.microsoft.com/office/drawing/2014/main" id="{FE709B8E-BE6F-4349-B0F9-0F0DA001EED1}"/>
              </a:ext>
            </a:extLst>
          </p:cNvPr>
          <p:cNvSpPr txBox="1"/>
          <p:nvPr/>
        </p:nvSpPr>
        <p:spPr>
          <a:xfrm>
            <a:off x="369990" y="1696337"/>
            <a:ext cx="2580416" cy="3293209"/>
          </a:xfrm>
          <a:prstGeom prst="rect">
            <a:avLst/>
          </a:prstGeom>
          <a:noFill/>
          <a:ln>
            <a:solidFill>
              <a:schemeClr val="accent5"/>
            </a:solidFill>
          </a:ln>
        </p:spPr>
        <p:txBody>
          <a:bodyPr wrap="square" rtlCol="0">
            <a:spAutoFit/>
          </a:bodyPr>
          <a:lstStyle/>
          <a:p>
            <a:r>
              <a:rPr lang="en-US" sz="1600" u="sng" dirty="0"/>
              <a:t>Problem Statement</a:t>
            </a:r>
          </a:p>
          <a:p>
            <a:endParaRPr lang="en-US" sz="1600" dirty="0"/>
          </a:p>
          <a:p>
            <a:r>
              <a:rPr lang="en-US" sz="1600" dirty="0"/>
              <a:t>Major supply chain risks: </a:t>
            </a:r>
          </a:p>
          <a:p>
            <a:pPr marL="285750" indent="-285750">
              <a:buFont typeface="Arial" panose="020B0604020202020204" pitchFamily="34" charset="0"/>
              <a:buChar char="•"/>
            </a:pPr>
            <a:r>
              <a:rPr lang="en-US" sz="1600" dirty="0"/>
              <a:t>Food safety </a:t>
            </a:r>
          </a:p>
          <a:p>
            <a:pPr marL="285750" indent="-285750">
              <a:buFont typeface="Arial" panose="020B0604020202020204" pitchFamily="34" charset="0"/>
              <a:buChar char="•"/>
            </a:pPr>
            <a:r>
              <a:rPr lang="en-US" sz="1600" dirty="0"/>
              <a:t>Fraud / adulteration</a:t>
            </a:r>
          </a:p>
          <a:p>
            <a:pPr marL="285750" indent="-285750">
              <a:buFont typeface="Arial" panose="020B0604020202020204" pitchFamily="34" charset="0"/>
              <a:buChar char="•"/>
            </a:pPr>
            <a:r>
              <a:rPr lang="en-US" sz="1600" dirty="0"/>
              <a:t>Consumer demand for sustainability</a:t>
            </a:r>
          </a:p>
          <a:p>
            <a:endParaRPr lang="en-US" sz="1600" dirty="0"/>
          </a:p>
          <a:p>
            <a:r>
              <a:rPr lang="en-US" sz="1600" dirty="0"/>
              <a:t>Existing traceability solutions: </a:t>
            </a:r>
          </a:p>
          <a:p>
            <a:pPr marL="285750" indent="-285750">
              <a:buFont typeface="Arial" panose="020B0604020202020204" pitchFamily="34" charset="0"/>
              <a:buChar char="•"/>
            </a:pPr>
            <a:r>
              <a:rPr lang="en-US" sz="1600" dirty="0"/>
              <a:t>Paper-based</a:t>
            </a:r>
          </a:p>
          <a:p>
            <a:pPr marL="285750" indent="-285750">
              <a:buFont typeface="Arial" panose="020B0604020202020204" pitchFamily="34" charset="0"/>
              <a:buChar char="•"/>
            </a:pPr>
            <a:r>
              <a:rPr lang="en-US" sz="1600" dirty="0"/>
              <a:t>Vulnerable to fraud</a:t>
            </a:r>
          </a:p>
          <a:p>
            <a:pPr marL="285750" indent="-285750">
              <a:buFont typeface="Arial" panose="020B0604020202020204" pitchFamily="34" charset="0"/>
              <a:buChar char="•"/>
            </a:pPr>
            <a:r>
              <a:rPr lang="en-US" sz="1600" dirty="0"/>
              <a:t>Costly &amp; ineffective</a:t>
            </a:r>
          </a:p>
        </p:txBody>
      </p:sp>
      <p:sp>
        <p:nvSpPr>
          <p:cNvPr id="24" name="TextBox 23">
            <a:extLst>
              <a:ext uri="{FF2B5EF4-FFF2-40B4-BE49-F238E27FC236}">
                <a16:creationId xmlns:a16="http://schemas.microsoft.com/office/drawing/2014/main" id="{76350CFC-D242-5947-BD7F-D4357D2122F2}"/>
              </a:ext>
            </a:extLst>
          </p:cNvPr>
          <p:cNvSpPr txBox="1"/>
          <p:nvPr/>
        </p:nvSpPr>
        <p:spPr>
          <a:xfrm>
            <a:off x="9475036" y="1740975"/>
            <a:ext cx="2580416" cy="3293209"/>
          </a:xfrm>
          <a:prstGeom prst="rect">
            <a:avLst/>
          </a:prstGeom>
          <a:noFill/>
          <a:ln>
            <a:solidFill>
              <a:schemeClr val="accent5"/>
            </a:solidFill>
          </a:ln>
        </p:spPr>
        <p:txBody>
          <a:bodyPr wrap="square" rtlCol="0">
            <a:spAutoFit/>
          </a:bodyPr>
          <a:lstStyle/>
          <a:p>
            <a:r>
              <a:rPr lang="en-US" sz="1600" u="sng" dirty="0" err="1"/>
              <a:t>SafeTraces</a:t>
            </a:r>
            <a:r>
              <a:rPr lang="en-US" sz="1600" u="sng" dirty="0"/>
              <a:t> Solution</a:t>
            </a:r>
          </a:p>
          <a:p>
            <a:endParaRPr lang="en-US" sz="1600" dirty="0"/>
          </a:p>
          <a:p>
            <a:r>
              <a:rPr lang="en-US" sz="1600" dirty="0"/>
              <a:t>On-product, item-level tagging at farm</a:t>
            </a:r>
          </a:p>
          <a:p>
            <a:endParaRPr lang="en-US" sz="1600" dirty="0"/>
          </a:p>
          <a:p>
            <a:r>
              <a:rPr lang="en-US" sz="1600" dirty="0"/>
              <a:t>Verification of purity &amp; provenance at mill</a:t>
            </a:r>
          </a:p>
          <a:p>
            <a:endParaRPr lang="en-US" sz="1600" dirty="0"/>
          </a:p>
          <a:p>
            <a:r>
              <a:rPr lang="en-US" sz="1600" dirty="0"/>
              <a:t>Integration of physical and digital traceability, and supply chain data</a:t>
            </a:r>
          </a:p>
          <a:p>
            <a:endParaRPr lang="en-US" sz="1600" dirty="0"/>
          </a:p>
          <a:p>
            <a:endParaRPr lang="en-US" sz="1600" dirty="0"/>
          </a:p>
        </p:txBody>
      </p:sp>
    </p:spTree>
    <p:extLst>
      <p:ext uri="{BB962C8B-B14F-4D97-AF65-F5344CB8AC3E}">
        <p14:creationId xmlns:p14="http://schemas.microsoft.com/office/powerpoint/2010/main" val="40903204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Donut 15">
            <a:extLst>
              <a:ext uri="{FF2B5EF4-FFF2-40B4-BE49-F238E27FC236}">
                <a16:creationId xmlns:a16="http://schemas.microsoft.com/office/drawing/2014/main" id="{C1C9C4E8-8889-4543-B82F-D268C832C481}"/>
              </a:ext>
            </a:extLst>
          </p:cNvPr>
          <p:cNvSpPr/>
          <p:nvPr/>
        </p:nvSpPr>
        <p:spPr>
          <a:xfrm>
            <a:off x="3897085" y="2213637"/>
            <a:ext cx="4604657" cy="3768031"/>
          </a:xfrm>
          <a:prstGeom prst="donut">
            <a:avLst>
              <a:gd name="adj" fmla="val 1283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pic>
        <p:nvPicPr>
          <p:cNvPr id="8" name="Picture 7" descr="A close up of a toy&#10;&#10;Description automatically generated">
            <a:extLst>
              <a:ext uri="{FF2B5EF4-FFF2-40B4-BE49-F238E27FC236}">
                <a16:creationId xmlns:a16="http://schemas.microsoft.com/office/drawing/2014/main" id="{1EBD5B40-E4EB-3545-A033-599FFA1A6B21}"/>
              </a:ext>
            </a:extLst>
          </p:cNvPr>
          <p:cNvPicPr>
            <a:picLocks noChangeAspect="1"/>
          </p:cNvPicPr>
          <p:nvPr/>
        </p:nvPicPr>
        <p:blipFill rotWithShape="1">
          <a:blip r:embed="rId2"/>
          <a:srcRect l="12525" t="11678" r="12662" b="13098"/>
          <a:stretch/>
        </p:blipFill>
        <p:spPr>
          <a:xfrm>
            <a:off x="3554040" y="3387048"/>
            <a:ext cx="1655826" cy="1664950"/>
          </a:xfrm>
          <a:prstGeom prst="rect">
            <a:avLst/>
          </a:prstGeom>
        </p:spPr>
      </p:pic>
      <p:pic>
        <p:nvPicPr>
          <p:cNvPr id="12" name="Picture 4">
            <a:extLst>
              <a:ext uri="{FF2B5EF4-FFF2-40B4-BE49-F238E27FC236}">
                <a16:creationId xmlns:a16="http://schemas.microsoft.com/office/drawing/2014/main" id="{457D73EB-CFE3-9740-BC07-04252CD79A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60953"/>
          <a:stretch>
            <a:fillRect/>
          </a:stretch>
        </p:blipFill>
        <p:spPr bwMode="auto">
          <a:xfrm>
            <a:off x="5553296" y="3872721"/>
            <a:ext cx="1282291" cy="803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a:extLst>
              <a:ext uri="{FF2B5EF4-FFF2-40B4-BE49-F238E27FC236}">
                <a16:creationId xmlns:a16="http://schemas.microsoft.com/office/drawing/2014/main" id="{3231E4F8-FC62-7B43-8EE9-FB363AC1CB0A}"/>
              </a:ext>
            </a:extLst>
          </p:cNvPr>
          <p:cNvPicPr>
            <a:picLocks noChangeAspect="1"/>
          </p:cNvPicPr>
          <p:nvPr/>
        </p:nvPicPr>
        <p:blipFill rotWithShape="1">
          <a:blip r:embed="rId4"/>
          <a:srcRect l="13554" t="22753" r="14080" b="16427"/>
          <a:stretch/>
        </p:blipFill>
        <p:spPr>
          <a:xfrm>
            <a:off x="5575118" y="5257147"/>
            <a:ext cx="1248589" cy="1049383"/>
          </a:xfrm>
          <a:prstGeom prst="rect">
            <a:avLst/>
          </a:prstGeom>
        </p:spPr>
      </p:pic>
      <p:pic>
        <p:nvPicPr>
          <p:cNvPr id="11" name="Picture 10" descr="A close up of a logo&#10;&#10;Description automatically generated">
            <a:extLst>
              <a:ext uri="{FF2B5EF4-FFF2-40B4-BE49-F238E27FC236}">
                <a16:creationId xmlns:a16="http://schemas.microsoft.com/office/drawing/2014/main" id="{5BF5845C-CF6C-4F45-B46D-D101D74E9382}"/>
              </a:ext>
            </a:extLst>
          </p:cNvPr>
          <p:cNvPicPr>
            <a:picLocks noChangeAspect="1"/>
          </p:cNvPicPr>
          <p:nvPr/>
        </p:nvPicPr>
        <p:blipFill>
          <a:blip r:embed="rId5"/>
          <a:stretch>
            <a:fillRect/>
          </a:stretch>
        </p:blipFill>
        <p:spPr>
          <a:xfrm>
            <a:off x="5520170" y="2102279"/>
            <a:ext cx="1282291" cy="1282291"/>
          </a:xfrm>
          <a:prstGeom prst="rect">
            <a:avLst/>
          </a:prstGeom>
        </p:spPr>
      </p:pic>
      <p:pic>
        <p:nvPicPr>
          <p:cNvPr id="10" name="Content Placeholder 9">
            <a:extLst>
              <a:ext uri="{FF2B5EF4-FFF2-40B4-BE49-F238E27FC236}">
                <a16:creationId xmlns:a16="http://schemas.microsoft.com/office/drawing/2014/main" id="{CDFCA3C3-26D8-374E-A1A7-B64F73704435}"/>
              </a:ext>
            </a:extLst>
          </p:cNvPr>
          <p:cNvPicPr>
            <a:picLocks noChangeAspect="1"/>
          </p:cNvPicPr>
          <p:nvPr/>
        </p:nvPicPr>
        <p:blipFill rotWithShape="1">
          <a:blip r:embed="rId6"/>
          <a:srcRect l="14313" t="12505" r="14551" b="14811"/>
          <a:stretch/>
        </p:blipFill>
        <p:spPr bwMode="auto">
          <a:xfrm>
            <a:off x="7018752" y="3321957"/>
            <a:ext cx="1678154" cy="1714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7">
            <a:extLst>
              <a:ext uri="{FF2B5EF4-FFF2-40B4-BE49-F238E27FC236}">
                <a16:creationId xmlns:a16="http://schemas.microsoft.com/office/drawing/2014/main" id="{6698F6B0-96C8-3B4A-8EBF-82572F8C4A2A}"/>
              </a:ext>
            </a:extLst>
          </p:cNvPr>
          <p:cNvSpPr txBox="1"/>
          <p:nvPr/>
        </p:nvSpPr>
        <p:spPr>
          <a:xfrm>
            <a:off x="5520170" y="1875391"/>
            <a:ext cx="1260987" cy="36933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58595B"/>
                </a:solidFill>
                <a:effectLst/>
                <a:uLnTx/>
                <a:uFillTx/>
                <a:latin typeface="Century Gothic" panose="020B0502020202020204" pitchFamily="34" charset="0"/>
                <a:ea typeface="+mn-ea"/>
                <a:cs typeface="+mn-cs"/>
              </a:rPr>
              <a:t>Satellite</a:t>
            </a:r>
          </a:p>
        </p:txBody>
      </p:sp>
      <p:sp>
        <p:nvSpPr>
          <p:cNvPr id="19" name="TextBox 18">
            <a:extLst>
              <a:ext uri="{FF2B5EF4-FFF2-40B4-BE49-F238E27FC236}">
                <a16:creationId xmlns:a16="http://schemas.microsoft.com/office/drawing/2014/main" id="{908B1270-A12A-6D4F-87A8-C73F89F4E24A}"/>
              </a:ext>
            </a:extLst>
          </p:cNvPr>
          <p:cNvSpPr txBox="1"/>
          <p:nvPr/>
        </p:nvSpPr>
        <p:spPr>
          <a:xfrm>
            <a:off x="5531054" y="3486478"/>
            <a:ext cx="1260987" cy="36933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58595B"/>
                </a:solidFill>
                <a:effectLst/>
                <a:uLnTx/>
                <a:uFillTx/>
                <a:latin typeface="Century Gothic" panose="020B0502020202020204" pitchFamily="34" charset="0"/>
                <a:ea typeface="+mn-ea"/>
                <a:cs typeface="+mn-cs"/>
              </a:rPr>
              <a:t>Physical</a:t>
            </a:r>
          </a:p>
        </p:txBody>
      </p:sp>
      <p:sp>
        <p:nvSpPr>
          <p:cNvPr id="20" name="TextBox 19">
            <a:extLst>
              <a:ext uri="{FF2B5EF4-FFF2-40B4-BE49-F238E27FC236}">
                <a16:creationId xmlns:a16="http://schemas.microsoft.com/office/drawing/2014/main" id="{624A4E9C-1F09-DF48-B784-8D20AF0C5F28}"/>
              </a:ext>
            </a:extLst>
          </p:cNvPr>
          <p:cNvSpPr txBox="1"/>
          <p:nvPr/>
        </p:nvSpPr>
        <p:spPr>
          <a:xfrm>
            <a:off x="5563246" y="4912899"/>
            <a:ext cx="1260987" cy="36933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58595B"/>
                </a:solidFill>
                <a:effectLst/>
                <a:uLnTx/>
                <a:uFillTx/>
                <a:latin typeface="Century Gothic" panose="020B0502020202020204" pitchFamily="34" charset="0"/>
                <a:ea typeface="+mn-ea"/>
                <a:cs typeface="+mn-cs"/>
              </a:rPr>
              <a:t>Digital</a:t>
            </a:r>
          </a:p>
        </p:txBody>
      </p:sp>
      <p:sp>
        <p:nvSpPr>
          <p:cNvPr id="21" name="TextBox 20">
            <a:extLst>
              <a:ext uri="{FF2B5EF4-FFF2-40B4-BE49-F238E27FC236}">
                <a16:creationId xmlns:a16="http://schemas.microsoft.com/office/drawing/2014/main" id="{D3D779FA-98A6-D64C-B5B7-4606D98EB9D7}"/>
              </a:ext>
            </a:extLst>
          </p:cNvPr>
          <p:cNvSpPr txBox="1"/>
          <p:nvPr/>
        </p:nvSpPr>
        <p:spPr>
          <a:xfrm>
            <a:off x="7259337" y="1846770"/>
            <a:ext cx="1678154" cy="369332"/>
          </a:xfrm>
          <a:prstGeom prst="rect">
            <a:avLst/>
          </a:prstGeom>
          <a:solidFill>
            <a:schemeClr val="bg1"/>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58595B"/>
                </a:solidFill>
                <a:effectLst/>
                <a:uLnTx/>
                <a:uFillTx/>
                <a:latin typeface="Century Gothic" panose="020B0502020202020204" pitchFamily="34" charset="0"/>
                <a:ea typeface="+mn-ea"/>
                <a:cs typeface="+mn-cs"/>
              </a:rPr>
              <a:t>Certification</a:t>
            </a:r>
          </a:p>
        </p:txBody>
      </p:sp>
      <p:sp>
        <p:nvSpPr>
          <p:cNvPr id="22" name="TextBox 21">
            <a:extLst>
              <a:ext uri="{FF2B5EF4-FFF2-40B4-BE49-F238E27FC236}">
                <a16:creationId xmlns:a16="http://schemas.microsoft.com/office/drawing/2014/main" id="{1E62C7C7-44F0-6141-B759-867E9A6BEA7E}"/>
              </a:ext>
            </a:extLst>
          </p:cNvPr>
          <p:cNvSpPr txBox="1"/>
          <p:nvPr/>
        </p:nvSpPr>
        <p:spPr>
          <a:xfrm>
            <a:off x="3582297" y="3117146"/>
            <a:ext cx="1352017" cy="369332"/>
          </a:xfrm>
          <a:prstGeom prst="rect">
            <a:avLst/>
          </a:prstGeom>
          <a:solidFill>
            <a:schemeClr val="bg1"/>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58595B"/>
                </a:solidFill>
                <a:effectLst/>
                <a:uLnTx/>
                <a:uFillTx/>
                <a:latin typeface="Century Gothic" panose="020B0502020202020204" pitchFamily="34" charset="0"/>
                <a:ea typeface="+mn-ea"/>
                <a:cs typeface="+mn-cs"/>
              </a:rPr>
              <a:t>Plantation</a:t>
            </a:r>
          </a:p>
        </p:txBody>
      </p:sp>
      <p:sp>
        <p:nvSpPr>
          <p:cNvPr id="23" name="TextBox 22">
            <a:extLst>
              <a:ext uri="{FF2B5EF4-FFF2-40B4-BE49-F238E27FC236}">
                <a16:creationId xmlns:a16="http://schemas.microsoft.com/office/drawing/2014/main" id="{16ABDF21-3E82-B04E-AD6A-A3B91B7331E1}"/>
              </a:ext>
            </a:extLst>
          </p:cNvPr>
          <p:cNvSpPr txBox="1"/>
          <p:nvPr/>
        </p:nvSpPr>
        <p:spPr>
          <a:xfrm>
            <a:off x="7388317" y="3139689"/>
            <a:ext cx="927655" cy="369332"/>
          </a:xfrm>
          <a:prstGeom prst="rect">
            <a:avLst/>
          </a:prstGeom>
          <a:solidFill>
            <a:schemeClr val="bg1"/>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58595B"/>
                </a:solidFill>
                <a:effectLst/>
                <a:uLnTx/>
                <a:uFillTx/>
                <a:latin typeface="Century Gothic" panose="020B0502020202020204" pitchFamily="34" charset="0"/>
                <a:ea typeface="+mn-ea"/>
                <a:cs typeface="+mn-cs"/>
              </a:rPr>
              <a:t>Mill</a:t>
            </a:r>
          </a:p>
        </p:txBody>
      </p:sp>
      <p:sp>
        <p:nvSpPr>
          <p:cNvPr id="2" name="Title 1">
            <a:extLst>
              <a:ext uri="{FF2B5EF4-FFF2-40B4-BE49-F238E27FC236}">
                <a16:creationId xmlns:a16="http://schemas.microsoft.com/office/drawing/2014/main" id="{3B68B274-879A-B34F-95C0-7759DB8E5469}"/>
              </a:ext>
            </a:extLst>
          </p:cNvPr>
          <p:cNvSpPr>
            <a:spLocks noGrp="1"/>
          </p:cNvSpPr>
          <p:nvPr>
            <p:ph type="title"/>
          </p:nvPr>
        </p:nvSpPr>
        <p:spPr>
          <a:xfrm>
            <a:off x="155796" y="569601"/>
            <a:ext cx="10795000" cy="968375"/>
          </a:xfrm>
        </p:spPr>
        <p:txBody>
          <a:bodyPr/>
          <a:lstStyle/>
          <a:p>
            <a:r>
              <a:rPr lang="en-US" dirty="0"/>
              <a:t>Case Study:</a:t>
            </a:r>
            <a:br>
              <a:rPr lang="en-US" dirty="0"/>
            </a:br>
            <a:r>
              <a:rPr lang="en-US" dirty="0"/>
              <a:t>Palm Oil First-Mile Traceability</a:t>
            </a:r>
          </a:p>
        </p:txBody>
      </p:sp>
      <p:sp>
        <p:nvSpPr>
          <p:cNvPr id="14" name="TextBox 13">
            <a:extLst>
              <a:ext uri="{FF2B5EF4-FFF2-40B4-BE49-F238E27FC236}">
                <a16:creationId xmlns:a16="http://schemas.microsoft.com/office/drawing/2014/main" id="{B60832D1-0CDC-314A-A8AD-56BAD2F27822}"/>
              </a:ext>
            </a:extLst>
          </p:cNvPr>
          <p:cNvSpPr txBox="1"/>
          <p:nvPr/>
        </p:nvSpPr>
        <p:spPr>
          <a:xfrm>
            <a:off x="393700" y="2224524"/>
            <a:ext cx="3100135" cy="3293209"/>
          </a:xfrm>
          <a:prstGeom prst="rect">
            <a:avLst/>
          </a:prstGeom>
          <a:noFill/>
          <a:ln>
            <a:solidFill>
              <a:schemeClr val="accent5"/>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sng"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Problem Statement</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a:p>
            <a:pPr marR="0" lvl="0" algn="l" defTabSz="914400" rtl="0" eaLnBrk="0" fontAlgn="base" latinLnBrk="0" hangingPunct="0">
              <a:lnSpc>
                <a:spcPct val="100000"/>
              </a:lnSpc>
              <a:spcBef>
                <a:spcPct val="0"/>
              </a:spcBef>
              <a:spcAft>
                <a:spcPct val="0"/>
              </a:spcAft>
              <a:buClrTx/>
              <a:buSzTx/>
              <a:tabLst/>
              <a:defRPr/>
            </a:pP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Common ingredient in consumer food products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a:p>
            <a:pPr marR="0" lvl="0" algn="l" defTabSz="914400" rtl="0" eaLnBrk="0" fontAlgn="base" latinLnBrk="0" hangingPunct="0">
              <a:lnSpc>
                <a:spcPct val="100000"/>
              </a:lnSpc>
              <a:spcBef>
                <a:spcPct val="0"/>
              </a:spcBef>
              <a:spcAft>
                <a:spcPct val="0"/>
              </a:spcAft>
              <a:buClrTx/>
              <a:buSzTx/>
              <a:tabLst/>
              <a:defRPr/>
            </a:pPr>
            <a:r>
              <a:rPr lang="en-US" sz="1600" dirty="0">
                <a:solidFill>
                  <a:srgbClr val="000000"/>
                </a:solidFill>
                <a:latin typeface="Century Gothic" panose="020B0502020202020204" pitchFamily="34" charset="0"/>
              </a:rPr>
              <a:t>H</a:t>
            </a:r>
            <a:r>
              <a:rPr kumimoji="0" lang="en-US"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istory</a:t>
            </a: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of environmental &amp; labor abuse in supply chain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a:p>
            <a:pPr marR="0" lvl="0" algn="l" defTabSz="914400" rtl="0" eaLnBrk="0" fontAlgn="base" latinLnBrk="0" hangingPunct="0">
              <a:lnSpc>
                <a:spcPct val="100000"/>
              </a:lnSpc>
              <a:spcBef>
                <a:spcPct val="0"/>
              </a:spcBef>
              <a:spcAft>
                <a:spcPct val="0"/>
              </a:spcAft>
              <a:buClrTx/>
              <a:buSzTx/>
              <a:tabLst/>
              <a:defRPr/>
            </a:pP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Existing traceability solutions:</a:t>
            </a:r>
          </a:p>
          <a:p>
            <a:pPr marL="285750" indent="-285750">
              <a:buFont typeface="Arial" panose="020B0604020202020204" pitchFamily="34" charset="0"/>
              <a:buChar char="•"/>
              <a:defRPr/>
            </a:pP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Limited scope</a:t>
            </a:r>
          </a:p>
          <a:p>
            <a:pPr marL="285750" indent="-285750">
              <a:buFont typeface="Arial" panose="020B0604020202020204" pitchFamily="34" charset="0"/>
              <a:buChar char="•"/>
              <a:defRPr/>
            </a:pPr>
            <a:r>
              <a:rPr lang="en-US" sz="1600" dirty="0">
                <a:solidFill>
                  <a:srgbClr val="000000"/>
                </a:solidFill>
                <a:latin typeface="Century Gothic" panose="020B0502020202020204" pitchFamily="34" charset="0"/>
              </a:rPr>
              <a:t>Vulnerable to fraud</a:t>
            </a:r>
            <a:endPar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a:p>
            <a:pPr marL="285750" indent="-285750">
              <a:buFont typeface="Arial" panose="020B0604020202020204" pitchFamily="34" charset="0"/>
              <a:buChar char="•"/>
              <a:defRPr/>
            </a:pP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Costly</a:t>
            </a:r>
          </a:p>
          <a:p>
            <a:pPr marL="285750" indent="-285750">
              <a:buFont typeface="Arial" panose="020B0604020202020204" pitchFamily="34" charset="0"/>
              <a:buChar char="•"/>
              <a:defRPr/>
            </a:pP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E</a:t>
            </a:r>
            <a:r>
              <a:rPr lang="en-US" sz="1600" dirty="0" err="1">
                <a:solidFill>
                  <a:srgbClr val="000000"/>
                </a:solidFill>
                <a:latin typeface="Century Gothic" panose="020B0502020202020204" pitchFamily="34" charset="0"/>
              </a:rPr>
              <a:t>xclude</a:t>
            </a:r>
            <a:r>
              <a:rPr lang="en-US" sz="1600" dirty="0">
                <a:solidFill>
                  <a:srgbClr val="000000"/>
                </a:solidFill>
                <a:latin typeface="Century Gothic" panose="020B0502020202020204" pitchFamily="34" charset="0"/>
              </a:rPr>
              <a:t> smallholders</a:t>
            </a:r>
          </a:p>
        </p:txBody>
      </p:sp>
      <p:sp>
        <p:nvSpPr>
          <p:cNvPr id="15" name="TextBox 14">
            <a:extLst>
              <a:ext uri="{FF2B5EF4-FFF2-40B4-BE49-F238E27FC236}">
                <a16:creationId xmlns:a16="http://schemas.microsoft.com/office/drawing/2014/main" id="{57D41A74-708D-D649-833D-3E07E4110DB0}"/>
              </a:ext>
            </a:extLst>
          </p:cNvPr>
          <p:cNvSpPr txBox="1"/>
          <p:nvPr/>
        </p:nvSpPr>
        <p:spPr>
          <a:xfrm>
            <a:off x="8881963" y="2213637"/>
            <a:ext cx="3027007" cy="3293209"/>
          </a:xfrm>
          <a:prstGeom prst="rect">
            <a:avLst/>
          </a:prstGeom>
          <a:noFill/>
          <a:ln>
            <a:solidFill>
              <a:schemeClr val="accent5"/>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sng"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SafeTraces</a:t>
            </a:r>
            <a:r>
              <a:rPr kumimoji="0" lang="en-US" sz="1600" b="0" i="0" u="sng"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Solution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a:p>
            <a:pPr>
              <a:defRPr/>
            </a:pPr>
            <a:r>
              <a:rPr lang="en-US" sz="1600" b="1" dirty="0">
                <a:solidFill>
                  <a:srgbClr val="000000"/>
                </a:solidFill>
                <a:latin typeface="Century Gothic" panose="020B0502020202020204" pitchFamily="34" charset="0"/>
              </a:rPr>
              <a:t>Physical</a:t>
            </a:r>
            <a:r>
              <a:rPr lang="en-US" sz="1600" dirty="0">
                <a:solidFill>
                  <a:srgbClr val="000000"/>
                </a:solidFill>
                <a:latin typeface="Century Gothic" panose="020B0502020202020204" pitchFamily="34" charset="0"/>
              </a:rPr>
              <a:t> item-level </a:t>
            </a: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tagging of palm FFB’s </a:t>
            </a:r>
            <a:endParaRPr lang="en-US" sz="1600" dirty="0">
              <a:solidFill>
                <a:srgbClr val="000000"/>
              </a:solidFill>
              <a:latin typeface="Century Gothic" panose="020B0502020202020204" pitchFamily="34" charset="0"/>
            </a:endParaRPr>
          </a:p>
          <a:p>
            <a:pPr>
              <a:defRPr/>
            </a:pPr>
            <a:endParaRPr lang="en-US" sz="1600" b="1" dirty="0">
              <a:solidFill>
                <a:srgbClr val="000000"/>
              </a:solidFill>
              <a:latin typeface="Century Gothic" panose="020B0502020202020204" pitchFamily="34" charset="0"/>
            </a:endParaRPr>
          </a:p>
          <a:p>
            <a:pPr>
              <a:defRPr/>
            </a:pPr>
            <a:r>
              <a:rPr lang="en-US" sz="1600" b="1" dirty="0">
                <a:solidFill>
                  <a:srgbClr val="000000"/>
                </a:solidFill>
                <a:latin typeface="Century Gothic" panose="020B0502020202020204" pitchFamily="34" charset="0"/>
              </a:rPr>
              <a:t>Satellite</a:t>
            </a: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monitoring of sourcing origins</a:t>
            </a:r>
          </a:p>
          <a:p>
            <a:pPr>
              <a:defRPr/>
            </a:pPr>
            <a:endParaRPr lang="en-US" sz="1600" b="1" dirty="0">
              <a:solidFill>
                <a:srgbClr val="000000"/>
              </a:solidFill>
              <a:latin typeface="Century Gothic" panose="020B0502020202020204" pitchFamily="34" charset="0"/>
            </a:endParaRPr>
          </a:p>
          <a:p>
            <a:pPr>
              <a:defRPr/>
            </a:pPr>
            <a:r>
              <a:rPr lang="en-US" sz="1600" b="1" dirty="0">
                <a:solidFill>
                  <a:srgbClr val="000000"/>
                </a:solidFill>
                <a:latin typeface="Century Gothic" panose="020B0502020202020204" pitchFamily="34" charset="0"/>
              </a:rPr>
              <a:t>Digital</a:t>
            </a: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data record secured via blockchain </a:t>
            </a:r>
            <a:endParaRPr lang="en-US" sz="1600" dirty="0">
              <a:solidFill>
                <a:srgbClr val="000000"/>
              </a:solidFill>
              <a:latin typeface="Century Gothic" panose="020B0502020202020204" pitchFamily="34" charset="0"/>
            </a:endParaRPr>
          </a:p>
          <a:p>
            <a:pPr>
              <a:defRPr/>
            </a:pPr>
            <a:endParaRPr lang="en-US" sz="1600" b="1" dirty="0">
              <a:solidFill>
                <a:srgbClr val="000000"/>
              </a:solidFill>
              <a:latin typeface="Century Gothic" panose="020B0502020202020204" pitchFamily="34" charset="0"/>
            </a:endParaRPr>
          </a:p>
          <a:p>
            <a:pPr>
              <a:defRPr/>
            </a:pPr>
            <a:r>
              <a:rPr lang="en-US" sz="1600" b="1" dirty="0">
                <a:solidFill>
                  <a:srgbClr val="000000"/>
                </a:solidFill>
                <a:latin typeface="Century Gothic" panose="020B0502020202020204" pitchFamily="34" charset="0"/>
              </a:rPr>
              <a:t>Certification</a:t>
            </a:r>
            <a:r>
              <a:rPr lang="en-US" sz="1600" dirty="0">
                <a:solidFill>
                  <a:srgbClr val="000000"/>
                </a:solidFill>
                <a:latin typeface="Century Gothic" panose="020B0502020202020204" pitchFamily="34" charset="0"/>
              </a:rPr>
              <a:t> of</a:t>
            </a:r>
            <a:r>
              <a:rPr kumimoji="0" lang="en-US"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suppliers &amp; process by third parties</a:t>
            </a:r>
          </a:p>
        </p:txBody>
      </p:sp>
      <p:cxnSp>
        <p:nvCxnSpPr>
          <p:cNvPr id="6" name="Straight Connector 5">
            <a:extLst>
              <a:ext uri="{FF2B5EF4-FFF2-40B4-BE49-F238E27FC236}">
                <a16:creationId xmlns:a16="http://schemas.microsoft.com/office/drawing/2014/main" id="{396C926F-36CF-704B-8B26-DF091A912463}"/>
              </a:ext>
            </a:extLst>
          </p:cNvPr>
          <p:cNvCxnSpPr>
            <a:cxnSpLocks/>
            <a:stCxn id="21" idx="2"/>
          </p:cNvCxnSpPr>
          <p:nvPr/>
        </p:nvCxnSpPr>
        <p:spPr>
          <a:xfrm flipH="1">
            <a:off x="7549662" y="2216102"/>
            <a:ext cx="548752" cy="367029"/>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9125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39785-4D12-4942-A573-1AACF87A2847}"/>
              </a:ext>
            </a:extLst>
          </p:cNvPr>
          <p:cNvSpPr>
            <a:spLocks noGrp="1"/>
          </p:cNvSpPr>
          <p:nvPr>
            <p:ph type="title"/>
          </p:nvPr>
        </p:nvSpPr>
        <p:spPr>
          <a:xfrm>
            <a:off x="342900" y="495299"/>
            <a:ext cx="6687205" cy="755651"/>
          </a:xfrm>
        </p:spPr>
        <p:txBody>
          <a:bodyPr/>
          <a:lstStyle/>
          <a:p>
            <a:r>
              <a:rPr lang="en-US" dirty="0"/>
              <a:t>Solution Comparison</a:t>
            </a:r>
          </a:p>
        </p:txBody>
      </p:sp>
      <p:graphicFrame>
        <p:nvGraphicFramePr>
          <p:cNvPr id="5" name="Content Placeholder 4">
            <a:extLst>
              <a:ext uri="{FF2B5EF4-FFF2-40B4-BE49-F238E27FC236}">
                <a16:creationId xmlns:a16="http://schemas.microsoft.com/office/drawing/2014/main" id="{722956F5-0CFA-ED40-A65C-CBAC8E791F27}"/>
              </a:ext>
            </a:extLst>
          </p:cNvPr>
          <p:cNvGraphicFramePr>
            <a:graphicFrameLocks noGrp="1"/>
          </p:cNvGraphicFramePr>
          <p:nvPr>
            <p:ph idx="1"/>
            <p:extLst>
              <p:ext uri="{D42A27DB-BD31-4B8C-83A1-F6EECF244321}">
                <p14:modId xmlns:p14="http://schemas.microsoft.com/office/powerpoint/2010/main" val="2100331155"/>
              </p:ext>
            </p:extLst>
          </p:nvPr>
        </p:nvGraphicFramePr>
        <p:xfrm>
          <a:off x="88900" y="1371600"/>
          <a:ext cx="11823700" cy="4851398"/>
        </p:xfrm>
        <a:graphic>
          <a:graphicData uri="http://schemas.openxmlformats.org/drawingml/2006/table">
            <a:tbl>
              <a:tblPr firstRow="1" bandRow="1">
                <a:tableStyleId>{5C22544A-7EE6-4342-B048-85BDC9FD1C3A}</a:tableStyleId>
              </a:tblPr>
              <a:tblGrid>
                <a:gridCol w="1857258">
                  <a:extLst>
                    <a:ext uri="{9D8B030D-6E8A-4147-A177-3AD203B41FA5}">
                      <a16:colId xmlns:a16="http://schemas.microsoft.com/office/drawing/2014/main" val="2964863907"/>
                    </a:ext>
                  </a:extLst>
                </a:gridCol>
                <a:gridCol w="4983221">
                  <a:extLst>
                    <a:ext uri="{9D8B030D-6E8A-4147-A177-3AD203B41FA5}">
                      <a16:colId xmlns:a16="http://schemas.microsoft.com/office/drawing/2014/main" val="1392036201"/>
                    </a:ext>
                  </a:extLst>
                </a:gridCol>
                <a:gridCol w="4983221">
                  <a:extLst>
                    <a:ext uri="{9D8B030D-6E8A-4147-A177-3AD203B41FA5}">
                      <a16:colId xmlns:a16="http://schemas.microsoft.com/office/drawing/2014/main" val="2394291569"/>
                    </a:ext>
                  </a:extLst>
                </a:gridCol>
              </a:tblGrid>
              <a:tr h="574328">
                <a:tc>
                  <a:txBody>
                    <a:bodyPr/>
                    <a:lstStyle/>
                    <a:p>
                      <a:r>
                        <a:rPr lang="en-US" sz="1700" dirty="0"/>
                        <a:t>Benefit</a:t>
                      </a:r>
                    </a:p>
                  </a:txBody>
                  <a:tcPr/>
                </a:tc>
                <a:tc>
                  <a:txBody>
                    <a:bodyPr/>
                    <a:lstStyle/>
                    <a:p>
                      <a:r>
                        <a:rPr lang="en-US" sz="1700" dirty="0" err="1"/>
                        <a:t>SafeTraces</a:t>
                      </a:r>
                      <a:r>
                        <a:rPr lang="en-US" sz="1700" dirty="0"/>
                        <a:t> Solution</a:t>
                      </a:r>
                    </a:p>
                  </a:txBody>
                  <a:tcPr/>
                </a:tc>
                <a:tc>
                  <a:txBody>
                    <a:bodyPr/>
                    <a:lstStyle/>
                    <a:p>
                      <a:r>
                        <a:rPr lang="en-US" sz="1700" dirty="0"/>
                        <a:t>Conventional Solutions</a:t>
                      </a:r>
                    </a:p>
                  </a:txBody>
                  <a:tcPr/>
                </a:tc>
                <a:extLst>
                  <a:ext uri="{0D108BD9-81ED-4DB2-BD59-A6C34878D82A}">
                    <a16:rowId xmlns:a16="http://schemas.microsoft.com/office/drawing/2014/main" val="252812692"/>
                  </a:ext>
                </a:extLst>
              </a:tr>
              <a:tr h="810819">
                <a:tc>
                  <a:txBody>
                    <a:bodyPr/>
                    <a:lstStyle/>
                    <a:p>
                      <a:r>
                        <a:rPr lang="en-US" sz="1700" b="1" dirty="0"/>
                        <a:t>Efficacy</a:t>
                      </a:r>
                    </a:p>
                  </a:txBody>
                  <a:tcPr/>
                </a:tc>
                <a:tc>
                  <a:txBody>
                    <a:bodyPr/>
                    <a:lstStyle/>
                    <a:p>
                      <a:pPr marL="0" indent="0">
                        <a:buFont typeface="Arial" panose="020B0604020202020204" pitchFamily="34" charset="0"/>
                        <a:buNone/>
                      </a:pPr>
                      <a:r>
                        <a:rPr lang="en-US" sz="1700" dirty="0"/>
                        <a:t>Traces product at item-level</a:t>
                      </a:r>
                    </a:p>
                    <a:p>
                      <a:pPr marL="0" indent="0">
                        <a:buFont typeface="Arial" panose="020B0604020202020204" pitchFamily="34" charset="0"/>
                        <a:buNone/>
                      </a:pPr>
                      <a:endParaRPr lang="en-US" sz="1700" dirty="0"/>
                    </a:p>
                  </a:txBody>
                  <a:tcPr/>
                </a:tc>
                <a:tc>
                  <a:txBody>
                    <a:bodyPr/>
                    <a:lstStyle/>
                    <a:p>
                      <a:pPr marL="0" indent="0">
                        <a:buFont typeface="Arial" panose="020B0604020202020204" pitchFamily="34" charset="0"/>
                        <a:buNone/>
                      </a:pPr>
                      <a:r>
                        <a:rPr lang="en-US" sz="1700" dirty="0">
                          <a:solidFill>
                            <a:schemeClr val="tx1"/>
                          </a:solidFill>
                        </a:rPr>
                        <a:t>Traces packaging at lot-level</a:t>
                      </a:r>
                    </a:p>
                  </a:txBody>
                  <a:tcPr/>
                </a:tc>
                <a:extLst>
                  <a:ext uri="{0D108BD9-81ED-4DB2-BD59-A6C34878D82A}">
                    <a16:rowId xmlns:a16="http://schemas.microsoft.com/office/drawing/2014/main" val="3667409104"/>
                  </a:ext>
                </a:extLst>
              </a:tr>
              <a:tr h="1155417">
                <a:tc>
                  <a:txBody>
                    <a:bodyPr/>
                    <a:lstStyle/>
                    <a:p>
                      <a:r>
                        <a:rPr lang="en-US" sz="1700" b="1" dirty="0"/>
                        <a:t>Speed</a:t>
                      </a:r>
                    </a:p>
                  </a:txBody>
                  <a:tcPr/>
                </a:tc>
                <a:tc>
                  <a:txBody>
                    <a:bodyPr/>
                    <a:lstStyle/>
                    <a:p>
                      <a:pPr marL="0" indent="0">
                        <a:buFont typeface="Arial" panose="020B0604020202020204" pitchFamily="34" charset="0"/>
                        <a:buNone/>
                      </a:pPr>
                      <a:r>
                        <a:rPr lang="en-US" sz="1700" dirty="0"/>
                        <a:t>Conclusive results available within 15 minutes via onsite test</a:t>
                      </a:r>
                    </a:p>
                    <a:p>
                      <a:pPr marL="0" indent="0">
                        <a:buFont typeface="Arial" panose="020B0604020202020204" pitchFamily="34" charset="0"/>
                        <a:buNone/>
                      </a:pPr>
                      <a:endParaRPr lang="en-US" sz="1700" dirty="0"/>
                    </a:p>
                  </a:txBody>
                  <a:tcPr/>
                </a:tc>
                <a:tc>
                  <a:txBody>
                    <a:bodyPr/>
                    <a:lstStyle/>
                    <a:p>
                      <a:pPr marL="0" indent="0">
                        <a:buFont typeface="Arial" panose="020B0604020202020204" pitchFamily="34" charset="0"/>
                        <a:buNone/>
                      </a:pPr>
                      <a:r>
                        <a:rPr lang="en-US" sz="1700" strike="noStrike" dirty="0">
                          <a:solidFill>
                            <a:schemeClr val="tx1"/>
                          </a:solidFill>
                        </a:rPr>
                        <a:t>Third-party tests offsite taking weeks / months with inconclusive results</a:t>
                      </a:r>
                      <a:endParaRPr lang="en-US" sz="1700" strike="sngStrike" dirty="0">
                        <a:solidFill>
                          <a:schemeClr val="tx1"/>
                        </a:solidFill>
                      </a:endParaRPr>
                    </a:p>
                  </a:txBody>
                  <a:tcPr/>
                </a:tc>
                <a:extLst>
                  <a:ext uri="{0D108BD9-81ED-4DB2-BD59-A6C34878D82A}">
                    <a16:rowId xmlns:a16="http://schemas.microsoft.com/office/drawing/2014/main" val="2114979239"/>
                  </a:ext>
                </a:extLst>
              </a:tr>
              <a:tr h="1155417">
                <a:tc>
                  <a:txBody>
                    <a:bodyPr/>
                    <a:lstStyle/>
                    <a:p>
                      <a:r>
                        <a:rPr lang="en-US" sz="1700" b="1" strike="noStrike" dirty="0"/>
                        <a:t>Ease of Use</a:t>
                      </a:r>
                    </a:p>
                  </a:txBody>
                  <a:tcPr/>
                </a:tc>
                <a:tc>
                  <a:txBody>
                    <a:bodyPr/>
                    <a:lstStyle/>
                    <a:p>
                      <a:pPr marL="0" indent="0">
                        <a:buFont typeface="Arial" panose="020B0604020202020204" pitchFamily="34" charset="0"/>
                        <a:buNone/>
                      </a:pPr>
                      <a:r>
                        <a:rPr lang="en-US" sz="1700" dirty="0"/>
                        <a:t>Integrates into existing operations and systems, managed by staff</a:t>
                      </a:r>
                    </a:p>
                    <a:p>
                      <a:pPr marL="0" indent="0">
                        <a:buFont typeface="Arial" panose="020B0604020202020204" pitchFamily="34" charset="0"/>
                        <a:buNone/>
                      </a:pPr>
                      <a:endParaRPr lang="en-US" sz="1700" dirty="0"/>
                    </a:p>
                  </a:txBody>
                  <a:tcPr/>
                </a:tc>
                <a:tc>
                  <a:txBody>
                    <a:bodyPr/>
                    <a:lstStyle/>
                    <a:p>
                      <a:pPr marL="0" indent="0">
                        <a:buFont typeface="Arial" panose="020B0604020202020204" pitchFamily="34" charset="0"/>
                        <a:buNone/>
                      </a:pPr>
                      <a:r>
                        <a:rPr lang="en-US" sz="1700" dirty="0">
                          <a:solidFill>
                            <a:schemeClr val="tx1"/>
                          </a:solidFill>
                        </a:rPr>
                        <a:t>Requires significant changes to operations and external support</a:t>
                      </a:r>
                    </a:p>
                  </a:txBody>
                  <a:tcPr/>
                </a:tc>
                <a:extLst>
                  <a:ext uri="{0D108BD9-81ED-4DB2-BD59-A6C34878D82A}">
                    <a16:rowId xmlns:a16="http://schemas.microsoft.com/office/drawing/2014/main" val="3544977081"/>
                  </a:ext>
                </a:extLst>
              </a:tr>
              <a:tr h="1155417">
                <a:tc>
                  <a:txBody>
                    <a:bodyPr/>
                    <a:lstStyle/>
                    <a:p>
                      <a:r>
                        <a:rPr lang="en-US" sz="1700" b="1" dirty="0"/>
                        <a:t>Cost-Effectiveness</a:t>
                      </a:r>
                    </a:p>
                  </a:txBody>
                  <a:tcPr/>
                </a:tc>
                <a:tc>
                  <a:txBody>
                    <a:bodyPr/>
                    <a:lstStyle/>
                    <a:p>
                      <a:pPr marL="0" indent="0">
                        <a:buFont typeface="Arial" panose="020B0604020202020204" pitchFamily="34" charset="0"/>
                        <a:buNone/>
                      </a:pPr>
                      <a:r>
                        <a:rPr lang="en-US" sz="1700" dirty="0"/>
                        <a:t>Pricing compatible with commodity crops with clear ROI</a:t>
                      </a:r>
                    </a:p>
                    <a:p>
                      <a:pPr marL="0" indent="0">
                        <a:buFont typeface="Arial" panose="020B0604020202020204" pitchFamily="34" charset="0"/>
                        <a:buNone/>
                      </a:pPr>
                      <a:endParaRPr lang="en-US" sz="1700" dirty="0"/>
                    </a:p>
                  </a:txBody>
                  <a:tcPr/>
                </a:tc>
                <a:tc>
                  <a:txBody>
                    <a:bodyPr/>
                    <a:lstStyle/>
                    <a:p>
                      <a:pPr marL="0" indent="0">
                        <a:buFont typeface="Arial" panose="020B0604020202020204" pitchFamily="34" charset="0"/>
                        <a:buNone/>
                      </a:pPr>
                      <a:r>
                        <a:rPr lang="en-US" sz="1700" dirty="0"/>
                        <a:t>Pricing incompatible with commodity crops with unclear ROI</a:t>
                      </a:r>
                    </a:p>
                  </a:txBody>
                  <a:tcPr/>
                </a:tc>
                <a:extLst>
                  <a:ext uri="{0D108BD9-81ED-4DB2-BD59-A6C34878D82A}">
                    <a16:rowId xmlns:a16="http://schemas.microsoft.com/office/drawing/2014/main" val="1496963161"/>
                  </a:ext>
                </a:extLst>
              </a:tr>
            </a:tbl>
          </a:graphicData>
        </a:graphic>
      </p:graphicFrame>
    </p:spTree>
    <p:extLst>
      <p:ext uri="{BB962C8B-B14F-4D97-AF65-F5344CB8AC3E}">
        <p14:creationId xmlns:p14="http://schemas.microsoft.com/office/powerpoint/2010/main" val="14903502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D00BD93-1D12-C84E-8678-B78E58A4A155}"/>
              </a:ext>
            </a:extLst>
          </p:cNvPr>
          <p:cNvSpPr>
            <a:spLocks noGrp="1"/>
          </p:cNvSpPr>
          <p:nvPr>
            <p:ph type="title"/>
          </p:nvPr>
        </p:nvSpPr>
        <p:spPr>
          <a:xfrm>
            <a:off x="0" y="758825"/>
            <a:ext cx="6494463" cy="579755"/>
          </a:xfrm>
        </p:spPr>
        <p:txBody>
          <a:bodyPr/>
          <a:lstStyle/>
          <a:p>
            <a:r>
              <a:rPr lang="en-US" dirty="0"/>
              <a:t>Customer ROI</a:t>
            </a:r>
          </a:p>
        </p:txBody>
      </p:sp>
      <p:sp>
        <p:nvSpPr>
          <p:cNvPr id="7" name="Content Placeholder 6">
            <a:extLst>
              <a:ext uri="{FF2B5EF4-FFF2-40B4-BE49-F238E27FC236}">
                <a16:creationId xmlns:a16="http://schemas.microsoft.com/office/drawing/2014/main" id="{1600256D-2B08-8341-AD6E-E9AFF05D9625}"/>
              </a:ext>
            </a:extLst>
          </p:cNvPr>
          <p:cNvSpPr>
            <a:spLocks noGrp="1"/>
          </p:cNvSpPr>
          <p:nvPr>
            <p:ph idx="1"/>
          </p:nvPr>
        </p:nvSpPr>
        <p:spPr>
          <a:xfrm>
            <a:off x="0" y="1483360"/>
            <a:ext cx="11938000" cy="4515802"/>
          </a:xfrm>
        </p:spPr>
        <p:txBody>
          <a:bodyPr/>
          <a:lstStyle/>
          <a:p>
            <a:pPr marL="0" indent="0">
              <a:buNone/>
            </a:pPr>
            <a:r>
              <a:rPr lang="en-US" sz="2400" b="1" dirty="0"/>
              <a:t>Revenue Creation: </a:t>
            </a:r>
          </a:p>
          <a:p>
            <a:pPr marL="0" indent="0">
              <a:buNone/>
            </a:pPr>
            <a:r>
              <a:rPr lang="en-US" sz="2400" dirty="0"/>
              <a:t>Gain first-mover advantage with ability to premium price and defend margins</a:t>
            </a:r>
          </a:p>
          <a:p>
            <a:pPr lvl="1">
              <a:buFont typeface="Wingdings" pitchFamily="2" charset="2"/>
              <a:buChar char="ü"/>
            </a:pPr>
            <a:endParaRPr lang="en-US" dirty="0"/>
          </a:p>
          <a:p>
            <a:pPr marL="0" indent="0">
              <a:buNone/>
            </a:pPr>
            <a:r>
              <a:rPr lang="en-US" sz="2400" b="1" dirty="0"/>
              <a:t>Cost Savings</a:t>
            </a:r>
            <a:r>
              <a:rPr lang="en-US" sz="2400" dirty="0"/>
              <a:t>: </a:t>
            </a:r>
          </a:p>
          <a:p>
            <a:pPr marL="0" indent="0">
              <a:buNone/>
            </a:pPr>
            <a:r>
              <a:rPr lang="en-US" sz="2400" dirty="0"/>
              <a:t>Mitigate significant cost and risk exposure associated with food recalls and fraud / adulteration</a:t>
            </a:r>
          </a:p>
          <a:p>
            <a:pPr lvl="1">
              <a:buFont typeface="Wingdings" pitchFamily="2" charset="2"/>
              <a:buChar char="ü"/>
            </a:pPr>
            <a:endParaRPr lang="en-US" dirty="0"/>
          </a:p>
          <a:p>
            <a:pPr marL="0" indent="0">
              <a:buNone/>
            </a:pPr>
            <a:r>
              <a:rPr lang="en-US" sz="2400" b="1" dirty="0"/>
              <a:t>Brand Equity: </a:t>
            </a:r>
          </a:p>
          <a:p>
            <a:pPr marL="0" indent="0">
              <a:buNone/>
            </a:pPr>
            <a:r>
              <a:rPr lang="en-US" sz="2400" dirty="0"/>
              <a:t>Strengthen transparency and sustainability story with consumers</a:t>
            </a:r>
          </a:p>
        </p:txBody>
      </p:sp>
    </p:spTree>
    <p:extLst>
      <p:ext uri="{BB962C8B-B14F-4D97-AF65-F5344CB8AC3E}">
        <p14:creationId xmlns:p14="http://schemas.microsoft.com/office/powerpoint/2010/main" val="912045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afetraces">
            <a:hlinkClick r:id="" action="ppaction://media"/>
            <a:extLst>
              <a:ext uri="{FF2B5EF4-FFF2-40B4-BE49-F238E27FC236}">
                <a16:creationId xmlns:a16="http://schemas.microsoft.com/office/drawing/2014/main" id="{292A4754-8B50-4E24-BF02-6A2F64F420E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01107"/>
            <a:ext cx="11836400" cy="6657975"/>
          </a:xfrm>
          <a:prstGeom prst="rect">
            <a:avLst/>
          </a:prstGeom>
        </p:spPr>
      </p:pic>
    </p:spTree>
    <p:extLst>
      <p:ext uri="{BB962C8B-B14F-4D97-AF65-F5344CB8AC3E}">
        <p14:creationId xmlns:p14="http://schemas.microsoft.com/office/powerpoint/2010/main" val="2414575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4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0" name="TextBox 9">
            <a:extLst>
              <a:ext uri="{FF2B5EF4-FFF2-40B4-BE49-F238E27FC236}">
                <a16:creationId xmlns:a16="http://schemas.microsoft.com/office/drawing/2014/main" id="{503A7642-5DE2-4C38-992F-7B5805904E21}"/>
              </a:ext>
            </a:extLst>
          </p:cNvPr>
          <p:cNvSpPr txBox="1"/>
          <p:nvPr/>
        </p:nvSpPr>
        <p:spPr>
          <a:xfrm>
            <a:off x="6178424" y="2455666"/>
            <a:ext cx="7278913" cy="2246769"/>
          </a:xfrm>
          <a:prstGeom prst="rect">
            <a:avLst/>
          </a:prstGeom>
          <a:noFill/>
        </p:spPr>
        <p:txBody>
          <a:bodyPr wrap="square" rtlCol="0">
            <a:spAutoFit/>
          </a:bodyPr>
          <a:lstStyle/>
          <a:p>
            <a:pPr algn="ctr"/>
            <a:r>
              <a:rPr lang="en-US" sz="2800" dirty="0">
                <a:latin typeface="+mj-lt"/>
                <a:cs typeface="Arial" panose="020B0604020202020204" pitchFamily="34" charset="0"/>
              </a:rPr>
              <a:t>Thank you</a:t>
            </a:r>
          </a:p>
          <a:p>
            <a:pPr algn="ctr"/>
            <a:r>
              <a:rPr lang="en-US" sz="2800" dirty="0">
                <a:latin typeface="+mj-lt"/>
                <a:cs typeface="Arial" panose="020B0604020202020204" pitchFamily="34" charset="0"/>
              </a:rPr>
              <a:t>Kyle Parker</a:t>
            </a:r>
          </a:p>
          <a:p>
            <a:pPr algn="ctr"/>
            <a:r>
              <a:rPr lang="en-US" sz="2800" dirty="0">
                <a:latin typeface="+mj-lt"/>
                <a:cs typeface="Arial" panose="020B0604020202020204" pitchFamily="34" charset="0"/>
                <a:hlinkClick r:id="rId3"/>
              </a:rPr>
              <a:t>kyle@mitascorp.com</a:t>
            </a:r>
            <a:r>
              <a:rPr lang="en-US" sz="2800" dirty="0">
                <a:latin typeface="+mj-lt"/>
                <a:cs typeface="Arial" panose="020B0604020202020204" pitchFamily="34" charset="0"/>
              </a:rPr>
              <a:t> </a:t>
            </a:r>
          </a:p>
          <a:p>
            <a:pPr algn="ctr"/>
            <a:r>
              <a:rPr lang="en-US" sz="2800" dirty="0">
                <a:latin typeface="+mj-lt"/>
                <a:cs typeface="Arial" panose="020B0604020202020204" pitchFamily="34" charset="0"/>
                <a:hlinkClick r:id="rId4"/>
              </a:rPr>
              <a:t>kyle@mitascorp.com</a:t>
            </a:r>
            <a:endParaRPr lang="en-US" sz="2800" dirty="0">
              <a:latin typeface="+mj-lt"/>
              <a:cs typeface="Arial" panose="020B0604020202020204" pitchFamily="34" charset="0"/>
            </a:endParaRPr>
          </a:p>
          <a:p>
            <a:pPr algn="ctr"/>
            <a:endParaRPr lang="en-ZA" sz="2800" dirty="0">
              <a:latin typeface="+mj-lt"/>
              <a:cs typeface="Arial" panose="020B0604020202020204" pitchFamily="34" charset="0"/>
            </a:endParaRPr>
          </a:p>
        </p:txBody>
      </p:sp>
      <p:pic>
        <p:nvPicPr>
          <p:cNvPr id="16" name="Google Shape;69;p15">
            <a:extLst>
              <a:ext uri="{FF2B5EF4-FFF2-40B4-BE49-F238E27FC236}">
                <a16:creationId xmlns:a16="http://schemas.microsoft.com/office/drawing/2014/main" id="{9F5F7A85-3D90-4670-A284-5AE3AABF6CB3}"/>
              </a:ext>
            </a:extLst>
          </p:cNvPr>
          <p:cNvPicPr preferRelativeResize="0"/>
          <p:nvPr/>
        </p:nvPicPr>
        <p:blipFill rotWithShape="1">
          <a:blip r:embed="rId5">
            <a:alphaModFix/>
          </a:blip>
          <a:srcRect/>
          <a:stretch/>
        </p:blipFill>
        <p:spPr>
          <a:xfrm>
            <a:off x="314328" y="453413"/>
            <a:ext cx="7122792" cy="5845787"/>
          </a:xfrm>
          <a:prstGeom prst="rect">
            <a:avLst/>
          </a:prstGeom>
          <a:noFill/>
          <a:ln>
            <a:noFill/>
          </a:ln>
        </p:spPr>
      </p:pic>
    </p:spTree>
    <p:extLst>
      <p:ext uri="{BB962C8B-B14F-4D97-AF65-F5344CB8AC3E}">
        <p14:creationId xmlns:p14="http://schemas.microsoft.com/office/powerpoint/2010/main" val="10986793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aniTracers">
            <a:hlinkClick r:id="" action="ppaction://media"/>
            <a:extLst>
              <a:ext uri="{FF2B5EF4-FFF2-40B4-BE49-F238E27FC236}">
                <a16:creationId xmlns:a16="http://schemas.microsoft.com/office/drawing/2014/main" id="{171D58B4-E37D-4DF1-B84A-8F407F67219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25412"/>
            <a:ext cx="12014200" cy="6757988"/>
          </a:xfrm>
          <a:prstGeom prst="rect">
            <a:avLst/>
          </a:prstGeom>
        </p:spPr>
      </p:pic>
    </p:spTree>
    <p:extLst>
      <p:ext uri="{BB962C8B-B14F-4D97-AF65-F5344CB8AC3E}">
        <p14:creationId xmlns:p14="http://schemas.microsoft.com/office/powerpoint/2010/main" val="308483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0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1349</TotalTime>
  <Words>1392</Words>
  <Application>Microsoft Office PowerPoint</Application>
  <PresentationFormat>Widescreen</PresentationFormat>
  <Paragraphs>201</Paragraphs>
  <Slides>24</Slides>
  <Notes>7</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vt:lpstr>
      <vt:lpstr>Office Theme</vt:lpstr>
      <vt:lpstr>PowerPoint Presentation</vt:lpstr>
      <vt:lpstr>What is Mitas Corporation?</vt:lpstr>
      <vt:lpstr>PowerPoint Presentation</vt:lpstr>
      <vt:lpstr>PowerPoint Presentation</vt:lpstr>
      <vt:lpstr>What we have done…</vt:lpstr>
      <vt:lpstr>PowerPoint Presentation</vt:lpstr>
      <vt:lpstr>What is “Farm to Fork” traceability?</vt:lpstr>
      <vt:lpstr>SafeTraces: Trace the Food, Not the Packaging</vt:lpstr>
      <vt:lpstr>PowerPoint Presentation</vt:lpstr>
      <vt:lpstr>PowerPoint Presentation</vt:lpstr>
      <vt:lpstr>SafeTraces Mission Statement</vt:lpstr>
      <vt:lpstr>Company Snapshot</vt:lpstr>
      <vt:lpstr>Core Technology</vt:lpstr>
      <vt:lpstr>miniDARTTM: World’s First DNA Printer</vt:lpstr>
      <vt:lpstr>How It Works – miniDART™ Solution</vt:lpstr>
      <vt:lpstr>Wide Range of Commercial Applications</vt:lpstr>
      <vt:lpstr>Case Study: Apple Farm-to-Fork Traceability</vt:lpstr>
      <vt:lpstr>Case Study: Wheat Flour Farm-to-Fork Traceability</vt:lpstr>
      <vt:lpstr>Case Study: Palm Oil First-Mile Traceability</vt:lpstr>
      <vt:lpstr>Solution Comparison</vt:lpstr>
      <vt:lpstr>Customer ROI</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Cathy Adendorff</dc:creator>
  <cp:lastModifiedBy>Mariana Purnell</cp:lastModifiedBy>
  <cp:revision>81</cp:revision>
  <dcterms:modified xsi:type="dcterms:W3CDTF">2019-08-14T06:07:53Z</dcterms:modified>
</cp:coreProperties>
</file>