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0"/>
  </p:notesMasterIdLst>
  <p:sldIdLst>
    <p:sldId id="256" r:id="rId2"/>
    <p:sldId id="257" r:id="rId3"/>
    <p:sldId id="296" r:id="rId4"/>
    <p:sldId id="298" r:id="rId5"/>
    <p:sldId id="315" r:id="rId6"/>
    <p:sldId id="327" r:id="rId7"/>
    <p:sldId id="314" r:id="rId8"/>
    <p:sldId id="316" r:id="rId9"/>
    <p:sldId id="317" r:id="rId10"/>
    <p:sldId id="329" r:id="rId11"/>
    <p:sldId id="328" r:id="rId12"/>
    <p:sldId id="323" r:id="rId13"/>
    <p:sldId id="324" r:id="rId14"/>
    <p:sldId id="325" r:id="rId15"/>
    <p:sldId id="319" r:id="rId16"/>
    <p:sldId id="326" r:id="rId17"/>
    <p:sldId id="300" r:id="rId18"/>
    <p:sldId id="262" r:id="rId19"/>
  </p:sldIdLst>
  <p:sldSz cx="9144000" cy="6858000" type="screen4x3"/>
  <p:notesSz cx="6858000" cy="9144000"/>
  <p:defaultTextStyle>
    <a:defPPr>
      <a:defRPr lang="en-Z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44" autoAdjust="0"/>
  </p:normalViewPr>
  <p:slideViewPr>
    <p:cSldViewPr>
      <p:cViewPr varScale="1">
        <p:scale>
          <a:sx n="102" d="100"/>
          <a:sy n="102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ZA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ZA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ZA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CFE8F4-8AE0-4CDF-A50C-D0B303AB3C5C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872767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FE8F4-8AE0-4CDF-A50C-D0B303AB3C5C}" type="slidenum">
              <a:rPr lang="en-ZA" altLang="en-US" smtClean="0"/>
              <a:pPr/>
              <a:t>4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80294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8040-4B67-456E-A05D-AF1CDD84F743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577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8040-4B67-456E-A05D-AF1CDD84F743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330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8040-4B67-456E-A05D-AF1CDD84F743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911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8040-4B67-456E-A05D-AF1CDD84F743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1529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8040-4B67-456E-A05D-AF1CDD84F743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1529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8040-4B67-456E-A05D-AF1CDD84F743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3010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8040-4B67-456E-A05D-AF1CDD84F743}" type="slidenum">
              <a:rPr lang="en-ZA" smtClean="0"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0515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8040-4B67-456E-A05D-AF1CDD84F743}" type="slidenum">
              <a:rPr lang="en-ZA" smtClean="0"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3767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804" name="Rectangle 12"/>
            <p:cNvSpPr>
              <a:spLocks noChangeArrowheads="1"/>
            </p:cNvSpPr>
            <p:nvPr userDrawn="1"/>
          </p:nvSpPr>
          <p:spPr bwMode="white">
            <a:xfrm>
              <a:off x="0" y="2352"/>
              <a:ext cx="5760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 dirty="0"/>
            </a:p>
          </p:txBody>
        </p:sp>
        <p:sp>
          <p:nvSpPr>
            <p:cNvPr id="33794" name="Rectangle 2"/>
            <p:cNvSpPr>
              <a:spLocks noChangeArrowheads="1"/>
            </p:cNvSpPr>
            <p:nvPr userDrawn="1"/>
          </p:nvSpPr>
          <p:spPr bwMode="white">
            <a:xfrm>
              <a:off x="0" y="720"/>
              <a:ext cx="5760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 dirty="0"/>
            </a:p>
          </p:txBody>
        </p:sp>
        <p:sp>
          <p:nvSpPr>
            <p:cNvPr id="33795" name="Rectangle 3"/>
            <p:cNvSpPr>
              <a:spLocks noChangeArrowheads="1"/>
            </p:cNvSpPr>
            <p:nvPr userDrawn="1"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 dirty="0"/>
            </a:p>
          </p:txBody>
        </p:sp>
        <p:pic>
          <p:nvPicPr>
            <p:cNvPr id="33803" name="Picture 11" descr="D:\FRONTPAGE THEMES\CONSTRUC\URBBANND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4" t="8493" r="35922"/>
            <a:stretch>
              <a:fillRect/>
            </a:stretch>
          </p:blipFill>
          <p:spPr bwMode="ltGray">
            <a:xfrm>
              <a:off x="0" y="0"/>
              <a:ext cx="5760" cy="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ZA" altLang="en-US" noProof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ZA" altLang="en-US" noProof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CD3C03-34C5-4F8C-9B3E-3E6A6A5E4B19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3C321-6F6D-4203-BD49-0E0498C6A191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46739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5896C-88FD-45CC-83F5-A28D4EEE87D6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404296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E6B08-22F0-493D-9B85-76453CFD8710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55512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ACE97-4555-4712-A01C-D961918EAC6D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14262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23F78-7B9B-4012-922F-28BFBFABD326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9676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4E130-6967-4017-8360-A8FB6DE50539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22846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95D06-9DDF-4CB7-9A56-0E051792BAB3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01893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954BD-731E-45DD-BAC9-26A3C3489EDF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13938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395E0-4E27-4B94-A5F9-9EB7305DEDD9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85899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007BB-AFE5-4A3F-911B-C7A336B67378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47086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0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2530" name="Rectangle 2"/>
            <p:cNvSpPr>
              <a:spLocks noChangeArrowheads="1"/>
            </p:cNvSpPr>
            <p:nvPr/>
          </p:nvSpPr>
          <p:spPr bwMode="white">
            <a:xfrm>
              <a:off x="0" y="0"/>
              <a:ext cx="5760" cy="120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 dirty="0"/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 dirty="0"/>
            </a:p>
          </p:txBody>
        </p:sp>
        <p:pic>
          <p:nvPicPr>
            <p:cNvPr id="22538" name="Picture 10" descr="D:\FRONTPAGE THEMES\CONSTRUC\URBBANND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7"/>
            <a:stretch>
              <a:fillRect/>
            </a:stretch>
          </p:blipFill>
          <p:spPr bwMode="ltGray">
            <a:xfrm>
              <a:off x="0" y="0"/>
              <a:ext cx="5760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ZA" altLang="en-US" dirty="0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ZA" altLang="en-US" dirty="0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BFFFB0-947D-49E0-B5CD-55FBEC0F42A1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Char char="ò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microsoft.com/office/2007/relationships/hdphoto" Target="../media/hdphoto9.wdp"/><Relationship Id="rId4" Type="http://schemas.openxmlformats.org/officeDocument/2006/relationships/image" Target="../media/image29.png"/><Relationship Id="rId9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25960"/>
            <a:ext cx="7772400" cy="222312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ZA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Demarcation of  </a:t>
            </a:r>
            <a:br>
              <a:rPr lang="en-ZA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ZA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Protected Agricultural Areas (PAAs)</a:t>
            </a:r>
            <a:br>
              <a:rPr lang="en-ZA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Z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5445224"/>
            <a:ext cx="6400800" cy="1209383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ZA" sz="2200" dirty="0"/>
              <a:t>A. Collett</a:t>
            </a:r>
          </a:p>
          <a:p>
            <a:pPr algn="r">
              <a:spcBef>
                <a:spcPts val="0"/>
              </a:spcBef>
            </a:pPr>
            <a:r>
              <a:rPr lang="en-ZA" sz="2200" dirty="0"/>
              <a:t>DAFF</a:t>
            </a:r>
          </a:p>
          <a:p>
            <a:pPr algn="r">
              <a:spcBef>
                <a:spcPts val="0"/>
              </a:spcBef>
            </a:pPr>
            <a:r>
              <a:rPr lang="en-ZA" sz="2200" dirty="0"/>
              <a:t>August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2" y="5805264"/>
            <a:ext cx="2023453" cy="690575"/>
          </a:xfrm>
          <a:prstGeom prst="rect">
            <a:avLst/>
          </a:prstGeom>
          <a:solidFill>
            <a:srgbClr val="FFFFFF"/>
          </a:solidFill>
          <a:effectLst/>
        </p:spPr>
      </p:pic>
    </p:spTree>
    <p:extLst>
      <p:ext uri="{BB962C8B-B14F-4D97-AF65-F5344CB8AC3E}">
        <p14:creationId xmlns:p14="http://schemas.microsoft.com/office/powerpoint/2010/main" val="22970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56134"/>
            <a:ext cx="7772400" cy="4114800"/>
          </a:xfrm>
        </p:spPr>
        <p:txBody>
          <a:bodyPr/>
          <a:lstStyle/>
          <a:p>
            <a:r>
              <a:rPr lang="en-ZA" sz="2800" dirty="0"/>
              <a:t>Interactive spatial evaluation factors:</a:t>
            </a:r>
          </a:p>
          <a:p>
            <a:pPr lvl="1"/>
            <a:r>
              <a:rPr lang="en-ZA" sz="2600" b="1" dirty="0">
                <a:solidFill>
                  <a:srgbClr val="FFC000"/>
                </a:solidFill>
              </a:rPr>
              <a:t>Crop suitability</a:t>
            </a:r>
          </a:p>
          <a:p>
            <a:pPr lvl="2"/>
            <a:r>
              <a:rPr lang="en-ZA" dirty="0"/>
              <a:t>An area that is suitable for the planting of 10 different crop types, based on its soil, climate and terrain parameters in relation to a crop’s environmental parameters is regarded as of higher importance in comparison with an area that has the suitability for only 2 types of crops.</a:t>
            </a:r>
          </a:p>
          <a:p>
            <a:pPr lvl="2"/>
            <a:r>
              <a:rPr lang="en-ZA" dirty="0"/>
              <a:t>12 Crop types</a:t>
            </a:r>
          </a:p>
          <a:p>
            <a:pPr lvl="3"/>
            <a:r>
              <a:rPr lang="en-ZA" dirty="0"/>
              <a:t> &gt;6</a:t>
            </a:r>
          </a:p>
          <a:p>
            <a:pPr lvl="1"/>
            <a:endParaRPr lang="en-ZA" dirty="0"/>
          </a:p>
          <a:p>
            <a:endParaRPr lang="en-Z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72008"/>
            <a:ext cx="8064896" cy="692696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r>
              <a:rPr lang="en-ZA" dirty="0"/>
              <a:t>METHODOLOGY</a:t>
            </a:r>
            <a:endParaRPr lang="en-ZA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512" y="4636301"/>
            <a:ext cx="8856984" cy="213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Monotype Sorts" pitchFamily="2" charset="2"/>
              <a:buChar char="ò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ZA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Grain crops (Maize; Sorghum; Wheat; Barley; Oats)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Beverage crops (Coffee; Rooibos; Honeybush)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Oil seed crops (Soya beans; Canola; Ground nuts; Sunflower)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Sugar crops (Sugar beet; Sugar cane)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Forage and planted pastures (Kikuyu; Lucerne; Ryegrass; </a:t>
            </a:r>
            <a:r>
              <a:rPr lang="en-ZA" sz="1200" i="1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E. curvula</a:t>
            </a:r>
            <a:r>
              <a:rPr lang="en-ZA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(Oulandsgras)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Tropical and Subtropical Fruits (Pineapples; Mango; Avocado; Banana; Litchi; Olives)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Citrus Fruits (generic)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Stone and Pome fruits (Peaches; Apples; Plums)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Nuts (Macadamia; Pecan nuts)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Viticulture (Grapes)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Melons (Water melon)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Vegetables (Potatoes; Tomatoes; Cabbage; Carrots; Drybeans; Pumpkins; Sweet potato)</a:t>
            </a:r>
          </a:p>
          <a:p>
            <a:pPr lvl="1"/>
            <a:endParaRPr lang="en-ZA" sz="1200" kern="0" dirty="0"/>
          </a:p>
          <a:p>
            <a:endParaRPr lang="en-ZA" kern="0" dirty="0"/>
          </a:p>
        </p:txBody>
      </p:sp>
      <p:pic>
        <p:nvPicPr>
          <p:cNvPr id="6" name="Content Placeholder 3" descr="I:\Projects\Agric zones demarcation June 2016\Maps\Crop suitability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08" y="260648"/>
            <a:ext cx="2750392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19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82551"/>
            <a:ext cx="7498080" cy="4872608"/>
          </a:xfrm>
        </p:spPr>
        <p:txBody>
          <a:bodyPr>
            <a:normAutofit/>
          </a:bodyPr>
          <a:lstStyle/>
          <a:p>
            <a:r>
              <a:rPr lang="en-ZA" sz="2800" dirty="0"/>
              <a:t>Interactive spatial evaluation factors:</a:t>
            </a:r>
          </a:p>
          <a:p>
            <a:pPr lvl="1"/>
            <a:r>
              <a:rPr lang="en-ZA" sz="2600" dirty="0"/>
              <a:t>Land use / cover</a:t>
            </a:r>
          </a:p>
          <a:p>
            <a:pPr lvl="2"/>
            <a:r>
              <a:rPr lang="en-ZA" dirty="0"/>
              <a:t>Cultivated fields</a:t>
            </a:r>
          </a:p>
          <a:p>
            <a:pPr lvl="2"/>
            <a:r>
              <a:rPr lang="en-ZA" dirty="0"/>
              <a:t>Crop types</a:t>
            </a:r>
          </a:p>
          <a:p>
            <a:pPr lvl="2"/>
            <a:r>
              <a:rPr lang="en-ZA" dirty="0"/>
              <a:t>Yields</a:t>
            </a:r>
          </a:p>
          <a:p>
            <a:pPr lvl="2"/>
            <a:r>
              <a:rPr lang="en-ZA" dirty="0"/>
              <a:t>Plantations</a:t>
            </a:r>
          </a:p>
          <a:p>
            <a:pPr lvl="1"/>
            <a:endParaRPr lang="en-ZA" dirty="0"/>
          </a:p>
          <a:p>
            <a:pPr lvl="1"/>
            <a:r>
              <a:rPr lang="en-ZA" sz="2600" dirty="0"/>
              <a:t>Irrigated Areas</a:t>
            </a:r>
          </a:p>
          <a:p>
            <a:pPr lvl="2"/>
            <a:r>
              <a:rPr lang="en-ZA" dirty="0"/>
              <a:t>Irrigation suitability</a:t>
            </a:r>
          </a:p>
          <a:p>
            <a:pPr lvl="1"/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72008"/>
            <a:ext cx="8064896" cy="692696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r>
              <a:rPr lang="en-ZA" dirty="0"/>
              <a:t>METHODOLOGY</a:t>
            </a:r>
            <a:endParaRPr lang="en-ZA" kern="0" dirty="0"/>
          </a:p>
        </p:txBody>
      </p:sp>
      <p:pic>
        <p:nvPicPr>
          <p:cNvPr id="9" name="Picture 2" descr="C:\Users\AnnelizaC\Documents\Anneliza\Projects\2016 - 2017\Maps made\Irrigation suitability 2016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2952328" cy="221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970448" y="24370"/>
            <a:ext cx="2138056" cy="6731024"/>
            <a:chOff x="6849229" y="760509"/>
            <a:chExt cx="2138056" cy="673102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812" y="760509"/>
              <a:ext cx="2129537" cy="1516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229" y="2060847"/>
              <a:ext cx="2133120" cy="14120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812" y="3472912"/>
              <a:ext cx="2134473" cy="1222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229" y="4679452"/>
              <a:ext cx="2138056" cy="13467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229" y="6030087"/>
              <a:ext cx="2133120" cy="14614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964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064896" cy="5544616"/>
          </a:xfrm>
        </p:spPr>
        <p:txBody>
          <a:bodyPr>
            <a:normAutofit/>
          </a:bodyPr>
          <a:lstStyle/>
          <a:p>
            <a:pPr lvl="0">
              <a:buClr>
                <a:srgbClr val="A7C1CB"/>
              </a:buClr>
            </a:pPr>
            <a:r>
              <a:rPr lang="en-ZA" sz="2800" dirty="0"/>
              <a:t>Excluded Areas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ZA" sz="2600" dirty="0"/>
              <a:t>Permanently transformed (Landcover 2013/14 &amp; 2017/18)</a:t>
            </a:r>
          </a:p>
          <a:p>
            <a:pPr lvl="2">
              <a:buClr>
                <a:schemeClr val="accent4">
                  <a:lumMod val="75000"/>
                </a:schemeClr>
              </a:buClr>
            </a:pPr>
            <a:r>
              <a:rPr lang="en-ZA" dirty="0"/>
              <a:t>Built up (residential; industrial; commercial)</a:t>
            </a:r>
          </a:p>
          <a:p>
            <a:pPr lvl="2">
              <a:buClr>
                <a:schemeClr val="accent4">
                  <a:lumMod val="75000"/>
                </a:schemeClr>
              </a:buClr>
            </a:pPr>
            <a:r>
              <a:rPr lang="en-ZA" dirty="0"/>
              <a:t>Mining</a:t>
            </a:r>
          </a:p>
          <a:p>
            <a:pPr lvl="2">
              <a:buClr>
                <a:schemeClr val="accent4">
                  <a:lumMod val="75000"/>
                </a:schemeClr>
              </a:buClr>
            </a:pPr>
            <a:r>
              <a:rPr lang="en-ZA" dirty="0"/>
              <a:t>Waterbodies</a:t>
            </a:r>
          </a:p>
          <a:p>
            <a:pPr marL="923544" lvl="3" indent="0">
              <a:buClr>
                <a:schemeClr val="accent4">
                  <a:lumMod val="75000"/>
                </a:schemeClr>
              </a:buClr>
              <a:buNone/>
            </a:pPr>
            <a:endParaRPr lang="en-ZA" dirty="0"/>
          </a:p>
          <a:p>
            <a:pPr>
              <a:buClr>
                <a:schemeClr val="accent4">
                  <a:lumMod val="75000"/>
                </a:schemeClr>
              </a:buClr>
            </a:pPr>
            <a:endParaRPr lang="en-ZA" sz="2800" dirty="0"/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ZA" sz="2800" dirty="0"/>
              <a:t>Municipal areas prior 1994 (2009 &gt;)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ZA" sz="2600" dirty="0"/>
              <a:t>Areas not regarded as agricultural land under Sub-division of Agricultural Land Act, 70 of 1970 / PDALB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ZA" sz="2600" dirty="0"/>
              <a:t>Formally proclaimed Protected Areas</a:t>
            </a:r>
          </a:p>
          <a:p>
            <a:pPr lvl="2">
              <a:buClr>
                <a:schemeClr val="accent4">
                  <a:lumMod val="75000"/>
                </a:schemeClr>
              </a:buClr>
            </a:pPr>
            <a:r>
              <a:rPr lang="en-ZA" dirty="0"/>
              <a:t>Areas not available for agricultural production in any format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8247" y="44624"/>
            <a:ext cx="8064896" cy="720080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r>
              <a:rPr lang="en-ZA" dirty="0"/>
              <a:t>METHODOLOGY</a:t>
            </a:r>
          </a:p>
        </p:txBody>
      </p:sp>
      <p:pic>
        <p:nvPicPr>
          <p:cNvPr id="4" name="Picture 3" descr="G:\Projects\Maps_samples\ACt 70 lan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31" y="2442659"/>
            <a:ext cx="2814793" cy="185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20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221088"/>
            <a:ext cx="8208912" cy="244827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247" y="908720"/>
            <a:ext cx="8064896" cy="5616624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en-ZA" dirty="0"/>
              <a:t>Boundary Alignments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ZA" dirty="0"/>
              <a:t>Cadastre (parent farms / portions)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ZA" dirty="0"/>
              <a:t>Rivers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ZA" dirty="0"/>
              <a:t>Roads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ZA" dirty="0"/>
              <a:t>Any other visible permanent feature</a:t>
            </a:r>
          </a:p>
          <a:p>
            <a:pPr lvl="2">
              <a:buClr>
                <a:schemeClr val="accent4">
                  <a:lumMod val="75000"/>
                </a:schemeClr>
              </a:buClr>
            </a:pPr>
            <a:r>
              <a:rPr lang="en-ZA" dirty="0"/>
              <a:t>(Catchment boundaries)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ZA" dirty="0"/>
              <a:t>Adjacent land uses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ZA" dirty="0"/>
              <a:t>Areas (size)	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ZA" dirty="0"/>
              <a:t>Not currently specified</a:t>
            </a:r>
          </a:p>
          <a:p>
            <a:pPr marL="457200" lvl="1" indent="0">
              <a:buClr>
                <a:schemeClr val="accent4">
                  <a:lumMod val="75000"/>
                </a:schemeClr>
              </a:buClr>
              <a:buNone/>
            </a:pPr>
            <a:endParaRPr lang="en-ZA" dirty="0"/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ZA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Agro-ecosystem (holistic approach)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Dominant: Homogeneous capability / suitability / potential /  land use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Larger “non-fragmented” primary agricultural land use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Acknowledged non – agricultural land uses within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Cohesion:  Agro-Biodiversity 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Fine scale planning on local level</a:t>
            </a:r>
          </a:p>
        </p:txBody>
      </p:sp>
      <p:pic>
        <p:nvPicPr>
          <p:cNvPr id="4" name="Picture 2" descr="C:\Users\AnnelizaC\AppData\Local\Microsoft\Windows\Temporary Internet Files\Content.IE5\BGC0OE33\Boundary fence S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96" y="1484784"/>
            <a:ext cx="2787940" cy="209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08247" y="44624"/>
            <a:ext cx="8064896" cy="720080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r>
              <a:rPr lang="en-ZA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65892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1" y="980728"/>
            <a:ext cx="7498080" cy="4800600"/>
          </a:xfrm>
        </p:spPr>
        <p:txBody>
          <a:bodyPr/>
          <a:lstStyle/>
          <a:p>
            <a:pPr marL="82296" indent="0">
              <a:buClr>
                <a:schemeClr val="accent4">
                  <a:lumMod val="75000"/>
                </a:schemeClr>
              </a:buClr>
              <a:buNone/>
            </a:pPr>
            <a:r>
              <a:rPr lang="en-ZA" dirty="0"/>
              <a:t>Classification approach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ZA" dirty="0"/>
              <a:t>Rainfed areas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ZA" dirty="0"/>
              <a:t>Classification priority rating:  A - F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en-ZA" dirty="0"/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ZA" dirty="0"/>
              <a:t>Irrigated areas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ZA" dirty="0"/>
              <a:t>Classification priority rating:  A - D</a:t>
            </a:r>
          </a:p>
          <a:p>
            <a:endParaRPr lang="en-ZA" dirty="0"/>
          </a:p>
          <a:p>
            <a:r>
              <a:rPr lang="en-ZA" dirty="0"/>
              <a:t>Preliminary results (not finalised)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8247" y="44624"/>
            <a:ext cx="8064896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r>
              <a:rPr lang="en-ZA" dirty="0"/>
              <a:t>PAA CLASSIFICATION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65" y="3717032"/>
            <a:ext cx="2773941" cy="286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82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6228"/>
            <a:ext cx="4380399" cy="30967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03" y="69158"/>
            <a:ext cx="3747370" cy="307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87845"/>
            <a:ext cx="4368128" cy="30856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04" y="3567244"/>
            <a:ext cx="3747370" cy="312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544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9" y="260648"/>
            <a:ext cx="4333106" cy="304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1573783" cy="87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53" y="1052736"/>
            <a:ext cx="307481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9" y="3595678"/>
            <a:ext cx="4333106" cy="3063416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168352" cy="2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90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7544" y="980728"/>
            <a:ext cx="8424936" cy="547260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ZA" sz="3100" dirty="0"/>
              <a:t>A PAAs is </a:t>
            </a:r>
            <a:r>
              <a:rPr lang="en-ZA" sz="3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dynamic</a:t>
            </a:r>
            <a:r>
              <a:rPr lang="en-ZA" sz="3100" dirty="0"/>
              <a:t>.  Many activities occur in a landscape that impacts on the natural resource base, the potential use thereof, the economic viability and the expectations that society has from the landscape</a:t>
            </a:r>
            <a:r>
              <a:rPr lang="en-ZA" dirty="0"/>
              <a:t>.</a:t>
            </a:r>
          </a:p>
          <a:p>
            <a:endParaRPr lang="en-ZA" dirty="0"/>
          </a:p>
          <a:p>
            <a:r>
              <a:rPr lang="en-ZA" sz="3100" dirty="0"/>
              <a:t>A PAA may </a:t>
            </a:r>
            <a:r>
              <a:rPr lang="en-ZA" sz="3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evolve over time </a:t>
            </a:r>
            <a:r>
              <a:rPr lang="en-ZA" sz="3100" dirty="0"/>
              <a:t>as a result of the interactions occurring within the areas and the expansion:</a:t>
            </a:r>
          </a:p>
          <a:p>
            <a:pPr lvl="1"/>
            <a:r>
              <a:rPr lang="en-ZA" dirty="0"/>
              <a:t>New technologies</a:t>
            </a:r>
          </a:p>
          <a:p>
            <a:pPr lvl="1"/>
            <a:r>
              <a:rPr lang="en-ZA" dirty="0"/>
              <a:t>Limited impact on the production potential</a:t>
            </a:r>
          </a:p>
          <a:p>
            <a:pPr lvl="2"/>
            <a:r>
              <a:rPr lang="en-ZA" dirty="0"/>
              <a:t>Co-existence </a:t>
            </a:r>
          </a:p>
          <a:p>
            <a:pPr lvl="2"/>
            <a:r>
              <a:rPr lang="en-ZA" dirty="0"/>
              <a:t>Adjacent land non-agricultural land uses</a:t>
            </a:r>
          </a:p>
          <a:p>
            <a:pPr lvl="1"/>
            <a:endParaRPr lang="en-ZA" dirty="0"/>
          </a:p>
          <a:p>
            <a:r>
              <a:rPr lang="en-ZA" sz="3100" dirty="0"/>
              <a:t>Management of a PAA is </a:t>
            </a:r>
            <a:r>
              <a:rPr lang="en-ZA" sz="3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multi-disciplinary, integrated  process.</a:t>
            </a:r>
          </a:p>
          <a:p>
            <a:endParaRPr lang="en-ZA" sz="31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ZA" sz="3100" dirty="0"/>
              <a:t>Regulations to be developed.</a:t>
            </a:r>
          </a:p>
          <a:p>
            <a:endParaRPr lang="en-ZA" sz="3100" dirty="0"/>
          </a:p>
          <a:p>
            <a:r>
              <a:rPr lang="en-ZA" sz="3100" dirty="0"/>
              <a:t>Legal proceedings as per PDALB – still to be followed.</a:t>
            </a:r>
          </a:p>
          <a:p>
            <a:endParaRPr lang="en-ZA" sz="3100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89991"/>
            <a:ext cx="8136904" cy="67471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r>
              <a:rPr lang="en-ZA" kern="0" dirty="0"/>
              <a:t>IN CONCLUSION…</a:t>
            </a:r>
          </a:p>
        </p:txBody>
      </p:sp>
    </p:spTree>
    <p:extLst>
      <p:ext uri="{BB962C8B-B14F-4D97-AF65-F5344CB8AC3E}">
        <p14:creationId xmlns:p14="http://schemas.microsoft.com/office/powerpoint/2010/main" val="576717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36" y="1124744"/>
            <a:ext cx="4468550" cy="4392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2009"/>
            <a:ext cx="8064896" cy="764703"/>
          </a:xfr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/>
          <a:lstStyle/>
          <a:p>
            <a:r>
              <a:rPr lang="en-ZA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09" y="908720"/>
            <a:ext cx="8375436" cy="5661248"/>
          </a:xfrm>
        </p:spPr>
        <p:txBody>
          <a:bodyPr/>
          <a:lstStyle/>
          <a:p>
            <a:r>
              <a:rPr lang="en-ZA" sz="2200" i="1" dirty="0">
                <a:solidFill>
                  <a:srgbClr val="FFC000"/>
                </a:solidFill>
              </a:rPr>
              <a:t>“We must be under no delusion, if we continue to ill-use the soils (“agricultural land with a productive potential”), the land will die and the people will die with it</a:t>
            </a:r>
            <a:r>
              <a:rPr lang="en-ZA" sz="2200" dirty="0">
                <a:solidFill>
                  <a:srgbClr val="FFC000"/>
                </a:solidFill>
              </a:rPr>
              <a:t>” (Matthews, 1956).</a:t>
            </a:r>
          </a:p>
          <a:p>
            <a:pPr marL="0" indent="0">
              <a:buNone/>
            </a:pPr>
            <a:endParaRPr lang="en-ZA" sz="2200" dirty="0">
              <a:solidFill>
                <a:schemeClr val="tx1"/>
              </a:solidFill>
            </a:endParaRPr>
          </a:p>
          <a:p>
            <a:r>
              <a:rPr lang="en-ZA" sz="2200" dirty="0">
                <a:solidFill>
                  <a:schemeClr val="tx1"/>
                </a:solidFill>
              </a:rPr>
              <a:t>The </a:t>
            </a:r>
            <a:r>
              <a:rPr lang="en-ZA" sz="2200" i="1" dirty="0">
                <a:solidFill>
                  <a:schemeClr val="tx1"/>
                </a:solidFill>
              </a:rPr>
              <a:t>natural</a:t>
            </a:r>
            <a:r>
              <a:rPr lang="en-ZA" sz="2200" dirty="0">
                <a:solidFill>
                  <a:schemeClr val="tx1"/>
                </a:solidFill>
              </a:rPr>
              <a:t> environment is a </a:t>
            </a:r>
            <a:r>
              <a:rPr lang="en-ZA" sz="2200" b="1" i="1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complex dynamic of interactive linkages</a:t>
            </a:r>
            <a:r>
              <a:rPr lang="en-ZA" sz="2200" b="1" u="sng" dirty="0">
                <a:solidFill>
                  <a:schemeClr val="tx1"/>
                </a:solidFill>
              </a:rPr>
              <a:t> </a:t>
            </a:r>
            <a:r>
              <a:rPr lang="en-ZA" sz="2200" dirty="0">
                <a:solidFill>
                  <a:schemeClr val="tx1"/>
                </a:solidFill>
              </a:rPr>
              <a:t>between the biotic (living) and abiotic (non-living) components. </a:t>
            </a:r>
          </a:p>
          <a:p>
            <a:pPr lvl="1"/>
            <a:r>
              <a:rPr lang="en-ZA" sz="2000" dirty="0"/>
              <a:t>All components of the larger landscape are interlinked and the functionality of these components is dependent on each other for it to be effective and able to function optimally.</a:t>
            </a:r>
          </a:p>
          <a:p>
            <a:endParaRPr lang="en-ZA" sz="2200" dirty="0">
              <a:solidFill>
                <a:schemeClr val="tx1"/>
              </a:solidFill>
            </a:endParaRPr>
          </a:p>
          <a:p>
            <a:r>
              <a:rPr lang="en-ZA" sz="2200" dirty="0"/>
              <a:t>The environment is further used for many purposes (production of food, water resources for drinking and recreation, mineral resources for mining or residential / industrial developments).</a:t>
            </a:r>
          </a:p>
          <a:p>
            <a:pPr lvl="1"/>
            <a:r>
              <a:rPr lang="en-ZA" sz="2000" dirty="0"/>
              <a:t>Possible land use conflict </a:t>
            </a:r>
          </a:p>
          <a:p>
            <a:pPr lvl="1"/>
            <a:r>
              <a:rPr lang="en-ZA" sz="2000" dirty="0"/>
              <a:t>Over-utilisation and degradation, not well managed.</a:t>
            </a:r>
          </a:p>
          <a:p>
            <a:endParaRPr lang="en-ZA" sz="2200" dirty="0">
              <a:solidFill>
                <a:schemeClr val="tx1"/>
              </a:solidFill>
            </a:endParaRPr>
          </a:p>
          <a:p>
            <a:endParaRPr lang="en-ZA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22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19" y="5301208"/>
            <a:ext cx="2235373" cy="134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20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2008"/>
            <a:ext cx="7844408" cy="764704"/>
          </a:xfr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/>
          <a:lstStyle/>
          <a:p>
            <a:r>
              <a:rPr lang="en-ZA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424936" cy="5616624"/>
          </a:xfrm>
        </p:spPr>
        <p:txBody>
          <a:bodyPr/>
          <a:lstStyle/>
          <a:p>
            <a:r>
              <a:rPr lang="en-ZA" sz="2400" dirty="0"/>
              <a:t>Any activity it will ultimately, either directly or indirectly, have an </a:t>
            </a:r>
            <a:r>
              <a:rPr lang="en-ZA" sz="2400" dirty="0">
                <a:solidFill>
                  <a:srgbClr val="FFC000"/>
                </a:solidFill>
              </a:rPr>
              <a:t>impact on the natural environment</a:t>
            </a:r>
            <a:r>
              <a:rPr lang="en-ZA" sz="2400" dirty="0"/>
              <a:t>, whether positive or negative.</a:t>
            </a:r>
          </a:p>
          <a:p>
            <a:pPr marL="0" indent="0">
              <a:buNone/>
            </a:pPr>
            <a:endParaRPr lang="en-ZA" sz="2400" dirty="0"/>
          </a:p>
          <a:p>
            <a:r>
              <a:rPr lang="en-ZA" sz="2400" dirty="0"/>
              <a:t>The impact on the use of the natural resource:</a:t>
            </a:r>
          </a:p>
          <a:p>
            <a:pPr lvl="1"/>
            <a:r>
              <a:rPr lang="en-ZA" sz="2300" dirty="0"/>
              <a:t>Depend on the use itself</a:t>
            </a:r>
          </a:p>
          <a:p>
            <a:pPr lvl="1"/>
            <a:r>
              <a:rPr lang="en-ZA" sz="2300" dirty="0"/>
              <a:t>Related activities  </a:t>
            </a:r>
          </a:p>
          <a:p>
            <a:pPr lvl="1"/>
            <a:r>
              <a:rPr lang="en-ZA" sz="2300" dirty="0"/>
              <a:t>Not only limited to the footprint of the activity itself, but also on the larger landscape. </a:t>
            </a:r>
          </a:p>
          <a:p>
            <a:endParaRPr lang="en-ZA" sz="2500" dirty="0"/>
          </a:p>
          <a:p>
            <a:r>
              <a:rPr lang="en-ZA" sz="2500" dirty="0"/>
              <a:t>The </a:t>
            </a:r>
            <a:r>
              <a:rPr lang="en-ZA" sz="2400" dirty="0">
                <a:solidFill>
                  <a:srgbClr val="FFC000"/>
                </a:solidFill>
              </a:rPr>
              <a:t>cumulative</a:t>
            </a:r>
            <a:r>
              <a:rPr lang="en-ZA" sz="2500" dirty="0"/>
              <a:t> impact of many similar (or conflicting) decisions within the same spatial environmental context can be </a:t>
            </a:r>
            <a:r>
              <a:rPr lang="en-ZA" sz="2400" dirty="0">
                <a:solidFill>
                  <a:srgbClr val="FFC000"/>
                </a:solidFill>
              </a:rPr>
              <a:t>catastrophic</a:t>
            </a:r>
            <a:r>
              <a:rPr lang="en-ZA" sz="2900" dirty="0"/>
              <a:t>.</a:t>
            </a:r>
          </a:p>
          <a:p>
            <a:pPr lvl="1"/>
            <a:endParaRPr lang="en-ZA" dirty="0"/>
          </a:p>
          <a:p>
            <a:endParaRPr lang="en-ZA" sz="2500" dirty="0"/>
          </a:p>
          <a:p>
            <a:pPr>
              <a:spcBef>
                <a:spcPts val="0"/>
              </a:spcBef>
            </a:pPr>
            <a:endParaRPr lang="en-ZA" sz="25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503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898" l="5285" r="98103">
                        <a14:foregroundMark x1="56775" y1="51633" x2="56775" y2="51633"/>
                        <a14:foregroundMark x1="57859" y1="39388" x2="57859" y2="39388"/>
                        <a14:foregroundMark x1="62737" y1="38980" x2="62737" y2="38980"/>
                        <a14:foregroundMark x1="57453" y1="68980" x2="57453" y2="68980"/>
                        <a14:foregroundMark x1="41734" y1="84286" x2="41734" y2="84286"/>
                        <a14:foregroundMark x1="58808" y1="47347" x2="58808" y2="47347"/>
                        <a14:foregroundMark x1="26694" y1="40000" x2="35772" y2="68980"/>
                        <a14:foregroundMark x1="8401" y1="58367" x2="14092" y2="69592"/>
                        <a14:foregroundMark x1="7724" y1="81633" x2="95935" y2="78980"/>
                        <a14:foregroundMark x1="8130" y1="83673" x2="24255" y2="94898"/>
                        <a14:foregroundMark x1="60298" y1="42653" x2="60298" y2="42653"/>
                        <a14:foregroundMark x1="83740" y1="30000" x2="83740" y2="30000"/>
                        <a14:foregroundMark x1="84824" y1="48980" x2="84824" y2="48980"/>
                        <a14:foregroundMark x1="83333" y1="44286" x2="83333" y2="44286"/>
                        <a14:foregroundMark x1="59079" y1="45306" x2="59079" y2="45306"/>
                        <a14:foregroundMark x1="59079" y1="41224" x2="59079" y2="41224"/>
                        <a14:foregroundMark x1="56369" y1="39796" x2="61382" y2="48980"/>
                        <a14:foregroundMark x1="59350" y1="36735" x2="60840" y2="42857"/>
                        <a14:backgroundMark x1="71545" y1="81020" x2="71545" y2="81020"/>
                        <a14:backgroundMark x1="66396" y1="80816" x2="66396" y2="80816"/>
                        <a14:backgroundMark x1="78726" y1="80612" x2="78726" y2="80612"/>
                        <a14:backgroundMark x1="36992" y1="82857" x2="36992" y2="82857"/>
                        <a14:backgroundMark x1="27371" y1="41224" x2="27371" y2="41224"/>
                        <a14:backgroundMark x1="27642" y1="43061" x2="27642" y2="43061"/>
                        <a14:backgroundMark x1="36314" y1="69184" x2="36314" y2="69184"/>
                        <a14:backgroundMark x1="61111" y1="48163" x2="61111" y2="48163"/>
                        <a14:backgroundMark x1="60434" y1="46735" x2="60434" y2="46735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42" y="5361559"/>
            <a:ext cx="2235405" cy="14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424936" cy="5544616"/>
          </a:xfrm>
        </p:spPr>
        <p:txBody>
          <a:bodyPr/>
          <a:lstStyle/>
          <a:p>
            <a:r>
              <a:rPr lang="en-ZA" sz="2200" dirty="0">
                <a:solidFill>
                  <a:schemeClr val="tx1"/>
                </a:solidFill>
              </a:rPr>
              <a:t>South Africa is a country with limited resource potential for agricultural production, due to its arid nature.</a:t>
            </a:r>
          </a:p>
          <a:p>
            <a:endParaRPr lang="en-ZA" sz="2200" dirty="0">
              <a:solidFill>
                <a:schemeClr val="tx1"/>
              </a:solidFill>
            </a:endParaRPr>
          </a:p>
          <a:p>
            <a:r>
              <a:rPr lang="en-ZA" sz="2200" dirty="0">
                <a:solidFill>
                  <a:schemeClr val="tx1"/>
                </a:solidFill>
              </a:rPr>
              <a:t>Any negative impact on the production potential of the resource base may have a significant impact on the country’s ability to produce food.</a:t>
            </a:r>
          </a:p>
          <a:p>
            <a:endParaRPr lang="en-ZA" sz="2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ZA" sz="2200" dirty="0"/>
              <a:t>T</a:t>
            </a:r>
            <a:r>
              <a:rPr lang="en-ZA" sz="2200" dirty="0">
                <a:solidFill>
                  <a:schemeClr val="tx1"/>
                </a:solidFill>
              </a:rPr>
              <a:t>he pressures on the natural agricultural resource base has increased significantly due to an increase in population growth, requiring additional food resources to adhere to the demand – but still to be produced on the existing resources available.  </a:t>
            </a:r>
          </a:p>
          <a:p>
            <a:pPr lvl="1"/>
            <a:r>
              <a:rPr lang="en-ZA" sz="2000" dirty="0">
                <a:solidFill>
                  <a:schemeClr val="tx1"/>
                </a:solidFill>
                <a:ea typeface="+mn-ea"/>
                <a:cs typeface="+mn-cs"/>
              </a:rPr>
              <a:t>The intensification of the use of the soils as growth medium. </a:t>
            </a:r>
          </a:p>
          <a:p>
            <a:endParaRPr lang="en-ZA" sz="2200" dirty="0"/>
          </a:p>
          <a:p>
            <a:r>
              <a:rPr lang="en-ZA" sz="2200" dirty="0"/>
              <a:t>Require an integrative and comprehensive approach in order to rationalize the </a:t>
            </a:r>
            <a:r>
              <a:rPr lang="en-ZA" sz="2200" b="1" dirty="0">
                <a:solidFill>
                  <a:srgbClr val="FFC000"/>
                </a:solidFill>
              </a:rPr>
              <a:t>appropriateness of land use activities </a:t>
            </a:r>
            <a:r>
              <a:rPr lang="en-ZA" sz="2200" dirty="0"/>
              <a:t>and to promote </a:t>
            </a:r>
            <a:r>
              <a:rPr lang="en-ZA" sz="2200" b="1" dirty="0">
                <a:solidFill>
                  <a:srgbClr val="FFC000"/>
                </a:solidFill>
              </a:rPr>
              <a:t>sustainable development </a:t>
            </a:r>
            <a:r>
              <a:rPr lang="en-ZA" sz="2200" dirty="0"/>
              <a:t>(synergy, sustainability, sensible, strategic and supportive)      thus ensuring </a:t>
            </a:r>
            <a:r>
              <a:rPr lang="en-ZA" sz="2200" b="1" dirty="0">
                <a:solidFill>
                  <a:srgbClr val="FFC000"/>
                </a:solidFill>
              </a:rPr>
              <a:t>optimal utilization of the natural resources                                   with </a:t>
            </a:r>
            <a:r>
              <a:rPr lang="en-ZA" sz="2200" b="1" u="sng" dirty="0">
                <a:solidFill>
                  <a:srgbClr val="FFC000"/>
                </a:solidFill>
              </a:rPr>
              <a:t>no</a:t>
            </a:r>
            <a:r>
              <a:rPr lang="en-ZA" sz="2200" b="1" dirty="0">
                <a:solidFill>
                  <a:srgbClr val="FFC000"/>
                </a:solidFill>
              </a:rPr>
              <a:t> degradation.</a:t>
            </a:r>
            <a:endParaRPr lang="en-ZA" sz="2200" dirty="0"/>
          </a:p>
          <a:p>
            <a:pPr lvl="1"/>
            <a:endParaRPr lang="en-ZA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72008"/>
            <a:ext cx="8064896" cy="692696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r>
              <a:rPr lang="en-ZA" sz="4000" kern="0" dirty="0"/>
              <a:t>AGRICULTURAL PRODUCTION POTENTIAL</a:t>
            </a:r>
          </a:p>
        </p:txBody>
      </p:sp>
    </p:spTree>
    <p:extLst>
      <p:ext uri="{BB962C8B-B14F-4D97-AF65-F5344CB8AC3E}">
        <p14:creationId xmlns:p14="http://schemas.microsoft.com/office/powerpoint/2010/main" val="26759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80750"/>
            <a:ext cx="8064896" cy="755962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r>
              <a:rPr lang="en-ZA" sz="4000" kern="0" dirty="0"/>
              <a:t>PURPOSE OF THE PAAs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81336"/>
            <a:ext cx="8064896" cy="6148064"/>
          </a:xfrm>
        </p:spPr>
        <p:txBody>
          <a:bodyPr>
            <a:normAutofit fontScale="55000" lnSpcReduction="20000"/>
          </a:bodyPr>
          <a:lstStyle/>
          <a:p>
            <a:r>
              <a:rPr lang="en-ZA" sz="3500" dirty="0"/>
              <a:t>Legislative requirements:</a:t>
            </a:r>
          </a:p>
          <a:p>
            <a:pPr lvl="1"/>
            <a:r>
              <a:rPr lang="en-ZA" sz="3500" dirty="0"/>
              <a:t>Subdivision of Agricultural Land Act, 70 of 1970</a:t>
            </a:r>
          </a:p>
          <a:p>
            <a:pPr lvl="1"/>
            <a:r>
              <a:rPr lang="en-ZA" sz="3500" dirty="0"/>
              <a:t>Draft Preservation and Development of Agricultural Land Bill – PDALB</a:t>
            </a:r>
          </a:p>
          <a:p>
            <a:pPr lvl="1"/>
            <a:r>
              <a:rPr lang="en-ZA" sz="3500" dirty="0"/>
              <a:t>Indirectly: Spatial Planning and Land Use Management Act, 16 of 2013</a:t>
            </a:r>
          </a:p>
          <a:p>
            <a:pPr marL="402336" lvl="1" indent="0">
              <a:buNone/>
            </a:pPr>
            <a:endParaRPr lang="en-ZA" sz="3500" dirty="0"/>
          </a:p>
          <a:p>
            <a:r>
              <a:rPr lang="en-ZA" sz="3500" dirty="0"/>
              <a:t>PDALB: Agricultural Areas:</a:t>
            </a:r>
          </a:p>
          <a:p>
            <a:pPr lvl="1"/>
            <a:r>
              <a:rPr lang="en-ZA" sz="3500" dirty="0"/>
              <a:t>“cartographic delineated areas with shared agricultural characteristics, based on the </a:t>
            </a:r>
          </a:p>
          <a:p>
            <a:pPr lvl="1"/>
            <a:r>
              <a:rPr lang="en-ZA" sz="3500" dirty="0"/>
              <a:t>(a) agricultural potential; </a:t>
            </a:r>
          </a:p>
          <a:p>
            <a:pPr lvl="1"/>
            <a:r>
              <a:rPr lang="en-ZA" sz="3500" dirty="0"/>
              <a:t>(b) agricultural capability; </a:t>
            </a:r>
          </a:p>
          <a:p>
            <a:pPr lvl="1"/>
            <a:r>
              <a:rPr lang="en-ZA" sz="3500" dirty="0"/>
              <a:t>(c) agricultural suitability </a:t>
            </a:r>
          </a:p>
          <a:p>
            <a:pPr lvl="1"/>
            <a:r>
              <a:rPr lang="en-ZA" sz="3500" dirty="0"/>
              <a:t>(d) conservation status; </a:t>
            </a:r>
          </a:p>
          <a:p>
            <a:pPr lvl="1"/>
            <a:r>
              <a:rPr lang="en-ZA" sz="3500" dirty="0"/>
              <a:t>(e) use; and </a:t>
            </a:r>
          </a:p>
          <a:p>
            <a:pPr lvl="1"/>
            <a:r>
              <a:rPr lang="en-ZA" sz="3500" dirty="0"/>
              <a:t>(f) geographic location.” </a:t>
            </a:r>
          </a:p>
          <a:p>
            <a:pPr marL="402336" lvl="1" indent="0">
              <a:buNone/>
            </a:pPr>
            <a:endParaRPr lang="en-ZA" sz="3500" dirty="0"/>
          </a:p>
          <a:p>
            <a:r>
              <a:rPr lang="en-ZA" sz="3500" dirty="0"/>
              <a:t>PDALB: Protected Agricultural Areas (PAAs):</a:t>
            </a:r>
          </a:p>
          <a:p>
            <a:pPr lvl="1"/>
            <a:r>
              <a:rPr lang="en-ZA" sz="3500" dirty="0"/>
              <a:t> “cartographic delineated area of agricultural land – </a:t>
            </a:r>
          </a:p>
          <a:p>
            <a:pPr lvl="1"/>
            <a:r>
              <a:rPr lang="en-ZA" sz="3500" dirty="0"/>
              <a:t>(a) preserved for purposes of ensuring high value agricultural land is </a:t>
            </a:r>
            <a:r>
              <a:rPr lang="en-ZA" sz="3500" u="sng" dirty="0"/>
              <a:t>protected against non- agricultural land uses in order to promote long-term agricultural production and food security;</a:t>
            </a:r>
            <a:r>
              <a:rPr lang="en-ZA" sz="3500" dirty="0"/>
              <a:t> </a:t>
            </a:r>
          </a:p>
          <a:p>
            <a:pPr lvl="1"/>
            <a:r>
              <a:rPr lang="en-ZA" sz="3500" dirty="0"/>
              <a:t>(b) includes all areas demarcated as such;</a:t>
            </a:r>
          </a:p>
          <a:p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72419" cy="113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08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033642" cy="4114800"/>
          </a:xfrm>
        </p:spPr>
        <p:txBody>
          <a:bodyPr/>
          <a:lstStyle/>
          <a:p>
            <a:r>
              <a:rPr lang="en-ZA" sz="2800" dirty="0"/>
              <a:t>PAAs is regarded as </a:t>
            </a:r>
            <a:r>
              <a:rPr lang="en-ZA" sz="2800" b="1" dirty="0">
                <a:solidFill>
                  <a:srgbClr val="FFC000"/>
                </a:solidFill>
              </a:rPr>
              <a:t>strategic priority agricultural areas</a:t>
            </a:r>
            <a:r>
              <a:rPr lang="en-ZA" sz="2800" dirty="0"/>
              <a:t>, identified on a 1:50 000 scale, which contains significant clusters of high potential agricultural land </a:t>
            </a:r>
          </a:p>
          <a:p>
            <a:pPr lvl="1"/>
            <a:r>
              <a:rPr lang="en-ZA" sz="2400" dirty="0"/>
              <a:t>Agricultural land uses are recognised as the priority land use (high value / intensive)</a:t>
            </a:r>
          </a:p>
          <a:p>
            <a:pPr lvl="1"/>
            <a:r>
              <a:rPr lang="en-ZA" sz="2400" dirty="0"/>
              <a:t>Capability, suitability &amp; potential for agricultural production </a:t>
            </a:r>
          </a:p>
          <a:p>
            <a:pPr lvl="1"/>
            <a:r>
              <a:rPr lang="en-ZA" sz="2400" dirty="0"/>
              <a:t>Proven highly productive agricultural areas /                        possible “new” expansion areas                                         </a:t>
            </a:r>
          </a:p>
          <a:p>
            <a:pPr lvl="1"/>
            <a:r>
              <a:rPr lang="en-ZA" sz="2400" dirty="0"/>
              <a:t>Significant agricultural infrastructure investment</a:t>
            </a:r>
          </a:p>
          <a:p>
            <a:endParaRPr lang="en-ZA" sz="2800" dirty="0"/>
          </a:p>
          <a:p>
            <a:r>
              <a:rPr lang="en-ZA" sz="2800" dirty="0"/>
              <a:t>Other non-agricultural land uses may                           however also occur within the PAA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72008"/>
            <a:ext cx="8064896" cy="764704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r>
              <a:rPr lang="en-ZA" sz="4000" kern="0" dirty="0"/>
              <a:t>PURPOSE OF THE PAAs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3"/>
          <a:stretch/>
        </p:blipFill>
        <p:spPr bwMode="auto">
          <a:xfrm>
            <a:off x="6898677" y="3861048"/>
            <a:ext cx="2142370" cy="2750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48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40" y="788640"/>
            <a:ext cx="8726735" cy="4944616"/>
          </a:xfrm>
        </p:spPr>
        <p:txBody>
          <a:bodyPr/>
          <a:lstStyle/>
          <a:p>
            <a:r>
              <a:rPr lang="en-ZA" sz="2600" b="1" dirty="0">
                <a:solidFill>
                  <a:srgbClr val="FFC000"/>
                </a:solidFill>
              </a:rPr>
              <a:t>Ensure national food security</a:t>
            </a:r>
          </a:p>
          <a:p>
            <a:pPr lvl="1"/>
            <a:r>
              <a:rPr lang="en-ZA" sz="2400" dirty="0"/>
              <a:t>Agricultural land with a production potential is a valuable, non-renewable resource – not to be restrained by non-agricultural land uses</a:t>
            </a:r>
          </a:p>
          <a:p>
            <a:pPr lvl="2"/>
            <a:r>
              <a:rPr lang="en-ZA" sz="2200" dirty="0"/>
              <a:t>Maximize agricultural productivity</a:t>
            </a:r>
          </a:p>
          <a:p>
            <a:pPr lvl="2"/>
            <a:r>
              <a:rPr lang="en-ZA" sz="2200" dirty="0"/>
              <a:t>Minimise land alienation, conflicting land uses</a:t>
            </a:r>
          </a:p>
          <a:p>
            <a:pPr lvl="2"/>
            <a:r>
              <a:rPr lang="en-ZA" sz="2200" dirty="0"/>
              <a:t>Minimize negative impact on the environment</a:t>
            </a:r>
          </a:p>
          <a:p>
            <a:pPr lvl="2"/>
            <a:r>
              <a:rPr lang="en-ZA" sz="2200" dirty="0"/>
              <a:t>Optimal land use efficiency</a:t>
            </a:r>
          </a:p>
          <a:p>
            <a:r>
              <a:rPr lang="en-ZA" sz="2600" b="1" dirty="0">
                <a:solidFill>
                  <a:srgbClr val="FFC000"/>
                </a:solidFill>
              </a:rPr>
              <a:t>Economic growth</a:t>
            </a:r>
          </a:p>
          <a:p>
            <a:pPr lvl="1"/>
            <a:r>
              <a:rPr lang="en-ZA" sz="2400" dirty="0"/>
              <a:t>Important local agricultural industry contributor</a:t>
            </a:r>
          </a:p>
          <a:p>
            <a:pPr lvl="2"/>
            <a:r>
              <a:rPr lang="en-ZA" sz="2000" dirty="0"/>
              <a:t>Production - Processing - Supply (accessibility / availability)</a:t>
            </a:r>
          </a:p>
          <a:p>
            <a:pPr lvl="1"/>
            <a:r>
              <a:rPr lang="en-ZA" sz="2400" dirty="0"/>
              <a:t>Job creation / Income generation / Agricultural Infrastructure</a:t>
            </a:r>
          </a:p>
          <a:p>
            <a:r>
              <a:rPr lang="en-ZA" sz="2600" b="1" dirty="0">
                <a:solidFill>
                  <a:srgbClr val="FFC000"/>
                </a:solidFill>
              </a:rPr>
              <a:t>Natural resources management</a:t>
            </a:r>
          </a:p>
          <a:p>
            <a:pPr lvl="1"/>
            <a:r>
              <a:rPr lang="en-ZA" sz="2400" dirty="0"/>
              <a:t>Agro-ecosystem principles                 </a:t>
            </a:r>
            <a:r>
              <a:rPr lang="en-ZA" b="1" dirty="0">
                <a:solidFill>
                  <a:schemeClr val="tx2"/>
                </a:solidFill>
              </a:rPr>
              <a:t>Holistic (spatial) Planning!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2744305" cy="1584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44624"/>
            <a:ext cx="8064896" cy="720080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r>
              <a:rPr lang="en-ZA" dirty="0"/>
              <a:t>PURPOSE </a:t>
            </a:r>
            <a:r>
              <a:rPr lang="en-ZA" kern="0" dirty="0"/>
              <a:t>OF THE PAAs</a:t>
            </a:r>
          </a:p>
        </p:txBody>
      </p:sp>
    </p:spTree>
    <p:extLst>
      <p:ext uri="{BB962C8B-B14F-4D97-AF65-F5344CB8AC3E}">
        <p14:creationId xmlns:p14="http://schemas.microsoft.com/office/powerpoint/2010/main" val="14420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64896" cy="5256584"/>
          </a:xfrm>
        </p:spPr>
        <p:txBody>
          <a:bodyPr>
            <a:normAutofit/>
          </a:bodyPr>
          <a:lstStyle/>
          <a:p>
            <a:r>
              <a:rPr lang="en-GB" altLang="en-US" sz="2600" dirty="0">
                <a:latin typeface="Arial" charset="0"/>
                <a:cs typeface="Arial" charset="0"/>
              </a:rPr>
              <a:t>Agricultural potential” </a:t>
            </a:r>
            <a:endParaRPr lang="en-ZA" altLang="en-US" sz="2600" dirty="0">
              <a:latin typeface="Arial" charset="0"/>
              <a:cs typeface="Arial" charset="0"/>
            </a:endParaRPr>
          </a:p>
          <a:p>
            <a:pPr lvl="1"/>
            <a:r>
              <a:rPr lang="en-GB" altLang="en-US" sz="2400" dirty="0">
                <a:latin typeface="Arial" charset="0"/>
                <a:cs typeface="Arial" charset="0"/>
              </a:rPr>
              <a:t>(a) is a measure of </a:t>
            </a:r>
            <a:r>
              <a:rPr lang="en-GB" altLang="en-US" sz="2600" b="1" dirty="0">
                <a:solidFill>
                  <a:srgbClr val="FFC000"/>
                </a:solidFill>
                <a:ea typeface="+mn-ea"/>
                <a:cs typeface="+mn-cs"/>
              </a:rPr>
              <a:t>potential productivity </a:t>
            </a:r>
            <a:r>
              <a:rPr lang="en-GB" altLang="en-US" sz="2400" dirty="0">
                <a:latin typeface="Arial" charset="0"/>
                <a:cs typeface="Arial" charset="0"/>
              </a:rPr>
              <a:t>per unit area and unit time achieved with specified management inputs; and</a:t>
            </a:r>
          </a:p>
          <a:p>
            <a:pPr marL="457200" lvl="1" indent="0">
              <a:buNone/>
            </a:pPr>
            <a:endParaRPr lang="en-GB" altLang="en-US" sz="2400" dirty="0">
              <a:latin typeface="Arial" charset="0"/>
              <a:cs typeface="Arial" charset="0"/>
            </a:endParaRPr>
          </a:p>
          <a:p>
            <a:pPr lvl="1"/>
            <a:r>
              <a:rPr lang="en-GB" altLang="en-US" sz="2400" dirty="0">
                <a:latin typeface="Arial" charset="0"/>
                <a:cs typeface="Arial" charset="0"/>
              </a:rPr>
              <a:t>(b) for a </a:t>
            </a:r>
            <a:r>
              <a:rPr lang="en-GB" altLang="en-US" sz="2600" b="1" dirty="0">
                <a:solidFill>
                  <a:srgbClr val="FFC000"/>
                </a:solidFill>
                <a:ea typeface="+mn-ea"/>
                <a:cs typeface="+mn-cs"/>
              </a:rPr>
              <a:t>given crop or veld type </a:t>
            </a:r>
            <a:r>
              <a:rPr lang="en-GB" altLang="en-US" sz="2400" dirty="0">
                <a:latin typeface="Arial" charset="0"/>
                <a:cs typeface="Arial" charset="0"/>
              </a:rPr>
              <a:t>and level of management, is largely determined by the </a:t>
            </a:r>
            <a:r>
              <a:rPr lang="en-GB" altLang="en-US" sz="2600" b="1" dirty="0">
                <a:solidFill>
                  <a:srgbClr val="FFC000"/>
                </a:solidFill>
                <a:ea typeface="+mn-ea"/>
                <a:cs typeface="+mn-cs"/>
              </a:rPr>
              <a:t>interaction of climate, soil and terrain</a:t>
            </a:r>
            <a:r>
              <a:rPr lang="en-GB" altLang="en-US" sz="2400" dirty="0">
                <a:latin typeface="Arial" charset="0"/>
                <a:cs typeface="Arial" charset="0"/>
              </a:rPr>
              <a:t>; </a:t>
            </a:r>
          </a:p>
          <a:p>
            <a:pPr lvl="1"/>
            <a:endParaRPr lang="en-GB" sz="2400" dirty="0">
              <a:latin typeface="Arial" charset="0"/>
              <a:cs typeface="Arial" charset="0"/>
            </a:endParaRPr>
          </a:p>
          <a:p>
            <a:pPr lvl="1"/>
            <a:endParaRPr lang="en-ZA" altLang="en-US" sz="1600" dirty="0">
              <a:latin typeface="Arial" charset="0"/>
              <a:cs typeface="Arial" charset="0"/>
            </a:endParaRPr>
          </a:p>
          <a:p>
            <a:pPr marL="82296" indent="0">
              <a:buNone/>
            </a:pPr>
            <a:endParaRPr lang="en-ZA" altLang="en-US" sz="1600" dirty="0">
              <a:latin typeface="Arial" charset="0"/>
              <a:cs typeface="Arial" charset="0"/>
            </a:endParaRPr>
          </a:p>
          <a:p>
            <a:endParaRPr lang="en-ZA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72008"/>
            <a:ext cx="8064896" cy="764704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r>
              <a:rPr lang="en-ZA" dirty="0"/>
              <a:t>TERMINOLOGY</a:t>
            </a:r>
            <a:endParaRPr lang="en-ZA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29280"/>
            <a:ext cx="2097592" cy="2273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65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" y="756522"/>
            <a:ext cx="8229202" cy="4112638"/>
          </a:xfrm>
        </p:spPr>
        <p:txBody>
          <a:bodyPr>
            <a:normAutofit/>
          </a:bodyPr>
          <a:lstStyle/>
          <a:p>
            <a:r>
              <a:rPr lang="en-ZA" sz="2800" dirty="0"/>
              <a:t>Interactive spatial evaluation factors:</a:t>
            </a:r>
          </a:p>
          <a:p>
            <a:pPr lvl="1"/>
            <a:r>
              <a:rPr lang="en-ZA" sz="2600" b="1" dirty="0">
                <a:solidFill>
                  <a:srgbClr val="FFC000"/>
                </a:solidFill>
                <a:ea typeface="+mn-ea"/>
                <a:cs typeface="+mn-cs"/>
              </a:rPr>
              <a:t>Land capability</a:t>
            </a:r>
          </a:p>
          <a:p>
            <a:pPr lvl="2"/>
            <a:r>
              <a:rPr lang="en-ZA" dirty="0"/>
              <a:t>Land capability evaluation classes 11 – 15</a:t>
            </a:r>
          </a:p>
          <a:p>
            <a:pPr lvl="2"/>
            <a:r>
              <a:rPr lang="en-ZA" dirty="0"/>
              <a:t>Land capability evaluation classes 9 – 10</a:t>
            </a:r>
          </a:p>
          <a:p>
            <a:pPr lvl="2"/>
            <a:r>
              <a:rPr lang="en-ZA" dirty="0"/>
              <a:t>Land capability evaluation classes 8&lt;                                                              (rainfed or irrigation)</a:t>
            </a:r>
          </a:p>
          <a:p>
            <a:pPr lvl="1"/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72008"/>
            <a:ext cx="8064896" cy="692696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r>
              <a:rPr lang="en-ZA" dirty="0"/>
              <a:t>METHODOLOGY</a:t>
            </a:r>
            <a:endParaRPr lang="en-ZA" kern="0" dirty="0"/>
          </a:p>
        </p:txBody>
      </p:sp>
      <p:pic>
        <p:nvPicPr>
          <p:cNvPr id="7" name="Picture 5" descr="C:\Users\AnnelizaC\Documents\Anneliza\Projects\2016 - 2017\Maps made\Landcap 2016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48" y="1148544"/>
            <a:ext cx="3008903" cy="225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6" y="4005065"/>
            <a:ext cx="6012032" cy="270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28314"/>
            <a:ext cx="2414164" cy="307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01266"/>
      </p:ext>
    </p:extLst>
  </p:cSld>
  <p:clrMapOvr>
    <a:masterClrMapping/>
  </p:clrMapOvr>
</p:sld>
</file>

<file path=ppt/theme/theme1.xml><?xml version="1.0" encoding="utf-8"?>
<a:theme xmlns:a="http://schemas.openxmlformats.org/drawingml/2006/main" name="Construction design template">
  <a:themeElements>
    <a:clrScheme name="Office Theme 1">
      <a:dk1>
        <a:srgbClr val="000000"/>
      </a:dk1>
      <a:lt1>
        <a:srgbClr val="EAE8E2"/>
      </a:lt1>
      <a:dk2>
        <a:srgbClr val="5F5F5F"/>
      </a:dk2>
      <a:lt2>
        <a:srgbClr val="FDBC03"/>
      </a:lt2>
      <a:accent1>
        <a:srgbClr val="A7C1CB"/>
      </a:accent1>
      <a:accent2>
        <a:srgbClr val="AFAA9F"/>
      </a:accent2>
      <a:accent3>
        <a:srgbClr val="B6B6B6"/>
      </a:accent3>
      <a:accent4>
        <a:srgbClr val="C8C6C1"/>
      </a:accent4>
      <a:accent5>
        <a:srgbClr val="D0DDE2"/>
      </a:accent5>
      <a:accent6>
        <a:srgbClr val="9E9A90"/>
      </a:accent6>
      <a:hlink>
        <a:srgbClr val="A38D77"/>
      </a:hlink>
      <a:folHlink>
        <a:srgbClr val="73675F"/>
      </a:folHlink>
    </a:clrScheme>
    <a:fontScheme name="Office Them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AE8E2"/>
        </a:lt1>
        <a:dk2>
          <a:srgbClr val="5F5F5F"/>
        </a:dk2>
        <a:lt2>
          <a:srgbClr val="FDBC03"/>
        </a:lt2>
        <a:accent1>
          <a:srgbClr val="A7C1CB"/>
        </a:accent1>
        <a:accent2>
          <a:srgbClr val="AFAA9F"/>
        </a:accent2>
        <a:accent3>
          <a:srgbClr val="B6B6B6"/>
        </a:accent3>
        <a:accent4>
          <a:srgbClr val="C8C6C1"/>
        </a:accent4>
        <a:accent5>
          <a:srgbClr val="D0DDE2"/>
        </a:accent5>
        <a:accent6>
          <a:srgbClr val="9E9A90"/>
        </a:accent6>
        <a:hlink>
          <a:srgbClr val="A38D77"/>
        </a:hlink>
        <a:folHlink>
          <a:srgbClr val="7367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B75E31"/>
        </a:dk2>
        <a:lt2>
          <a:srgbClr val="463828"/>
        </a:lt2>
        <a:accent1>
          <a:srgbClr val="E09F98"/>
        </a:accent1>
        <a:accent2>
          <a:srgbClr val="969696"/>
        </a:accent2>
        <a:accent3>
          <a:srgbClr val="FFFFFF"/>
        </a:accent3>
        <a:accent4>
          <a:srgbClr val="2A2A2A"/>
        </a:accent4>
        <a:accent5>
          <a:srgbClr val="EDCDCA"/>
        </a:accent5>
        <a:accent6>
          <a:srgbClr val="878787"/>
        </a:accent6>
        <a:hlink>
          <a:srgbClr val="CDC0A5"/>
        </a:hlink>
        <a:folHlink>
          <a:srgbClr val="E4D8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4D4D4D"/>
        </a:dk2>
        <a:lt2>
          <a:srgbClr val="000000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2A2A2A"/>
        </a:accent4>
        <a:accent5>
          <a:srgbClr val="DCDCDC"/>
        </a:accent5>
        <a:accent6>
          <a:srgbClr val="878787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EAE8E2"/>
        </a:lt1>
        <a:dk2>
          <a:srgbClr val="783A34"/>
        </a:dk2>
        <a:lt2>
          <a:srgbClr val="FFCC99"/>
        </a:lt2>
        <a:accent1>
          <a:srgbClr val="83AAAD"/>
        </a:accent1>
        <a:accent2>
          <a:srgbClr val="C09F8E"/>
        </a:accent2>
        <a:accent3>
          <a:srgbClr val="BEAEAE"/>
        </a:accent3>
        <a:accent4>
          <a:srgbClr val="C8C6C1"/>
        </a:accent4>
        <a:accent5>
          <a:srgbClr val="C1D2D3"/>
        </a:accent5>
        <a:accent6>
          <a:srgbClr val="AE9080"/>
        </a:accent6>
        <a:hlink>
          <a:srgbClr val="766758"/>
        </a:hlink>
        <a:folHlink>
          <a:srgbClr val="A067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AE8E2"/>
        </a:lt1>
        <a:dk2>
          <a:srgbClr val="246C76"/>
        </a:dk2>
        <a:lt2>
          <a:srgbClr val="FFCC99"/>
        </a:lt2>
        <a:accent1>
          <a:srgbClr val="E09850"/>
        </a:accent1>
        <a:accent2>
          <a:srgbClr val="99AEB5"/>
        </a:accent2>
        <a:accent3>
          <a:srgbClr val="ACBABD"/>
        </a:accent3>
        <a:accent4>
          <a:srgbClr val="C8C6C1"/>
        </a:accent4>
        <a:accent5>
          <a:srgbClr val="EDCAB3"/>
        </a:accent5>
        <a:accent6>
          <a:srgbClr val="8A9DA4"/>
        </a:accent6>
        <a:hlink>
          <a:srgbClr val="70AFBC"/>
        </a:hlink>
        <a:folHlink>
          <a:srgbClr val="72919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EAE8E2"/>
        </a:lt1>
        <a:dk2>
          <a:srgbClr val="50627C"/>
        </a:dk2>
        <a:lt2>
          <a:srgbClr val="FFCC00"/>
        </a:lt2>
        <a:accent1>
          <a:srgbClr val="87B3BD"/>
        </a:accent1>
        <a:accent2>
          <a:srgbClr val="AFAA9F"/>
        </a:accent2>
        <a:accent3>
          <a:srgbClr val="B3B7BF"/>
        </a:accent3>
        <a:accent4>
          <a:srgbClr val="C8C6C1"/>
        </a:accent4>
        <a:accent5>
          <a:srgbClr val="C3D6DB"/>
        </a:accent5>
        <a:accent6>
          <a:srgbClr val="9E9A90"/>
        </a:accent6>
        <a:hlink>
          <a:srgbClr val="A38D77"/>
        </a:hlink>
        <a:folHlink>
          <a:srgbClr val="7367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Construction design template</Template>
  <TotalTime>2071</TotalTime>
  <Words>1208</Words>
  <Application>Microsoft Office PowerPoint</Application>
  <PresentationFormat>On-screen Show (4:3)</PresentationFormat>
  <Paragraphs>178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Impact</vt:lpstr>
      <vt:lpstr>Monotype Sorts</vt:lpstr>
      <vt:lpstr>Construction design template</vt:lpstr>
      <vt:lpstr>The Demarcation of   Protected Agricultural Areas (PAAs) 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delineation of an Agro-ecosystem</dc:title>
  <dc:creator>AnnelizaC</dc:creator>
  <cp:lastModifiedBy>Annelien Collins</cp:lastModifiedBy>
  <cp:revision>104</cp:revision>
  <dcterms:created xsi:type="dcterms:W3CDTF">2019-05-19T11:20:27Z</dcterms:created>
  <dcterms:modified xsi:type="dcterms:W3CDTF">2019-08-13T10:39:53Z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TC010690061033</vt:lpwstr>
  </property>
</Properties>
</file>